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1683" r:id="rId3"/>
    <p:sldId id="1705" r:id="rId4"/>
    <p:sldId id="1663" r:id="rId5"/>
    <p:sldId id="1477" r:id="rId6"/>
    <p:sldId id="1684" r:id="rId7"/>
    <p:sldId id="1664" r:id="rId8"/>
    <p:sldId id="1685" r:id="rId9"/>
    <p:sldId id="1701" r:id="rId10"/>
    <p:sldId id="1702" r:id="rId11"/>
    <p:sldId id="1703" r:id="rId12"/>
    <p:sldId id="1707" r:id="rId13"/>
    <p:sldId id="1700" r:id="rId14"/>
    <p:sldId id="1721" r:id="rId15"/>
    <p:sldId id="1722" r:id="rId16"/>
    <p:sldId id="1708" r:id="rId17"/>
    <p:sldId id="1686" r:id="rId18"/>
    <p:sldId id="1709" r:id="rId19"/>
    <p:sldId id="1689" r:id="rId20"/>
    <p:sldId id="1710" r:id="rId21"/>
    <p:sldId id="1723" r:id="rId22"/>
    <p:sldId id="1688" r:id="rId23"/>
    <p:sldId id="1690" r:id="rId24"/>
    <p:sldId id="1711" r:id="rId25"/>
    <p:sldId id="1712" r:id="rId26"/>
    <p:sldId id="1713" r:id="rId27"/>
    <p:sldId id="1692" r:id="rId28"/>
    <p:sldId id="1693" r:id="rId29"/>
    <p:sldId id="1687" r:id="rId30"/>
    <p:sldId id="1695" r:id="rId31"/>
    <p:sldId id="1694" r:id="rId32"/>
    <p:sldId id="1696" r:id="rId33"/>
    <p:sldId id="1697" r:id="rId34"/>
    <p:sldId id="1714" r:id="rId35"/>
    <p:sldId id="1698" r:id="rId36"/>
    <p:sldId id="1699" r:id="rId37"/>
    <p:sldId id="1715" r:id="rId38"/>
    <p:sldId id="2035" r:id="rId39"/>
    <p:sldId id="2034" r:id="rId40"/>
    <p:sldId id="289" r:id="rId4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5CEE"/>
    <a:srgbClr val="FFFFCC"/>
    <a:srgbClr val="FFCCCC"/>
    <a:srgbClr val="FFFFFF"/>
    <a:srgbClr val="F3F4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61" autoAdjust="0"/>
    <p:restoredTop sz="74682" autoAdjust="0"/>
  </p:normalViewPr>
  <p:slideViewPr>
    <p:cSldViewPr snapToGrid="0">
      <p:cViewPr varScale="1">
        <p:scale>
          <a:sx n="63" d="100"/>
          <a:sy n="63" d="100"/>
        </p:scale>
        <p:origin x="1344" y="58"/>
      </p:cViewPr>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Mappe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noFill/>
              <a:ln w="9525">
                <a:noFill/>
              </a:ln>
              <a:effectLst/>
            </c:spPr>
          </c:marker>
          <c:trendline>
            <c:spPr>
              <a:ln w="25400" cap="rnd">
                <a:solidFill>
                  <a:srgbClr val="FF0000"/>
                </a:solidFill>
                <a:prstDash val="solid"/>
              </a:ln>
              <a:effectLst/>
            </c:spPr>
            <c:trendlineType val="poly"/>
            <c:order val="4"/>
            <c:dispRSqr val="0"/>
            <c:dispEq val="0"/>
          </c:trendline>
          <c:xVal>
            <c:numRef>
              <c:f>Tabelle1!$A$1:$A$6</c:f>
              <c:numCache>
                <c:formatCode>General</c:formatCode>
                <c:ptCount val="6"/>
                <c:pt idx="0">
                  <c:v>0</c:v>
                </c:pt>
                <c:pt idx="1">
                  <c:v>3</c:v>
                </c:pt>
                <c:pt idx="2">
                  <c:v>6</c:v>
                </c:pt>
                <c:pt idx="3">
                  <c:v>9</c:v>
                </c:pt>
                <c:pt idx="4">
                  <c:v>12</c:v>
                </c:pt>
                <c:pt idx="5">
                  <c:v>15</c:v>
                </c:pt>
              </c:numCache>
            </c:numRef>
          </c:xVal>
          <c:yVal>
            <c:numRef>
              <c:f>Tabelle1!$B$1:$B$6</c:f>
              <c:numCache>
                <c:formatCode>0%</c:formatCode>
                <c:ptCount val="6"/>
                <c:pt idx="0">
                  <c:v>0</c:v>
                </c:pt>
                <c:pt idx="1">
                  <c:v>0.65</c:v>
                </c:pt>
                <c:pt idx="2">
                  <c:v>0.9</c:v>
                </c:pt>
                <c:pt idx="3">
                  <c:v>0.96</c:v>
                </c:pt>
                <c:pt idx="4">
                  <c:v>0.99</c:v>
                </c:pt>
                <c:pt idx="5">
                  <c:v>1</c:v>
                </c:pt>
              </c:numCache>
            </c:numRef>
          </c:yVal>
          <c:smooth val="0"/>
          <c:extLst>
            <c:ext xmlns:c16="http://schemas.microsoft.com/office/drawing/2014/chart" uri="{C3380CC4-5D6E-409C-BE32-E72D297353CC}">
              <c16:uniqueId val="{00000001-1905-404A-958D-A0DC97CA0C1B}"/>
            </c:ext>
          </c:extLst>
        </c:ser>
        <c:dLbls>
          <c:showLegendKey val="0"/>
          <c:showVal val="0"/>
          <c:showCatName val="0"/>
          <c:showSerName val="0"/>
          <c:showPercent val="0"/>
          <c:showBubbleSize val="0"/>
        </c:dLbls>
        <c:axId val="1899689952"/>
        <c:axId val="1899697024"/>
      </c:scatterChart>
      <c:valAx>
        <c:axId val="1899689952"/>
        <c:scaling>
          <c:orientation val="minMax"/>
          <c:max val="1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lang="de-DE" sz="1400" b="0" i="0" u="none" strike="noStrike" kern="1200" baseline="0" noProof="0">
                    <a:solidFill>
                      <a:schemeClr val="tx1">
                        <a:lumMod val="65000"/>
                        <a:lumOff val="35000"/>
                      </a:schemeClr>
                    </a:solidFill>
                    <a:latin typeface="+mn-lt"/>
                    <a:ea typeface="+mn-ea"/>
                    <a:cs typeface="+mn-cs"/>
                  </a:defRPr>
                </a:pPr>
                <a:r>
                  <a:rPr lang="de-DE" sz="1400" noProof="0" dirty="0">
                    <a:latin typeface="Atkinson Hyperlegible" pitchFamily="50" charset="0"/>
                  </a:rPr>
                  <a:t>Anzahl Testpersonen</a:t>
                </a:r>
              </a:p>
            </c:rich>
          </c:tx>
          <c:overlay val="0"/>
          <c:spPr>
            <a:noFill/>
            <a:ln>
              <a:noFill/>
            </a:ln>
            <a:effectLst/>
          </c:spPr>
          <c:txPr>
            <a:bodyPr rot="0" spcFirstLastPara="1" vertOverflow="ellipsis" vert="horz" wrap="square" anchor="ctr" anchorCtr="1"/>
            <a:lstStyle/>
            <a:p>
              <a:pPr>
                <a:defRPr lang="de-DE" sz="1400" b="0" i="0" u="none" strike="noStrike" kern="1200" baseline="0" noProof="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tkinson Hyperlegible" pitchFamily="50" charset="0"/>
                <a:ea typeface="+mn-ea"/>
                <a:cs typeface="+mn-cs"/>
              </a:defRPr>
            </a:pPr>
            <a:endParaRPr lang="en-US"/>
          </a:p>
        </c:txPr>
        <c:crossAx val="1899697024"/>
        <c:crossesAt val="0"/>
        <c:crossBetween val="midCat"/>
        <c:majorUnit val="3"/>
      </c:valAx>
      <c:valAx>
        <c:axId val="1899697024"/>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de-DE" sz="1400" b="0" i="0" u="none" strike="noStrike" kern="1200" baseline="0" noProof="0">
                    <a:solidFill>
                      <a:schemeClr val="tx1">
                        <a:lumMod val="65000"/>
                        <a:lumOff val="35000"/>
                      </a:schemeClr>
                    </a:solidFill>
                    <a:latin typeface="+mn-lt"/>
                    <a:ea typeface="+mn-ea"/>
                    <a:cs typeface="+mn-cs"/>
                  </a:defRPr>
                </a:pPr>
                <a:r>
                  <a:rPr lang="de-DE" sz="1400" noProof="0" dirty="0">
                    <a:latin typeface="Atkinson Hyperlegible" pitchFamily="50" charset="0"/>
                  </a:rPr>
                  <a:t>Gefundene Usability-Probleme</a:t>
                </a:r>
              </a:p>
            </c:rich>
          </c:tx>
          <c:overlay val="0"/>
          <c:spPr>
            <a:noFill/>
            <a:ln>
              <a:noFill/>
            </a:ln>
            <a:effectLst/>
          </c:spPr>
          <c:txPr>
            <a:bodyPr rot="-5400000" spcFirstLastPara="1" vertOverflow="ellipsis" vert="horz" wrap="square" anchor="ctr" anchorCtr="1"/>
            <a:lstStyle/>
            <a:p>
              <a:pPr>
                <a:defRPr lang="de-DE" sz="1400" b="0" i="0" u="none" strike="noStrike" kern="1200" baseline="0" noProof="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tkinson Hyperlegible" pitchFamily="50" charset="0"/>
                <a:ea typeface="+mn-ea"/>
                <a:cs typeface="+mn-cs"/>
              </a:defRPr>
            </a:pPr>
            <a:endParaRPr lang="en-US"/>
          </a:p>
        </c:txPr>
        <c:crossAx val="1899689952"/>
        <c:crossesAt val="0"/>
        <c:crossBetween val="midCat"/>
        <c:majorUnit val="0.2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F5E8C0-3A91-4166-BC23-D9F164536B1F}" type="datetimeFigureOut">
              <a:rPr lang="de-DE" smtClean="0"/>
              <a:t>30.05.2025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12F9F0-9021-4E4D-9072-2D41A3C94412}" type="slidenum">
              <a:rPr lang="de-DE" smtClean="0"/>
              <a:t>‹Nr.›</a:t>
            </a:fld>
            <a:endParaRPr lang="de-DE"/>
          </a:p>
        </p:txBody>
      </p:sp>
    </p:spTree>
    <p:extLst>
      <p:ext uri="{BB962C8B-B14F-4D97-AF65-F5344CB8AC3E}">
        <p14:creationId xmlns:p14="http://schemas.microsoft.com/office/powerpoint/2010/main" val="349385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9912F9F0-9021-4E4D-9072-2D41A3C94412}" type="slidenum">
              <a:rPr lang="de-DE" smtClean="0"/>
              <a:t>1</a:t>
            </a:fld>
            <a:endParaRPr lang="de-DE"/>
          </a:p>
        </p:txBody>
      </p:sp>
    </p:spTree>
    <p:extLst>
      <p:ext uri="{BB962C8B-B14F-4D97-AF65-F5344CB8AC3E}">
        <p14:creationId xmlns:p14="http://schemas.microsoft.com/office/powerpoint/2010/main" val="620896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Zeitaufwand: 15–20 Minuten mit Rollenwechsel nach der Hälfte</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21</a:t>
            </a:fld>
            <a:endParaRPr lang="de-DE"/>
          </a:p>
        </p:txBody>
      </p:sp>
    </p:spTree>
    <p:extLst>
      <p:ext uri="{BB962C8B-B14F-4D97-AF65-F5344CB8AC3E}">
        <p14:creationId xmlns:p14="http://schemas.microsoft.com/office/powerpoint/2010/main" val="3833764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 Evaluationsziele gibt es keine klar ausdefinierten Kategorien, die Gründe können sehr vielseitig sein. Allerdings hat es einen großen Einfluss auf die Methodenwahl, ob ein Produkt in einem fortgeschrittenen Entwicklungsstand überprüft werden soll (gemessen an seiner Anforderungsliste, an der Konkurrenz, an der Vorversion, …) oder ob eher eine grobe Idee hinsichtlich ihrer Brauchbarkeit eingeordnet werden soll.</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31</a:t>
            </a:fld>
            <a:endParaRPr lang="de-DE"/>
          </a:p>
        </p:txBody>
      </p:sp>
    </p:spTree>
    <p:extLst>
      <p:ext uri="{BB962C8B-B14F-4D97-AF65-F5344CB8AC3E}">
        <p14:creationId xmlns:p14="http://schemas.microsoft.com/office/powerpoint/2010/main" val="3835870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Nielsens bewusst provokative These ist hier natürlich nicht der Weisheit letzter Schluss, sondern wird als Meinung bzw. Denkanstoß kontextualisiert.</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34</a:t>
            </a:fld>
            <a:endParaRPr lang="de-DE"/>
          </a:p>
        </p:txBody>
      </p:sp>
    </p:spTree>
    <p:extLst>
      <p:ext uri="{BB962C8B-B14F-4D97-AF65-F5344CB8AC3E}">
        <p14:creationId xmlns:p14="http://schemas.microsoft.com/office/powerpoint/2010/main" val="4116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UCD wird ausführlich in Abschnitt 5 behandelt und zieht sich dann als Wegweiser durch die Abschnitte 6 bis 8.</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2</a:t>
            </a:fld>
            <a:endParaRPr lang="de-DE"/>
          </a:p>
        </p:txBody>
      </p:sp>
    </p:spTree>
    <p:extLst>
      <p:ext uri="{BB962C8B-B14F-4D97-AF65-F5344CB8AC3E}">
        <p14:creationId xmlns:p14="http://schemas.microsoft.com/office/powerpoint/2010/main" val="224314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sz="1600">
                <a:solidFill>
                  <a:schemeClr val="tx1"/>
                </a:solidFill>
                <a:latin typeface="Arial" charset="0"/>
                <a:ea typeface="ＭＳ Ｐゴシック" charset="-128"/>
              </a:defRPr>
            </a:lvl1pPr>
            <a:lvl2pPr marL="742950" indent="-285750" defTabSz="911225">
              <a:defRPr sz="1600">
                <a:solidFill>
                  <a:schemeClr val="tx1"/>
                </a:solidFill>
                <a:latin typeface="Arial" charset="0"/>
                <a:ea typeface="ＭＳ Ｐゴシック" charset="-128"/>
              </a:defRPr>
            </a:lvl2pPr>
            <a:lvl3pPr marL="1143000" indent="-228600" defTabSz="911225">
              <a:defRPr sz="1600">
                <a:solidFill>
                  <a:schemeClr val="tx1"/>
                </a:solidFill>
                <a:latin typeface="Arial" charset="0"/>
                <a:ea typeface="ＭＳ Ｐゴシック" charset="-128"/>
              </a:defRPr>
            </a:lvl3pPr>
            <a:lvl4pPr marL="1600200" indent="-228600" defTabSz="911225">
              <a:defRPr sz="1600">
                <a:solidFill>
                  <a:schemeClr val="tx1"/>
                </a:solidFill>
                <a:latin typeface="Arial" charset="0"/>
                <a:ea typeface="ＭＳ Ｐゴシック" charset="-128"/>
              </a:defRPr>
            </a:lvl4pPr>
            <a:lvl5pPr marL="2057400" indent="-228600" defTabSz="911225">
              <a:defRPr sz="1600">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600">
                <a:solidFill>
                  <a:schemeClr val="tx1"/>
                </a:solidFill>
                <a:latin typeface="Arial" charset="0"/>
                <a:ea typeface="ＭＳ Ｐゴシック" charset="-128"/>
              </a:defRPr>
            </a:lvl9pPr>
          </a:lstStyle>
          <a:p>
            <a:fld id="{0DED00F4-AA26-2447-B65C-541C19CF0B3A}" type="slidenum">
              <a:rPr lang="de-DE" altLang="x-none" sz="1200">
                <a:latin typeface="Times New Roman" charset="0"/>
              </a:rPr>
              <a:pPr/>
              <a:t>3</a:t>
            </a:fld>
            <a:endParaRPr lang="de-DE" altLang="x-none" sz="1200">
              <a:latin typeface="Times New Roman" charset="0"/>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x-none" altLang="x-none"/>
          </a:p>
        </p:txBody>
      </p:sp>
    </p:spTree>
    <p:extLst>
      <p:ext uri="{BB962C8B-B14F-4D97-AF65-F5344CB8AC3E}">
        <p14:creationId xmlns:p14="http://schemas.microsoft.com/office/powerpoint/2010/main" val="1078126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ist insbesondere der Unterschied zwischen „quantitativ“ und „objektiv“ nuanciert zu betrachten. Ein plakatives Beispiel für subjektive quantitative Daten sind Produktbewertungen auf einer Fünf-Sterne-Skala.</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6</a:t>
            </a:fld>
            <a:endParaRPr lang="de-DE"/>
          </a:p>
        </p:txBody>
      </p:sp>
    </p:spTree>
    <p:extLst>
      <p:ext uri="{BB962C8B-B14F-4D97-AF65-F5344CB8AC3E}">
        <p14:creationId xmlns:p14="http://schemas.microsoft.com/office/powerpoint/2010/main" val="3420073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6CD3ACD6-8A61-403D-87D1-9B713F9E240C}" type="slidenum">
              <a:rPr lang="de-DE" altLang="de-DE" smtClean="0"/>
              <a:pPr/>
              <a:t>9</a:t>
            </a:fld>
            <a:endParaRPr lang="de-DE" altLang="de-DE"/>
          </a:p>
        </p:txBody>
      </p:sp>
    </p:spTree>
    <p:extLst>
      <p:ext uri="{BB962C8B-B14F-4D97-AF65-F5344CB8AC3E}">
        <p14:creationId xmlns:p14="http://schemas.microsoft.com/office/powerpoint/2010/main" val="398092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Fish at </a:t>
            </a:r>
            <a:r>
              <a:rPr lang="en-US" dirty="0" err="1"/>
              <a:t>Kamogawa</a:t>
            </a:r>
            <a:r>
              <a:rPr lang="en-US" dirty="0"/>
              <a:t> Sea World 4</a:t>
            </a:r>
            <a:r>
              <a:rPr lang="de-DE" dirty="0"/>
              <a:t>: </a:t>
            </a:r>
            <a:r>
              <a:rPr lang="de-DE" dirty="0" err="1"/>
              <a:t>User:Syced</a:t>
            </a:r>
            <a:r>
              <a:rPr lang="de-DE" dirty="0"/>
              <a:t>, 2024, Wikimedia Commons / CC-0 1.0 – https://commons.wikimedia.org/wiki/File:Fish_at_Kamogawa_Sea_World_4.jpg</a:t>
            </a:r>
          </a:p>
        </p:txBody>
      </p:sp>
      <p:sp>
        <p:nvSpPr>
          <p:cNvPr id="4" name="Foliennummernplatzhalter 3"/>
          <p:cNvSpPr>
            <a:spLocks noGrp="1"/>
          </p:cNvSpPr>
          <p:nvPr>
            <p:ph type="sldNum" sz="quarter" idx="5"/>
          </p:nvPr>
        </p:nvSpPr>
        <p:spPr/>
        <p:txBody>
          <a:bodyPr/>
          <a:lstStyle/>
          <a:p>
            <a:fld id="{9912F9F0-9021-4E4D-9072-2D41A3C94412}" type="slidenum">
              <a:rPr lang="de-DE" smtClean="0"/>
              <a:t>10</a:t>
            </a:fld>
            <a:endParaRPr lang="de-DE"/>
          </a:p>
        </p:txBody>
      </p:sp>
    </p:spTree>
    <p:extLst>
      <p:ext uri="{BB962C8B-B14F-4D97-AF65-F5344CB8AC3E}">
        <p14:creationId xmlns:p14="http://schemas.microsoft.com/office/powerpoint/2010/main" val="2087233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Zeitaufwand: 5–10 Minuten für das Ausfüllen – die Zeit zum Verteilen, Einsammeln und Übertragen in die Auswertungstabelle (siehe Downloads auf der UEQ-Webseite) hängt von der Kursgröße ab.</a:t>
            </a:r>
          </a:p>
          <a:p>
            <a:endParaRPr lang="de-DE" dirty="0"/>
          </a:p>
          <a:p>
            <a:r>
              <a:rPr lang="de-DE" dirty="0"/>
              <a:t>In dieser Vorlage lasse ich die Auswahl des zu bewertenden Produkts leer. Idealerweise sollte ein System gewählt werden, welches die Kursteilnehmenden kennen und zu dem sie potenziell detaillierte Meinungen haben (d.h. ein System mit offensichtlichen Usability-Schwächen). Im universitären Rahmen ist das örtliche Campus-Management-System, bzw. welches Online-Portal die Studierenden auch immer zur Buchung von Lehrveranstaltungen verwenden müssen, meist eine gute Wahl.</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14</a:t>
            </a:fld>
            <a:endParaRPr lang="de-DE"/>
          </a:p>
        </p:txBody>
      </p:sp>
    </p:spTree>
    <p:extLst>
      <p:ext uri="{BB962C8B-B14F-4D97-AF65-F5344CB8AC3E}">
        <p14:creationId xmlns:p14="http://schemas.microsoft.com/office/powerpoint/2010/main" val="339104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Am Beispiel der UEQ-Messgrößen lässt sich sehr gut noch mal erklären, was Validierung ist (im Kontext von Fragebögen) und wie man die mehreren Items pro Messgröße zur Erkennung von unsinnig ausgefüllten Bögen einsetzen kann.</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15</a:t>
            </a:fld>
            <a:endParaRPr lang="de-DE"/>
          </a:p>
        </p:txBody>
      </p:sp>
    </p:spTree>
    <p:extLst>
      <p:ext uri="{BB962C8B-B14F-4D97-AF65-F5344CB8AC3E}">
        <p14:creationId xmlns:p14="http://schemas.microsoft.com/office/powerpoint/2010/main" val="264486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 journalistischen Kontexten sind asynchrone schriftliche Interviews (mit einer vorher festgelegten Liste von Fragen) üblich und fallen ebenso unter den Oberbegriff „Interview“ wie direkte Gespräche. In unserem Kontext der empirischen Evaluationsmethoden würde man sie jedoch eher als Fragebogen bezeichnen.</a:t>
            </a:r>
            <a:endParaRPr lang="en-US" dirty="0"/>
          </a:p>
        </p:txBody>
      </p:sp>
      <p:sp>
        <p:nvSpPr>
          <p:cNvPr id="4" name="Foliennummernplatzhalter 3"/>
          <p:cNvSpPr>
            <a:spLocks noGrp="1"/>
          </p:cNvSpPr>
          <p:nvPr>
            <p:ph type="sldNum" sz="quarter" idx="5"/>
          </p:nvPr>
        </p:nvSpPr>
        <p:spPr/>
        <p:txBody>
          <a:bodyPr/>
          <a:lstStyle/>
          <a:p>
            <a:fld id="{9912F9F0-9021-4E4D-9072-2D41A3C94412}" type="slidenum">
              <a:rPr lang="de-DE" smtClean="0"/>
              <a:t>17</a:t>
            </a:fld>
            <a:endParaRPr lang="de-DE"/>
          </a:p>
        </p:txBody>
      </p:sp>
    </p:spTree>
    <p:extLst>
      <p:ext uri="{BB962C8B-B14F-4D97-AF65-F5344CB8AC3E}">
        <p14:creationId xmlns:p14="http://schemas.microsoft.com/office/powerpoint/2010/main" val="2868830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s://fietkau.science/teaching/intro_hci" TargetMode="External"/><Relationship Id="rId4" Type="http://schemas.openxmlformats.org/officeDocument/2006/relationships/hyperlink" Target="https://creativecommons.org/licenses/by-sa/4.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4FBB9A-09B9-40E5-BE6A-81D6B3257F3E}"/>
              </a:ext>
            </a:extLst>
          </p:cNvPr>
          <p:cNvSpPr>
            <a:spLocks noGrp="1"/>
          </p:cNvSpPr>
          <p:nvPr>
            <p:ph type="ctrTitle" hasCustomPrompt="1"/>
          </p:nvPr>
        </p:nvSpPr>
        <p:spPr>
          <a:xfrm>
            <a:off x="1524000" y="2562224"/>
            <a:ext cx="9144000" cy="2060575"/>
          </a:xfrm>
        </p:spPr>
        <p:txBody>
          <a:bodyPr anchor="t"/>
          <a:lstStyle>
            <a:lvl1pPr algn="ctr">
              <a:defRPr sz="6000"/>
            </a:lvl1pPr>
          </a:lstStyle>
          <a:p>
            <a:r>
              <a:rPr lang="de-DE" dirty="0"/>
              <a:t>Abschnittstitel</a:t>
            </a:r>
          </a:p>
        </p:txBody>
      </p:sp>
      <p:sp>
        <p:nvSpPr>
          <p:cNvPr id="3" name="Untertitel 2">
            <a:extLst>
              <a:ext uri="{FF2B5EF4-FFF2-40B4-BE49-F238E27FC236}">
                <a16:creationId xmlns:a16="http://schemas.microsoft.com/office/drawing/2014/main" id="{FFB30CE4-6F5A-4DBD-9EB9-C61BD41B18A3}"/>
              </a:ext>
            </a:extLst>
          </p:cNvPr>
          <p:cNvSpPr>
            <a:spLocks noGrp="1"/>
          </p:cNvSpPr>
          <p:nvPr>
            <p:ph type="subTitle" idx="1"/>
          </p:nvPr>
        </p:nvSpPr>
        <p:spPr>
          <a:xfrm>
            <a:off x="1523999" y="1941874"/>
            <a:ext cx="9144000" cy="436202"/>
          </a:xfrm>
        </p:spPr>
        <p:txBody>
          <a:bodyPr anchor="b"/>
          <a:lstStyle>
            <a:lvl1pPr marL="0" indent="0" algn="ctr">
              <a:lnSpc>
                <a:spcPct val="100000"/>
              </a:lnSpc>
              <a:spcBef>
                <a:spcPts val="6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de-DE" dirty="0"/>
          </a:p>
          <a:p>
            <a:r>
              <a:rPr lang="de-DE" dirty="0"/>
              <a:t>Abschnitt X</a:t>
            </a:r>
          </a:p>
        </p:txBody>
      </p:sp>
      <p:pic>
        <p:nvPicPr>
          <p:cNvPr id="8" name="Grafik 7">
            <a:extLst>
              <a:ext uri="{FF2B5EF4-FFF2-40B4-BE49-F238E27FC236}">
                <a16:creationId xmlns:a16="http://schemas.microsoft.com/office/drawing/2014/main" id="{00B569FD-2C51-416D-A189-5534F0EF6B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6274" y="5735637"/>
            <a:ext cx="1238249" cy="436202"/>
          </a:xfrm>
          <a:prstGeom prst="rect">
            <a:avLst/>
          </a:prstGeom>
        </p:spPr>
      </p:pic>
      <p:sp>
        <p:nvSpPr>
          <p:cNvPr id="9" name="Textfeld 8">
            <a:extLst>
              <a:ext uri="{FF2B5EF4-FFF2-40B4-BE49-F238E27FC236}">
                <a16:creationId xmlns:a16="http://schemas.microsoft.com/office/drawing/2014/main" id="{1A9A60FE-520C-47D3-BBC3-2E0CDF45DFA6}"/>
              </a:ext>
            </a:extLst>
          </p:cNvPr>
          <p:cNvSpPr txBox="1"/>
          <p:nvPr userDrawn="1"/>
        </p:nvSpPr>
        <p:spPr>
          <a:xfrm>
            <a:off x="2085973" y="5679831"/>
            <a:ext cx="8077201" cy="907941"/>
          </a:xfrm>
          <a:prstGeom prst="rect">
            <a:avLst/>
          </a:prstGeom>
          <a:noFill/>
        </p:spPr>
        <p:txBody>
          <a:bodyPr wrap="square" rtlCol="0">
            <a:spAutoFit/>
          </a:bodyPr>
          <a:lstStyle/>
          <a:p>
            <a:r>
              <a:rPr lang="de-DE" sz="1200" dirty="0"/>
              <a:t>Dieser Foliensatz wurde von Julian Fietkau erstellt und ist Teil einer OER-Foliensammlung zum Thema „Einführung in Mensch-Computer-Interaktion“ in der Version von 2025. Er ist unter der Lizenz „</a:t>
            </a:r>
            <a:r>
              <a:rPr lang="de-DE" sz="1200" dirty="0">
                <a:solidFill>
                  <a:schemeClr val="tx1"/>
                </a:solidFill>
                <a:hlinkClick r:id="rId4">
                  <a:extLst>
                    <a:ext uri="{A12FA001-AC4F-418D-AE19-62706E023703}">
                      <ahyp:hlinkClr xmlns:ahyp="http://schemas.microsoft.com/office/drawing/2018/hyperlinkcolor" val="tx"/>
                    </a:ext>
                  </a:extLst>
                </a:hlinkClick>
              </a:rPr>
              <a:t>Creative Commons Attribution Share-</a:t>
            </a:r>
            <a:r>
              <a:rPr lang="de-DE" sz="1200" dirty="0" err="1">
                <a:solidFill>
                  <a:schemeClr val="tx1"/>
                </a:solidFill>
                <a:hlinkClick r:id="rId4">
                  <a:extLst>
                    <a:ext uri="{A12FA001-AC4F-418D-AE19-62706E023703}">
                      <ahyp:hlinkClr xmlns:ahyp="http://schemas.microsoft.com/office/drawing/2018/hyperlinkcolor" val="tx"/>
                    </a:ext>
                  </a:extLst>
                </a:hlinkClick>
              </a:rPr>
              <a:t>Alike</a:t>
            </a:r>
            <a:r>
              <a:rPr lang="de-DE" sz="1200" dirty="0">
                <a:solidFill>
                  <a:schemeClr val="tx1"/>
                </a:solidFill>
                <a:hlinkClick r:id="rId4">
                  <a:extLst>
                    <a:ext uri="{A12FA001-AC4F-418D-AE19-62706E023703}">
                      <ahyp:hlinkClr xmlns:ahyp="http://schemas.microsoft.com/office/drawing/2018/hyperlinkcolor" val="tx"/>
                    </a:ext>
                  </a:extLst>
                </a:hlinkClick>
              </a:rPr>
              <a:t> 4.0</a:t>
            </a:r>
            <a:r>
              <a:rPr lang="de-DE" sz="1200" dirty="0"/>
              <a:t>“ freigegeben. Eine ausführliche Erläuterung ist in Abschnitt 0 „Information für Lehrende“ zu finden.</a:t>
            </a:r>
          </a:p>
          <a:p>
            <a:pPr>
              <a:spcBef>
                <a:spcPts val="600"/>
              </a:spcBef>
            </a:pPr>
            <a:r>
              <a:rPr lang="de-DE" sz="1200" dirty="0">
                <a:hlinkClick r:id="rId5"/>
              </a:rPr>
              <a:t>https://fietkau.science/teaching/intro_hci</a:t>
            </a:r>
            <a:endParaRPr lang="de-DE" sz="1200" dirty="0"/>
          </a:p>
        </p:txBody>
      </p:sp>
      <p:sp>
        <p:nvSpPr>
          <p:cNvPr id="10" name="Textfeld 9">
            <a:extLst>
              <a:ext uri="{FF2B5EF4-FFF2-40B4-BE49-F238E27FC236}">
                <a16:creationId xmlns:a16="http://schemas.microsoft.com/office/drawing/2014/main" id="{1008EE67-CB50-4DC7-B341-ACEB029EE564}"/>
              </a:ext>
            </a:extLst>
          </p:cNvPr>
          <p:cNvSpPr txBox="1"/>
          <p:nvPr userDrawn="1"/>
        </p:nvSpPr>
        <p:spPr>
          <a:xfrm>
            <a:off x="1523999" y="1466850"/>
            <a:ext cx="9144000" cy="461665"/>
          </a:xfrm>
          <a:prstGeom prst="rect">
            <a:avLst/>
          </a:prstGeom>
          <a:noFill/>
        </p:spPr>
        <p:txBody>
          <a:bodyPr wrap="square" rtlCol="0">
            <a:spAutoFit/>
          </a:bodyPr>
          <a:lstStyle/>
          <a:p>
            <a:pPr algn="ctr"/>
            <a:r>
              <a:rPr lang="de-DE" sz="2400" dirty="0"/>
              <a:t>Einführung in Mensch-Computer-Interaktion</a:t>
            </a:r>
          </a:p>
        </p:txBody>
      </p:sp>
      <p:sp>
        <p:nvSpPr>
          <p:cNvPr id="12" name="Textfeld 11">
            <a:extLst>
              <a:ext uri="{FF2B5EF4-FFF2-40B4-BE49-F238E27FC236}">
                <a16:creationId xmlns:a16="http://schemas.microsoft.com/office/drawing/2014/main" id="{A3E20EA4-29F9-4AE8-97A1-5F9E01522B03}"/>
              </a:ext>
            </a:extLst>
          </p:cNvPr>
          <p:cNvSpPr txBox="1"/>
          <p:nvPr userDrawn="1"/>
        </p:nvSpPr>
        <p:spPr>
          <a:xfrm>
            <a:off x="9810751" y="5679831"/>
            <a:ext cx="1704975"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74E6B0-17E0-4D64-A678-1FCB90EC9B3B}" type="datetimeFigureOut">
              <a:rPr lang="de-DE" smtClean="0"/>
              <a:pPr marL="0" marR="0" lvl="0" indent="0" algn="r" defTabSz="914400" rtl="0" eaLnBrk="1" fontAlgn="auto" latinLnBrk="0" hangingPunct="1">
                <a:lnSpc>
                  <a:spcPct val="100000"/>
                </a:lnSpc>
                <a:spcBef>
                  <a:spcPts val="0"/>
                </a:spcBef>
                <a:spcAft>
                  <a:spcPts val="0"/>
                </a:spcAft>
                <a:buClrTx/>
                <a:buSzTx/>
                <a:buFontTx/>
                <a:buNone/>
                <a:tabLst/>
                <a:defRPr/>
              </a:pPr>
              <a:t>30.05.2025</a:t>
            </a:fld>
            <a:endParaRPr lang="de-DE" dirty="0"/>
          </a:p>
        </p:txBody>
      </p:sp>
    </p:spTree>
    <p:extLst>
      <p:ext uri="{BB962C8B-B14F-4D97-AF65-F5344CB8AC3E}">
        <p14:creationId xmlns:p14="http://schemas.microsoft.com/office/powerpoint/2010/main" val="84687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520AF-EED2-4113-9631-49982D0A083F}"/>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08221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un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lvl1pPr marL="0" indent="0">
              <a:buNone/>
              <a:defRPr/>
            </a:lvl1pPr>
            <a:lvl2pPr marL="457200" indent="0">
              <a:buNone/>
              <a:defRPr/>
            </a:lvl2pPr>
          </a:lstStyle>
          <a:p>
            <a:pPr lvl="0"/>
            <a:r>
              <a:rPr lang="de-DE" dirty="0"/>
              <a:t>Mastertextformat bearbeiten</a:t>
            </a:r>
          </a:p>
        </p:txBody>
      </p:sp>
      <p:pic>
        <p:nvPicPr>
          <p:cNvPr id="7" name="Grafik 6" descr="Bleistift mit einfarbiger Füllung">
            <a:extLst>
              <a:ext uri="{FF2B5EF4-FFF2-40B4-BE49-F238E27FC236}">
                <a16:creationId xmlns:a16="http://schemas.microsoft.com/office/drawing/2014/main" id="{6FE49059-A405-413F-B278-DC5519DD204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01350" y="326136"/>
            <a:ext cx="585787" cy="585787"/>
          </a:xfrm>
          <a:prstGeom prst="rect">
            <a:avLst/>
          </a:prstGeom>
        </p:spPr>
      </p:pic>
      <p:pic>
        <p:nvPicPr>
          <p:cNvPr id="9" name="Grafik 8" descr="Dokument mit einfarbiger Füllung">
            <a:extLst>
              <a:ext uri="{FF2B5EF4-FFF2-40B4-BE49-F238E27FC236}">
                <a16:creationId xmlns:a16="http://schemas.microsoft.com/office/drawing/2014/main" id="{77245526-C842-4CFB-8D60-ECB3094B834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20325" y="260536"/>
            <a:ext cx="723900" cy="723900"/>
          </a:xfrm>
          <a:prstGeom prst="rect">
            <a:avLst/>
          </a:prstGeom>
        </p:spPr>
      </p:pic>
      <p:sp>
        <p:nvSpPr>
          <p:cNvPr id="8" name="Titel 1">
            <a:extLst>
              <a:ext uri="{FF2B5EF4-FFF2-40B4-BE49-F238E27FC236}">
                <a16:creationId xmlns:a16="http://schemas.microsoft.com/office/drawing/2014/main" id="{EB6F6C0E-028A-48A0-86D8-0532139CACDE}"/>
              </a:ext>
            </a:extLst>
          </p:cNvPr>
          <p:cNvSpPr>
            <a:spLocks noGrp="1"/>
          </p:cNvSpPr>
          <p:nvPr>
            <p:ph type="title"/>
          </p:nvPr>
        </p:nvSpPr>
        <p:spPr>
          <a:xfrm>
            <a:off x="838200" y="338230"/>
            <a:ext cx="9382125" cy="623151"/>
          </a:xfrm>
        </p:spPr>
        <p:txBody>
          <a:bodyPr/>
          <a:lstStyle/>
          <a:p>
            <a:r>
              <a:rPr lang="de-DE" dirty="0"/>
              <a:t>Mastertitelformat bearbeiten</a:t>
            </a:r>
          </a:p>
        </p:txBody>
      </p:sp>
    </p:spTree>
    <p:extLst>
      <p:ext uri="{BB962C8B-B14F-4D97-AF65-F5344CB8AC3E}">
        <p14:creationId xmlns:p14="http://schemas.microsoft.com/office/powerpoint/2010/main" val="195354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kussio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2860F-20E4-469E-BD70-6899E8104C56}"/>
              </a:ext>
            </a:extLst>
          </p:cNvPr>
          <p:cNvSpPr>
            <a:spLocks noGrp="1"/>
          </p:cNvSpPr>
          <p:nvPr>
            <p:ph idx="1"/>
          </p:nvPr>
        </p:nvSpPr>
        <p:spPr/>
        <p:txBody>
          <a:bodyPr/>
          <a:lstStyle>
            <a:lvl1pPr marL="0" indent="0">
              <a:buNone/>
              <a:defRPr/>
            </a:lvl1pPr>
            <a:lvl2pPr marL="457200" indent="0">
              <a:buNone/>
              <a:defRPr/>
            </a:lvl2pPr>
          </a:lstStyle>
          <a:p>
            <a:pPr lvl="0"/>
            <a:r>
              <a:rPr lang="de-DE" dirty="0"/>
              <a:t>Mastertextformat bearbeiten</a:t>
            </a:r>
          </a:p>
        </p:txBody>
      </p:sp>
      <p:pic>
        <p:nvPicPr>
          <p:cNvPr id="8" name="Grafik 7" descr="Benutzer mit einfarbiger Füllung">
            <a:extLst>
              <a:ext uri="{FF2B5EF4-FFF2-40B4-BE49-F238E27FC236}">
                <a16:creationId xmlns:a16="http://schemas.microsoft.com/office/drawing/2014/main" id="{447130AB-ACC1-4DE1-AB0A-201E39B1CD3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77475" y="136524"/>
            <a:ext cx="1076325" cy="1076325"/>
          </a:xfrm>
          <a:prstGeom prst="rect">
            <a:avLst/>
          </a:prstGeom>
        </p:spPr>
      </p:pic>
      <p:sp>
        <p:nvSpPr>
          <p:cNvPr id="7" name="Titel 1">
            <a:extLst>
              <a:ext uri="{FF2B5EF4-FFF2-40B4-BE49-F238E27FC236}">
                <a16:creationId xmlns:a16="http://schemas.microsoft.com/office/drawing/2014/main" id="{F3910385-83FA-4300-AC03-E0C756533347}"/>
              </a:ext>
            </a:extLst>
          </p:cNvPr>
          <p:cNvSpPr>
            <a:spLocks noGrp="1"/>
          </p:cNvSpPr>
          <p:nvPr>
            <p:ph type="title"/>
          </p:nvPr>
        </p:nvSpPr>
        <p:spPr>
          <a:xfrm>
            <a:off x="838200" y="338230"/>
            <a:ext cx="9329928" cy="623151"/>
          </a:xfrm>
        </p:spPr>
        <p:txBody>
          <a:bodyPr/>
          <a:lstStyle/>
          <a:p>
            <a:r>
              <a:rPr lang="de-DE" dirty="0"/>
              <a:t>Mastertitelformat bearbeiten</a:t>
            </a:r>
          </a:p>
        </p:txBody>
      </p:sp>
    </p:spTree>
    <p:extLst>
      <p:ext uri="{BB962C8B-B14F-4D97-AF65-F5344CB8AC3E}">
        <p14:creationId xmlns:p14="http://schemas.microsoft.com/office/powerpoint/2010/main" val="237006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em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21962F-3610-4324-AA2F-E4D8660A405B}"/>
              </a:ext>
            </a:extLst>
          </p:cNvPr>
          <p:cNvSpPr>
            <a:spLocks noGrp="1"/>
          </p:cNvSpPr>
          <p:nvPr>
            <p:ph type="title" hasCustomPrompt="1"/>
          </p:nvPr>
        </p:nvSpPr>
        <p:spPr>
          <a:xfrm>
            <a:off x="4810124" y="2312894"/>
            <a:ext cx="6543675" cy="2267510"/>
          </a:xfrm>
        </p:spPr>
        <p:txBody>
          <a:bodyPr anchor="b">
            <a:normAutofit/>
          </a:bodyPr>
          <a:lstStyle>
            <a:lvl1pPr>
              <a:defRPr sz="3600"/>
            </a:lvl1pPr>
          </a:lstStyle>
          <a:p>
            <a:r>
              <a:rPr lang="de-DE" dirty="0"/>
              <a:t>Thema</a:t>
            </a:r>
          </a:p>
        </p:txBody>
      </p:sp>
      <p:sp>
        <p:nvSpPr>
          <p:cNvPr id="8" name="Bildplatzhalter 7">
            <a:extLst>
              <a:ext uri="{FF2B5EF4-FFF2-40B4-BE49-F238E27FC236}">
                <a16:creationId xmlns:a16="http://schemas.microsoft.com/office/drawing/2014/main" id="{EE089175-2A64-469A-A995-83523F7EF031}"/>
              </a:ext>
            </a:extLst>
          </p:cNvPr>
          <p:cNvSpPr>
            <a:spLocks noGrp="1"/>
          </p:cNvSpPr>
          <p:nvPr>
            <p:ph type="pic" sz="quarter" idx="13"/>
          </p:nvPr>
        </p:nvSpPr>
        <p:spPr>
          <a:xfrm>
            <a:off x="420688" y="1652587"/>
            <a:ext cx="3960000" cy="3960000"/>
          </a:xfrm>
        </p:spPr>
        <p:txBody>
          <a:bodyPr/>
          <a:lstStyle>
            <a:lvl1pPr marL="0" indent="0">
              <a:buNone/>
              <a:defRPr/>
            </a:lvl1pPr>
          </a:lstStyle>
          <a:p>
            <a:endParaRPr lang="de-DE" dirty="0"/>
          </a:p>
        </p:txBody>
      </p:sp>
    </p:spTree>
    <p:extLst>
      <p:ext uri="{BB962C8B-B14F-4D97-AF65-F5344CB8AC3E}">
        <p14:creationId xmlns:p14="http://schemas.microsoft.com/office/powerpoint/2010/main" val="265622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6079C1-E532-4357-8A7E-C5654413315B}"/>
              </a:ext>
            </a:extLst>
          </p:cNvPr>
          <p:cNvSpPr>
            <a:spLocks noGrp="1"/>
          </p:cNvSpPr>
          <p:nvPr>
            <p:ph type="title"/>
          </p:nvPr>
        </p:nvSpPr>
        <p:spPr/>
        <p:txBody>
          <a:bodyPr/>
          <a:lstStyle/>
          <a:p>
            <a:r>
              <a:rPr lang="de-DE" dirty="0"/>
              <a:t>Mastertitelformat bearbeiten</a:t>
            </a:r>
          </a:p>
        </p:txBody>
      </p:sp>
    </p:spTree>
    <p:extLst>
      <p:ext uri="{BB962C8B-B14F-4D97-AF65-F5344CB8AC3E}">
        <p14:creationId xmlns:p14="http://schemas.microsoft.com/office/powerpoint/2010/main" val="918826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25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s://creativecommons.org/licenses/by-sa/4.0/" TargetMode="External"/><Relationship Id="rId4" Type="http://schemas.openxmlformats.org/officeDocument/2006/relationships/slideLayout" Target="../slideLayouts/slideLayout4.xml"/><Relationship Id="rId9" Type="http://schemas.openxmlformats.org/officeDocument/2006/relationships/hyperlink" Target="https://fietkau.science/teaching/intro_hci"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D27AB65-17A0-47C5-9260-10D28D228B1E}"/>
              </a:ext>
            </a:extLst>
          </p:cNvPr>
          <p:cNvSpPr>
            <a:spLocks noGrp="1"/>
          </p:cNvSpPr>
          <p:nvPr>
            <p:ph type="title"/>
          </p:nvPr>
        </p:nvSpPr>
        <p:spPr>
          <a:xfrm>
            <a:off x="838200" y="338230"/>
            <a:ext cx="10515600" cy="623151"/>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a:extLst>
              <a:ext uri="{FF2B5EF4-FFF2-40B4-BE49-F238E27FC236}">
                <a16:creationId xmlns:a16="http://schemas.microsoft.com/office/drawing/2014/main" id="{60CC2FFC-39C2-4C58-AFD4-4D1276DE2E64}"/>
              </a:ext>
            </a:extLst>
          </p:cNvPr>
          <p:cNvSpPr>
            <a:spLocks noGrp="1"/>
          </p:cNvSpPr>
          <p:nvPr>
            <p:ph type="body" idx="1"/>
          </p:nvPr>
        </p:nvSpPr>
        <p:spPr>
          <a:xfrm>
            <a:off x="838200" y="1231392"/>
            <a:ext cx="10515600" cy="494557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feld 7">
            <a:extLst>
              <a:ext uri="{FF2B5EF4-FFF2-40B4-BE49-F238E27FC236}">
                <a16:creationId xmlns:a16="http://schemas.microsoft.com/office/drawing/2014/main" id="{48932467-C07C-4DC8-B44F-AC0D8A687F29}"/>
              </a:ext>
            </a:extLst>
          </p:cNvPr>
          <p:cNvSpPr txBox="1"/>
          <p:nvPr userDrawn="1"/>
        </p:nvSpPr>
        <p:spPr>
          <a:xfrm>
            <a:off x="2429911" y="6370503"/>
            <a:ext cx="7332179" cy="461665"/>
          </a:xfrm>
          <a:prstGeom prst="rect">
            <a:avLst/>
          </a:prstGeom>
          <a:noFill/>
        </p:spPr>
        <p:txBody>
          <a:bodyPr wrap="square" rtlCol="0">
            <a:spAutoFit/>
          </a:bodyPr>
          <a:lstStyle/>
          <a:p>
            <a:pPr algn="ctr"/>
            <a:r>
              <a:rPr lang="de-DE" sz="1200" dirty="0">
                <a:solidFill>
                  <a:schemeClr val="bg1">
                    <a:lumMod val="65000"/>
                  </a:schemeClr>
                </a:solidFill>
                <a:hlinkClick r:id="rId9">
                  <a:extLst>
                    <a:ext uri="{A12FA001-AC4F-418D-AE19-62706E023703}">
                      <ahyp:hlinkClr xmlns:ahyp="http://schemas.microsoft.com/office/drawing/2018/hyperlinkcolor" val="tx"/>
                    </a:ext>
                  </a:extLst>
                </a:hlinkClick>
              </a:rPr>
              <a:t>Einführung in Mensch-Computer-Interaktion</a:t>
            </a:r>
            <a:r>
              <a:rPr lang="de-DE" sz="1200" dirty="0">
                <a:solidFill>
                  <a:schemeClr val="bg1">
                    <a:lumMod val="65000"/>
                  </a:schemeClr>
                </a:solidFill>
              </a:rPr>
              <a:t>, Abschnitt 8: Evaluation</a:t>
            </a:r>
          </a:p>
          <a:p>
            <a:pPr algn="ctr"/>
            <a:r>
              <a:rPr lang="de-DE" sz="1200" dirty="0">
                <a:solidFill>
                  <a:schemeClr val="bg1">
                    <a:lumMod val="65000"/>
                  </a:schemeClr>
                </a:solidFill>
              </a:rPr>
              <a:t>Julian Fietkau, 2025 – </a:t>
            </a:r>
            <a:r>
              <a:rPr lang="de-DE" sz="1200" dirty="0">
                <a:solidFill>
                  <a:schemeClr val="bg1">
                    <a:lumMod val="65000"/>
                  </a:schemeClr>
                </a:solidFill>
                <a:hlinkClick r:id="rId10">
                  <a:extLst>
                    <a:ext uri="{A12FA001-AC4F-418D-AE19-62706E023703}">
                      <ahyp:hlinkClr xmlns:ahyp="http://schemas.microsoft.com/office/drawing/2018/hyperlinkcolor" val="tx"/>
                    </a:ext>
                  </a:extLst>
                </a:hlinkClick>
              </a:rPr>
              <a:t>CC BY-SA 4.0</a:t>
            </a:r>
            <a:endParaRPr lang="de-DE" sz="1200" dirty="0">
              <a:solidFill>
                <a:schemeClr val="bg1">
                  <a:lumMod val="65000"/>
                </a:schemeClr>
              </a:solidFill>
            </a:endParaRPr>
          </a:p>
        </p:txBody>
      </p:sp>
      <p:sp>
        <p:nvSpPr>
          <p:cNvPr id="9" name="Textfeld 8">
            <a:extLst>
              <a:ext uri="{FF2B5EF4-FFF2-40B4-BE49-F238E27FC236}">
                <a16:creationId xmlns:a16="http://schemas.microsoft.com/office/drawing/2014/main" id="{EF6A1220-0B79-4612-8F8B-D76992130033}"/>
              </a:ext>
            </a:extLst>
          </p:cNvPr>
          <p:cNvSpPr txBox="1"/>
          <p:nvPr userDrawn="1"/>
        </p:nvSpPr>
        <p:spPr>
          <a:xfrm>
            <a:off x="838200" y="6369543"/>
            <a:ext cx="1591710" cy="338554"/>
          </a:xfrm>
          <a:prstGeom prst="rect">
            <a:avLst/>
          </a:prstGeom>
          <a:noFill/>
        </p:spPr>
        <p:txBody>
          <a:bodyPr wrap="square" rtlCol="0">
            <a:spAutoFit/>
          </a:bodyPr>
          <a:lstStyle/>
          <a:p>
            <a:fld id="{5A74E6B0-17E0-4D64-A678-1FCB90EC9B3B}" type="datetimeFigureOut">
              <a:rPr lang="de-DE" sz="1600" smtClean="0">
                <a:solidFill>
                  <a:schemeClr val="bg1">
                    <a:lumMod val="65000"/>
                  </a:schemeClr>
                </a:solidFill>
              </a:rPr>
              <a:pPr/>
              <a:t>30.05.2025</a:t>
            </a:fld>
            <a:endParaRPr lang="de-DE" sz="1600" dirty="0">
              <a:solidFill>
                <a:schemeClr val="bg1">
                  <a:lumMod val="65000"/>
                </a:schemeClr>
              </a:solidFill>
            </a:endParaRPr>
          </a:p>
        </p:txBody>
      </p:sp>
      <p:sp>
        <p:nvSpPr>
          <p:cNvPr id="10" name="Textfeld 9">
            <a:extLst>
              <a:ext uri="{FF2B5EF4-FFF2-40B4-BE49-F238E27FC236}">
                <a16:creationId xmlns:a16="http://schemas.microsoft.com/office/drawing/2014/main" id="{9FBA34DA-747B-41EE-A3AA-9EF6008229EC}"/>
              </a:ext>
            </a:extLst>
          </p:cNvPr>
          <p:cNvSpPr txBox="1"/>
          <p:nvPr userDrawn="1"/>
        </p:nvSpPr>
        <p:spPr>
          <a:xfrm>
            <a:off x="8324850" y="6369543"/>
            <a:ext cx="3028950"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sz="1600" dirty="0">
                <a:solidFill>
                  <a:schemeClr val="bg1">
                    <a:lumMod val="65000"/>
                  </a:schemeClr>
                </a:solidFill>
              </a:rPr>
              <a:t>8-</a:t>
            </a:r>
            <a:fld id="{DF3F699D-D92C-4370-9314-E2DC8162D7B3}" type="slidenum">
              <a:rPr lang="de-DE" sz="1600" smtClean="0">
                <a:solidFill>
                  <a:schemeClr val="bg1">
                    <a:lumMod val="65000"/>
                  </a:schemeClr>
                </a:solidFill>
              </a:rPr>
              <a:pPr marL="0" marR="0" lvl="0" indent="0" algn="r" defTabSz="914400" rtl="0" eaLnBrk="1" fontAlgn="auto" latinLnBrk="0" hangingPunct="1">
                <a:lnSpc>
                  <a:spcPct val="100000"/>
                </a:lnSpc>
                <a:spcBef>
                  <a:spcPts val="0"/>
                </a:spcBef>
                <a:spcAft>
                  <a:spcPts val="0"/>
                </a:spcAft>
                <a:buClrTx/>
                <a:buSzTx/>
                <a:buFontTx/>
                <a:buNone/>
                <a:tabLst/>
                <a:defRPr/>
              </a:pPr>
              <a:t>‹Nr.›</a:t>
            </a:fld>
            <a:endParaRPr lang="de-DE" sz="1600" dirty="0">
              <a:solidFill>
                <a:schemeClr val="bg1">
                  <a:lumMod val="65000"/>
                </a:schemeClr>
              </a:solidFill>
            </a:endParaRPr>
          </a:p>
        </p:txBody>
      </p:sp>
    </p:spTree>
    <p:extLst>
      <p:ext uri="{BB962C8B-B14F-4D97-AF65-F5344CB8AC3E}">
        <p14:creationId xmlns:p14="http://schemas.microsoft.com/office/powerpoint/2010/main" val="3925973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1" r:id="rId5"/>
    <p:sldLayoutId id="2147483654" r:id="rId6"/>
    <p:sldLayoutId id="2147483655" r:id="rId7"/>
  </p:sldLayoutIdLst>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eq-online.org/"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ommons.wikimedia.org/wiki/File:EyeTrackingDeviceGUI.jpg" TargetMode="External"/><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mmons.wikimedia.org/wiki/File:Gaze_plot_eye_tracking_on_Wikipedia_with_3_participants.png" TargetMode="External"/><Relationship Id="rId2" Type="http://schemas.openxmlformats.org/officeDocument/2006/relationships/hyperlink" Target="https://commons.wikimedia.org/wiki/File:Eyetracking_heat_map_Wikipedia.jpg" TargetMode="Externa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hyperlink" Target="https://creativecommons.org/licenses/by-sa/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nngroup.com/articles/why-you-only-need-to-test-with-5-user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hci-lecture.org/evaluation-experimen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DC82-3475-42B9-8F53-127EA1571A14}"/>
              </a:ext>
            </a:extLst>
          </p:cNvPr>
          <p:cNvSpPr>
            <a:spLocks noGrp="1"/>
          </p:cNvSpPr>
          <p:nvPr>
            <p:ph type="ctrTitle"/>
          </p:nvPr>
        </p:nvSpPr>
        <p:spPr/>
        <p:txBody>
          <a:bodyPr/>
          <a:lstStyle/>
          <a:p>
            <a:r>
              <a:rPr lang="de-DE" dirty="0"/>
              <a:t>Evaluation</a:t>
            </a:r>
          </a:p>
        </p:txBody>
      </p:sp>
      <p:sp>
        <p:nvSpPr>
          <p:cNvPr id="3" name="Untertitel 2">
            <a:extLst>
              <a:ext uri="{FF2B5EF4-FFF2-40B4-BE49-F238E27FC236}">
                <a16:creationId xmlns:a16="http://schemas.microsoft.com/office/drawing/2014/main" id="{9E8EE65A-62A6-4AD7-902E-BC91B3AB3673}"/>
              </a:ext>
            </a:extLst>
          </p:cNvPr>
          <p:cNvSpPr>
            <a:spLocks noGrp="1"/>
          </p:cNvSpPr>
          <p:nvPr>
            <p:ph type="subTitle" idx="1"/>
          </p:nvPr>
        </p:nvSpPr>
        <p:spPr/>
        <p:txBody>
          <a:bodyPr>
            <a:normAutofit lnSpcReduction="10000"/>
          </a:bodyPr>
          <a:lstStyle/>
          <a:p>
            <a:r>
              <a:rPr lang="de-DE" dirty="0"/>
              <a:t>Abschnitt 8</a:t>
            </a:r>
          </a:p>
        </p:txBody>
      </p:sp>
    </p:spTree>
    <p:extLst>
      <p:ext uri="{BB962C8B-B14F-4D97-AF65-F5344CB8AC3E}">
        <p14:creationId xmlns:p14="http://schemas.microsoft.com/office/powerpoint/2010/main" val="1507601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2B98D2-C923-4376-8974-82BFF532BE73}"/>
              </a:ext>
            </a:extLst>
          </p:cNvPr>
          <p:cNvSpPr>
            <a:spLocks noGrp="1"/>
          </p:cNvSpPr>
          <p:nvPr>
            <p:ph type="title"/>
          </p:nvPr>
        </p:nvSpPr>
        <p:spPr/>
        <p:txBody>
          <a:bodyPr>
            <a:normAutofit/>
          </a:bodyPr>
          <a:lstStyle/>
          <a:p>
            <a:r>
              <a:rPr lang="de-DE" dirty="0"/>
              <a:t>Fragebögen: Likert-Skalen</a:t>
            </a:r>
            <a:endParaRPr lang="en-US" dirty="0"/>
          </a:p>
        </p:txBody>
      </p:sp>
      <p:sp>
        <p:nvSpPr>
          <p:cNvPr id="3" name="Inhaltsplatzhalter 2">
            <a:extLst>
              <a:ext uri="{FF2B5EF4-FFF2-40B4-BE49-F238E27FC236}">
                <a16:creationId xmlns:a16="http://schemas.microsoft.com/office/drawing/2014/main" id="{295296BD-2E4F-448E-A133-A6B907BB87C9}"/>
              </a:ext>
            </a:extLst>
          </p:cNvPr>
          <p:cNvSpPr>
            <a:spLocks noGrp="1"/>
          </p:cNvSpPr>
          <p:nvPr>
            <p:ph idx="1"/>
          </p:nvPr>
        </p:nvSpPr>
        <p:spPr>
          <a:xfrm>
            <a:off x="838200" y="3429000"/>
            <a:ext cx="10515600" cy="2747964"/>
          </a:xfrm>
        </p:spPr>
        <p:txBody>
          <a:bodyPr>
            <a:normAutofit/>
          </a:bodyPr>
          <a:lstStyle/>
          <a:p>
            <a:pPr marL="342900" indent="-342900">
              <a:buFont typeface="Arial" panose="020B0604020202020204" pitchFamily="34" charset="0"/>
              <a:buChar char="•"/>
            </a:pPr>
            <a:r>
              <a:rPr lang="de-DE" sz="2400" b="0" dirty="0"/>
              <a:t>Sonderfall von Multiple Choice: Platzierung einer subjektiven Bewertung auf einer diskreten linearen Skala zwischen zwei Extrema</a:t>
            </a:r>
          </a:p>
          <a:p>
            <a:pPr marL="342900" indent="-342900">
              <a:buFont typeface="Arial" panose="020B0604020202020204" pitchFamily="34" charset="0"/>
              <a:buChar char="•"/>
            </a:pPr>
            <a:r>
              <a:rPr lang="de-DE" sz="2400" b="0" dirty="0"/>
              <a:t>Erlaubt erweiterte statistische Auswertung (Mittelwert, Varianz)</a:t>
            </a:r>
          </a:p>
          <a:p>
            <a:pPr marL="342900" indent="-342900">
              <a:buFont typeface="Arial" panose="020B0604020202020204" pitchFamily="34" charset="0"/>
              <a:buChar char="•"/>
            </a:pPr>
            <a:r>
              <a:rPr lang="de-DE" sz="2400" b="0" dirty="0"/>
              <a:t>Entwurfsfragen:</a:t>
            </a:r>
          </a:p>
          <a:p>
            <a:pPr marL="557213" lvl="2" indent="-285750">
              <a:buFont typeface="Arial" panose="020B0604020202020204" pitchFamily="34" charset="0"/>
              <a:buChar char="•"/>
            </a:pPr>
            <a:r>
              <a:rPr lang="de-DE" sz="2400" dirty="0"/>
              <a:t>Wie viele Antwortmöglichkeiten sehen Sie vor?</a:t>
            </a:r>
          </a:p>
          <a:p>
            <a:pPr marL="557213" lvl="2" indent="-285750">
              <a:buFont typeface="Arial" panose="020B0604020202020204" pitchFamily="34" charset="0"/>
              <a:buChar char="•"/>
            </a:pPr>
            <a:r>
              <a:rPr lang="de-DE" sz="2400" dirty="0"/>
              <a:t>Gerade oder ungerade Anzahl? („mittel“ als Antwort erlauben?)</a:t>
            </a:r>
          </a:p>
        </p:txBody>
      </p:sp>
      <p:sp>
        <p:nvSpPr>
          <p:cNvPr id="4" name="Textfeld 3">
            <a:extLst>
              <a:ext uri="{FF2B5EF4-FFF2-40B4-BE49-F238E27FC236}">
                <a16:creationId xmlns:a16="http://schemas.microsoft.com/office/drawing/2014/main" id="{02E32B9F-C08E-4A62-AF46-19257B47F101}"/>
              </a:ext>
            </a:extLst>
          </p:cNvPr>
          <p:cNvSpPr txBox="1"/>
          <p:nvPr/>
        </p:nvSpPr>
        <p:spPr>
          <a:xfrm>
            <a:off x="1778328" y="1256472"/>
            <a:ext cx="8635344" cy="1877437"/>
          </a:xfrm>
          <a:prstGeom prst="rect">
            <a:avLst/>
          </a:prstGeom>
          <a:noFill/>
          <a:ln w="25400">
            <a:solidFill>
              <a:schemeClr val="accent1"/>
            </a:solidFill>
          </a:ln>
        </p:spPr>
        <p:txBody>
          <a:bodyPr wrap="square" rtlCol="0">
            <a:spAutoFit/>
          </a:bodyPr>
          <a:lstStyle/>
          <a:p>
            <a:r>
              <a:rPr lang="de-DE" b="1" dirty="0"/>
              <a:t>Bitte bewerten Sie den abgebildeten Fisch hinsichtlich</a:t>
            </a:r>
          </a:p>
          <a:p>
            <a:r>
              <a:rPr lang="de-DE" b="1" dirty="0"/>
              <a:t>der folgenden ästhetischen Kriterien.</a:t>
            </a:r>
            <a:endParaRPr lang="de-DE" dirty="0"/>
          </a:p>
          <a:p>
            <a:endParaRPr lang="de-DE" dirty="0"/>
          </a:p>
          <a:p>
            <a:r>
              <a:rPr lang="de-DE" dirty="0"/>
              <a:t>formschön	</a:t>
            </a:r>
            <a:r>
              <a:rPr lang="de-DE" sz="1200" dirty="0"/>
              <a:t>◯   ◯   ◯   ◯   ◯   ◯	</a:t>
            </a:r>
            <a:r>
              <a:rPr lang="de-DE" dirty="0"/>
              <a:t>unförmig</a:t>
            </a:r>
          </a:p>
          <a:p>
            <a:endParaRPr lang="de-DE" sz="400" dirty="0"/>
          </a:p>
          <a:p>
            <a:r>
              <a:rPr lang="de-DE" dirty="0"/>
              <a:t>hübsch		</a:t>
            </a:r>
            <a:r>
              <a:rPr lang="de-DE" sz="1200" dirty="0"/>
              <a:t>◯   ◯   ◯   ◯   ◯   ◯	</a:t>
            </a:r>
            <a:r>
              <a:rPr lang="de-DE" dirty="0"/>
              <a:t>hässlich</a:t>
            </a:r>
          </a:p>
          <a:p>
            <a:endParaRPr lang="de-DE" sz="400" dirty="0"/>
          </a:p>
          <a:p>
            <a:r>
              <a:rPr lang="de-DE" dirty="0"/>
              <a:t>anziehend	</a:t>
            </a:r>
            <a:r>
              <a:rPr lang="de-DE" sz="1200" dirty="0"/>
              <a:t>◯   ◯   ◯   ◯   ◯   ◯	</a:t>
            </a:r>
            <a:r>
              <a:rPr lang="de-DE" dirty="0"/>
              <a:t>abstoßend</a:t>
            </a:r>
          </a:p>
        </p:txBody>
      </p:sp>
      <p:pic>
        <p:nvPicPr>
          <p:cNvPr id="6" name="Grafik 5">
            <a:extLst>
              <a:ext uri="{FF2B5EF4-FFF2-40B4-BE49-F238E27FC236}">
                <a16:creationId xmlns:a16="http://schemas.microsoft.com/office/drawing/2014/main" id="{3F281B1C-CC67-4B63-B8CA-73D8327F0A23}"/>
              </a:ext>
            </a:extLst>
          </p:cNvPr>
          <p:cNvPicPr>
            <a:picLocks noChangeAspect="1"/>
          </p:cNvPicPr>
          <p:nvPr/>
        </p:nvPicPr>
        <p:blipFill>
          <a:blip r:embed="rId3">
            <a:extLst>
              <a:ext uri="{28A0092B-C50C-407E-A947-70E740481C1C}">
                <a14:useLocalDpi xmlns:a14="http://schemas.microsoft.com/office/drawing/2010/main" val="0"/>
              </a:ext>
            </a:extLst>
          </a:blip>
          <a:srcRect t="1911" b="1911"/>
          <a:stretch/>
        </p:blipFill>
        <p:spPr>
          <a:xfrm>
            <a:off x="8111590" y="1426379"/>
            <a:ext cx="2124000" cy="1537216"/>
          </a:xfrm>
          <a:prstGeom prst="rect">
            <a:avLst/>
          </a:prstGeom>
        </p:spPr>
      </p:pic>
    </p:spTree>
    <p:extLst>
      <p:ext uri="{BB962C8B-B14F-4D97-AF65-F5344CB8AC3E}">
        <p14:creationId xmlns:p14="http://schemas.microsoft.com/office/powerpoint/2010/main" val="124062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750C14-FAD7-46F9-BB65-8069E2458C17}"/>
              </a:ext>
            </a:extLst>
          </p:cNvPr>
          <p:cNvSpPr>
            <a:spLocks noGrp="1"/>
          </p:cNvSpPr>
          <p:nvPr>
            <p:ph type="title"/>
          </p:nvPr>
        </p:nvSpPr>
        <p:spPr/>
        <p:txBody>
          <a:bodyPr>
            <a:normAutofit/>
          </a:bodyPr>
          <a:lstStyle/>
          <a:p>
            <a:r>
              <a:rPr lang="de-DE" dirty="0"/>
              <a:t>Fragebögen: Offene Fragen</a:t>
            </a:r>
            <a:endParaRPr lang="en-US" dirty="0"/>
          </a:p>
        </p:txBody>
      </p:sp>
      <p:sp>
        <p:nvSpPr>
          <p:cNvPr id="3" name="Inhaltsplatzhalter 2">
            <a:extLst>
              <a:ext uri="{FF2B5EF4-FFF2-40B4-BE49-F238E27FC236}">
                <a16:creationId xmlns:a16="http://schemas.microsoft.com/office/drawing/2014/main" id="{12FA0B1A-6E7E-4B74-A28B-9398572C6A84}"/>
              </a:ext>
            </a:extLst>
          </p:cNvPr>
          <p:cNvSpPr>
            <a:spLocks noGrp="1"/>
          </p:cNvSpPr>
          <p:nvPr>
            <p:ph idx="1"/>
          </p:nvPr>
        </p:nvSpPr>
        <p:spPr>
          <a:xfrm>
            <a:off x="838200" y="3795796"/>
            <a:ext cx="10515600" cy="2381167"/>
          </a:xfrm>
        </p:spPr>
        <p:txBody>
          <a:bodyPr>
            <a:normAutofit lnSpcReduction="10000"/>
          </a:bodyPr>
          <a:lstStyle/>
          <a:p>
            <a:pPr marL="342900" indent="-342900">
              <a:buFont typeface="Arial" panose="020B0604020202020204" pitchFamily="34" charset="0"/>
              <a:buChar char="•"/>
            </a:pPr>
            <a:r>
              <a:rPr lang="de-DE" sz="2300" b="0" dirty="0"/>
              <a:t>Qualitative Daten → mehr Details, mehr Freiraum, weniger Vergleichbarkeit, statistische Auswertung erschwert</a:t>
            </a:r>
          </a:p>
          <a:p>
            <a:pPr marL="342900" indent="-342900">
              <a:buFont typeface="Arial" panose="020B0604020202020204" pitchFamily="34" charset="0"/>
              <a:buChar char="•"/>
            </a:pPr>
            <a:r>
              <a:rPr lang="de-DE" sz="2300" b="0" dirty="0"/>
              <a:t>Offene Fragen durch Versuchspersonen oft vernachlässigt, da zeitaufwändiger</a:t>
            </a:r>
          </a:p>
          <a:p>
            <a:pPr marL="342900" indent="-342900">
              <a:buFont typeface="Arial" panose="020B0604020202020204" pitchFamily="34" charset="0"/>
              <a:buChar char="•"/>
            </a:pPr>
            <a:r>
              <a:rPr lang="de-DE" sz="2300" b="0" dirty="0"/>
              <a:t>Vorsicht: Individuelle Aspekte (Inhalt der Antworten, Wortwahl, Handschrift) können die Anonymität aushebeln</a:t>
            </a:r>
          </a:p>
        </p:txBody>
      </p:sp>
      <p:sp>
        <p:nvSpPr>
          <p:cNvPr id="6" name="Textfeld 5">
            <a:extLst>
              <a:ext uri="{FF2B5EF4-FFF2-40B4-BE49-F238E27FC236}">
                <a16:creationId xmlns:a16="http://schemas.microsoft.com/office/drawing/2014/main" id="{1B18F0B2-AC36-4860-AF2E-E9F65C74BC2D}"/>
              </a:ext>
            </a:extLst>
          </p:cNvPr>
          <p:cNvSpPr txBox="1"/>
          <p:nvPr/>
        </p:nvSpPr>
        <p:spPr>
          <a:xfrm>
            <a:off x="1854911" y="1094350"/>
            <a:ext cx="3595322" cy="2554545"/>
          </a:xfrm>
          <a:prstGeom prst="rect">
            <a:avLst/>
          </a:prstGeom>
          <a:noFill/>
          <a:ln w="25400">
            <a:solidFill>
              <a:schemeClr val="accent1"/>
            </a:solidFill>
          </a:ln>
        </p:spPr>
        <p:txBody>
          <a:bodyPr wrap="square" rtlCol="0">
            <a:spAutoFit/>
          </a:bodyPr>
          <a:lstStyle/>
          <a:p>
            <a:r>
              <a:rPr lang="de-DE" sz="1600" b="1" dirty="0"/>
              <a:t>Was hat Ihnen am besten gefallen?</a:t>
            </a:r>
            <a:endParaRPr lang="de-DE" sz="1600" dirty="0"/>
          </a:p>
          <a:p>
            <a:r>
              <a:rPr lang="de-DE" sz="1600" dirty="0"/>
              <a:t>1.</a:t>
            </a:r>
          </a:p>
          <a:p>
            <a:r>
              <a:rPr lang="de-DE" sz="1600" dirty="0"/>
              <a:t>2.</a:t>
            </a:r>
          </a:p>
          <a:p>
            <a:r>
              <a:rPr lang="de-DE" sz="1600" dirty="0"/>
              <a:t>3.</a:t>
            </a:r>
          </a:p>
          <a:p>
            <a:endParaRPr lang="de-DE" sz="1600" dirty="0"/>
          </a:p>
          <a:p>
            <a:r>
              <a:rPr lang="de-DE" sz="1600" b="1" dirty="0"/>
              <a:t>Was am schlechtesten?</a:t>
            </a:r>
          </a:p>
          <a:p>
            <a:r>
              <a:rPr lang="de-DE" sz="1600" dirty="0"/>
              <a:t>1.</a:t>
            </a:r>
          </a:p>
          <a:p>
            <a:r>
              <a:rPr lang="de-DE" sz="1600" dirty="0"/>
              <a:t>2.</a:t>
            </a:r>
          </a:p>
          <a:p>
            <a:r>
              <a:rPr lang="de-DE" sz="1600" dirty="0"/>
              <a:t>3.</a:t>
            </a:r>
          </a:p>
        </p:txBody>
      </p:sp>
      <p:sp>
        <p:nvSpPr>
          <p:cNvPr id="7" name="Textfeld 6">
            <a:extLst>
              <a:ext uri="{FF2B5EF4-FFF2-40B4-BE49-F238E27FC236}">
                <a16:creationId xmlns:a16="http://schemas.microsoft.com/office/drawing/2014/main" id="{1F71AE7B-69AC-4349-957B-E70781417ECD}"/>
              </a:ext>
            </a:extLst>
          </p:cNvPr>
          <p:cNvSpPr txBox="1"/>
          <p:nvPr/>
        </p:nvSpPr>
        <p:spPr>
          <a:xfrm>
            <a:off x="6260389" y="1224426"/>
            <a:ext cx="3760342" cy="2308324"/>
          </a:xfrm>
          <a:prstGeom prst="rect">
            <a:avLst/>
          </a:prstGeom>
          <a:noFill/>
          <a:ln w="25400">
            <a:solidFill>
              <a:schemeClr val="accent1"/>
            </a:solidFill>
          </a:ln>
        </p:spPr>
        <p:txBody>
          <a:bodyPr wrap="square" rtlCol="0">
            <a:noAutofit/>
          </a:bodyPr>
          <a:lstStyle/>
          <a:p>
            <a:r>
              <a:rPr lang="de-DE" sz="1600" b="1" dirty="0"/>
              <a:t>Was sollte noch verbessert werden?</a:t>
            </a:r>
            <a:endParaRPr lang="de-DE" sz="1600" dirty="0"/>
          </a:p>
        </p:txBody>
      </p:sp>
      <p:sp>
        <p:nvSpPr>
          <p:cNvPr id="8" name="Rechteck 7">
            <a:extLst>
              <a:ext uri="{FF2B5EF4-FFF2-40B4-BE49-F238E27FC236}">
                <a16:creationId xmlns:a16="http://schemas.microsoft.com/office/drawing/2014/main" id="{9E505C9C-27F5-4E45-9635-EF221F9A74DD}"/>
              </a:ext>
            </a:extLst>
          </p:cNvPr>
          <p:cNvSpPr/>
          <p:nvPr/>
        </p:nvSpPr>
        <p:spPr bwMode="auto">
          <a:xfrm>
            <a:off x="6414502" y="1622324"/>
            <a:ext cx="3452117" cy="1745033"/>
          </a:xfrm>
          <a:prstGeom prst="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Tree>
    <p:extLst>
      <p:ext uri="{BB962C8B-B14F-4D97-AF65-F5344CB8AC3E}">
        <p14:creationId xmlns:p14="http://schemas.microsoft.com/office/powerpoint/2010/main" val="257026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72CFA-5D98-4A93-A3DA-7C27BE0072D5}"/>
              </a:ext>
            </a:extLst>
          </p:cNvPr>
          <p:cNvSpPr>
            <a:spLocks noGrp="1"/>
          </p:cNvSpPr>
          <p:nvPr>
            <p:ph type="title"/>
          </p:nvPr>
        </p:nvSpPr>
        <p:spPr/>
        <p:txBody>
          <a:bodyPr>
            <a:normAutofit/>
          </a:bodyPr>
          <a:lstStyle/>
          <a:p>
            <a:r>
              <a:rPr lang="de-DE" dirty="0"/>
              <a:t>Fragebögen: Hybride Fragen</a:t>
            </a:r>
            <a:endParaRPr lang="en-US" dirty="0"/>
          </a:p>
        </p:txBody>
      </p:sp>
      <p:sp>
        <p:nvSpPr>
          <p:cNvPr id="3" name="Inhaltsplatzhalter 2">
            <a:extLst>
              <a:ext uri="{FF2B5EF4-FFF2-40B4-BE49-F238E27FC236}">
                <a16:creationId xmlns:a16="http://schemas.microsoft.com/office/drawing/2014/main" id="{04CAD9DF-F2C7-4A86-B3DD-26D784F10EFF}"/>
              </a:ext>
            </a:extLst>
          </p:cNvPr>
          <p:cNvSpPr>
            <a:spLocks noGrp="1"/>
          </p:cNvSpPr>
          <p:nvPr>
            <p:ph idx="1"/>
          </p:nvPr>
        </p:nvSpPr>
        <p:spPr>
          <a:xfrm>
            <a:off x="838200" y="3607772"/>
            <a:ext cx="10515600" cy="2085894"/>
          </a:xfrm>
        </p:spPr>
        <p:txBody>
          <a:bodyPr>
            <a:noAutofit/>
          </a:bodyPr>
          <a:lstStyle/>
          <a:p>
            <a:pPr marL="342900" indent="-342900">
              <a:buFont typeface="Arial" panose="020B0604020202020204" pitchFamily="34" charset="0"/>
              <a:buChar char="•"/>
            </a:pPr>
            <a:r>
              <a:rPr lang="de-DE" b="0" dirty="0"/>
              <a:t>Auswertbar wie eine geschlossene und eine offene Frage, die inhaltlich zusammen gehören</a:t>
            </a:r>
          </a:p>
          <a:p>
            <a:pPr marL="342900" indent="-342900">
              <a:buFont typeface="Arial" panose="020B0604020202020204" pitchFamily="34" charset="0"/>
              <a:buChar char="•"/>
            </a:pPr>
            <a:r>
              <a:rPr lang="de-DE" b="0" dirty="0"/>
              <a:t>Offene Ergänzungsfelder wie oben normalerweise nur selten ausgefüllt, nacheinander folgende Fragen ggf. besser</a:t>
            </a:r>
          </a:p>
        </p:txBody>
      </p:sp>
      <p:grpSp>
        <p:nvGrpSpPr>
          <p:cNvPr id="19" name="Gruppieren 18">
            <a:extLst>
              <a:ext uri="{FF2B5EF4-FFF2-40B4-BE49-F238E27FC236}">
                <a16:creationId xmlns:a16="http://schemas.microsoft.com/office/drawing/2014/main" id="{236F8698-DB3A-41AE-BB73-3AEE4B5B5E10}"/>
              </a:ext>
            </a:extLst>
          </p:cNvPr>
          <p:cNvGrpSpPr/>
          <p:nvPr/>
        </p:nvGrpSpPr>
        <p:grpSpPr>
          <a:xfrm>
            <a:off x="3862646" y="1164334"/>
            <a:ext cx="4466707" cy="2000548"/>
            <a:chOff x="3862646" y="1164334"/>
            <a:chExt cx="4466707" cy="2000548"/>
          </a:xfrm>
        </p:grpSpPr>
        <p:sp>
          <p:nvSpPr>
            <p:cNvPr id="4" name="Textfeld 3">
              <a:extLst>
                <a:ext uri="{FF2B5EF4-FFF2-40B4-BE49-F238E27FC236}">
                  <a16:creationId xmlns:a16="http://schemas.microsoft.com/office/drawing/2014/main" id="{14CBBC99-4F99-48E7-BC9B-B41D836C3FB7}"/>
                </a:ext>
              </a:extLst>
            </p:cNvPr>
            <p:cNvSpPr txBox="1"/>
            <p:nvPr/>
          </p:nvSpPr>
          <p:spPr>
            <a:xfrm>
              <a:off x="3862646" y="1164334"/>
              <a:ext cx="4466707" cy="2000548"/>
            </a:xfrm>
            <a:prstGeom prst="rect">
              <a:avLst/>
            </a:prstGeom>
            <a:noFill/>
            <a:ln w="25400">
              <a:solidFill>
                <a:schemeClr val="accent1"/>
              </a:solidFill>
            </a:ln>
          </p:spPr>
          <p:txBody>
            <a:bodyPr wrap="square" rtlCol="0">
              <a:spAutoFit/>
            </a:bodyPr>
            <a:lstStyle/>
            <a:p>
              <a:r>
                <a:rPr lang="de-DE" sz="1600" b="1" dirty="0"/>
                <a:t>Welche Musikgenres hören Sie regelmäßig?</a:t>
              </a:r>
            </a:p>
            <a:p>
              <a:r>
                <a:rPr lang="de-DE" sz="1400" dirty="0"/>
                <a:t>Mehrfachantwort möglich.</a:t>
              </a:r>
            </a:p>
            <a:p>
              <a:endParaRPr lang="de-DE" sz="1000" dirty="0"/>
            </a:p>
            <a:p>
              <a:r>
                <a:rPr lang="de-DE" sz="1400" dirty="0"/>
                <a:t>     Pop</a:t>
              </a:r>
            </a:p>
            <a:p>
              <a:r>
                <a:rPr lang="de-DE" sz="1400" dirty="0"/>
                <a:t>     Rock</a:t>
              </a:r>
            </a:p>
            <a:p>
              <a:r>
                <a:rPr lang="de-DE" sz="1400" dirty="0"/>
                <a:t>     Hip Hop</a:t>
              </a:r>
            </a:p>
            <a:p>
              <a:r>
                <a:rPr lang="de-DE" sz="1400" dirty="0"/>
                <a:t>     Klassik</a:t>
              </a:r>
            </a:p>
            <a:p>
              <a:r>
                <a:rPr lang="de-DE" sz="1400" dirty="0"/>
                <a:t>     Schlager</a:t>
              </a:r>
            </a:p>
            <a:p>
              <a:r>
                <a:rPr lang="de-DE" sz="1400" dirty="0"/>
                <a:t>     Sonstige: ____________________</a:t>
              </a:r>
              <a:endParaRPr lang="de-DE" sz="1400" b="1" dirty="0"/>
            </a:p>
          </p:txBody>
        </p:sp>
        <p:grpSp>
          <p:nvGrpSpPr>
            <p:cNvPr id="12" name="Gruppieren 11">
              <a:extLst>
                <a:ext uri="{FF2B5EF4-FFF2-40B4-BE49-F238E27FC236}">
                  <a16:creationId xmlns:a16="http://schemas.microsoft.com/office/drawing/2014/main" id="{BA4FF3DA-1FCD-43C0-AC21-D353AE5ABE60}"/>
                </a:ext>
              </a:extLst>
            </p:cNvPr>
            <p:cNvGrpSpPr/>
            <p:nvPr/>
          </p:nvGrpSpPr>
          <p:grpSpPr>
            <a:xfrm>
              <a:off x="3965133" y="1840370"/>
              <a:ext cx="156666" cy="1231274"/>
              <a:chOff x="3824193" y="1840370"/>
              <a:chExt cx="156666" cy="1231274"/>
            </a:xfrm>
          </p:grpSpPr>
          <p:sp>
            <p:nvSpPr>
              <p:cNvPr id="13" name="Rechteck 12">
                <a:extLst>
                  <a:ext uri="{FF2B5EF4-FFF2-40B4-BE49-F238E27FC236}">
                    <a16:creationId xmlns:a16="http://schemas.microsoft.com/office/drawing/2014/main" id="{0EC3396C-C1BB-474E-B92B-FE939D44D24C}"/>
                  </a:ext>
                </a:extLst>
              </p:cNvPr>
              <p:cNvSpPr/>
              <p:nvPr/>
            </p:nvSpPr>
            <p:spPr>
              <a:xfrm>
                <a:off x="3825689" y="2485652"/>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BED36BAB-FE00-47E6-826F-2866F2FC1F5C}"/>
                  </a:ext>
                </a:extLst>
              </p:cNvPr>
              <p:cNvSpPr/>
              <p:nvPr/>
            </p:nvSpPr>
            <p:spPr>
              <a:xfrm>
                <a:off x="3824941" y="2270558"/>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hteck 14">
                <a:extLst>
                  <a:ext uri="{FF2B5EF4-FFF2-40B4-BE49-F238E27FC236}">
                    <a16:creationId xmlns:a16="http://schemas.microsoft.com/office/drawing/2014/main" id="{897D1BD3-C012-4760-94C9-1258A02111B4}"/>
                  </a:ext>
                </a:extLst>
              </p:cNvPr>
              <p:cNvSpPr/>
              <p:nvPr/>
            </p:nvSpPr>
            <p:spPr>
              <a:xfrm>
                <a:off x="3824941" y="2055464"/>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hteck 15">
                <a:extLst>
                  <a:ext uri="{FF2B5EF4-FFF2-40B4-BE49-F238E27FC236}">
                    <a16:creationId xmlns:a16="http://schemas.microsoft.com/office/drawing/2014/main" id="{63494620-1AD3-4A38-A71B-F34F5C6B7160}"/>
                  </a:ext>
                </a:extLst>
              </p:cNvPr>
              <p:cNvSpPr/>
              <p:nvPr/>
            </p:nvSpPr>
            <p:spPr>
              <a:xfrm>
                <a:off x="3824941" y="1840370"/>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hteck 16">
                <a:extLst>
                  <a:ext uri="{FF2B5EF4-FFF2-40B4-BE49-F238E27FC236}">
                    <a16:creationId xmlns:a16="http://schemas.microsoft.com/office/drawing/2014/main" id="{C529F41E-EFBB-410C-8FA1-C24DB01BD64B}"/>
                  </a:ext>
                </a:extLst>
              </p:cNvPr>
              <p:cNvSpPr/>
              <p:nvPr/>
            </p:nvSpPr>
            <p:spPr>
              <a:xfrm>
                <a:off x="3824941" y="2915840"/>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hteck 17">
                <a:extLst>
                  <a:ext uri="{FF2B5EF4-FFF2-40B4-BE49-F238E27FC236}">
                    <a16:creationId xmlns:a16="http://schemas.microsoft.com/office/drawing/2014/main" id="{A219A461-7F94-41B2-AD01-16E8B4D9D72A}"/>
                  </a:ext>
                </a:extLst>
              </p:cNvPr>
              <p:cNvSpPr/>
              <p:nvPr/>
            </p:nvSpPr>
            <p:spPr>
              <a:xfrm>
                <a:off x="3824193" y="2700746"/>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012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DB4A33-AFB5-4684-B8C7-7B00E3F4F865}"/>
              </a:ext>
            </a:extLst>
          </p:cNvPr>
          <p:cNvSpPr>
            <a:spLocks noGrp="1"/>
          </p:cNvSpPr>
          <p:nvPr>
            <p:ph type="title"/>
          </p:nvPr>
        </p:nvSpPr>
        <p:spPr/>
        <p:txBody>
          <a:bodyPr>
            <a:normAutofit/>
          </a:bodyPr>
          <a:lstStyle/>
          <a:p>
            <a:r>
              <a:rPr lang="de-DE" dirty="0"/>
              <a:t>Standardisierte Fragebögen</a:t>
            </a:r>
            <a:endParaRPr lang="en-US" dirty="0"/>
          </a:p>
        </p:txBody>
      </p:sp>
      <p:sp>
        <p:nvSpPr>
          <p:cNvPr id="3" name="Inhaltsplatzhalter 2">
            <a:extLst>
              <a:ext uri="{FF2B5EF4-FFF2-40B4-BE49-F238E27FC236}">
                <a16:creationId xmlns:a16="http://schemas.microsoft.com/office/drawing/2014/main" id="{038375B5-4935-4794-85CB-69DA0B4EA31E}"/>
              </a:ext>
            </a:extLst>
          </p:cNvPr>
          <p:cNvSpPr>
            <a:spLocks noGrp="1"/>
          </p:cNvSpPr>
          <p:nvPr>
            <p:ph idx="1"/>
          </p:nvPr>
        </p:nvSpPr>
        <p:spPr/>
        <p:txBody>
          <a:bodyPr>
            <a:normAutofit fontScale="92500" lnSpcReduction="10000"/>
          </a:bodyPr>
          <a:lstStyle/>
          <a:p>
            <a:r>
              <a:rPr lang="de-DE" b="1" dirty="0"/>
              <a:t>Validierung</a:t>
            </a:r>
            <a:r>
              <a:rPr lang="de-DE" dirty="0"/>
              <a:t> von Fragebögen: Bestätigung dass Items tatsächlich das messen, was sie messen sollen</a:t>
            </a:r>
          </a:p>
          <a:p>
            <a:pPr lvl="1"/>
            <a:r>
              <a:rPr lang="de-DE" dirty="0"/>
              <a:t>Validierung ist arbeitsintensiv und erfordert mehrere Versuchsreihen</a:t>
            </a:r>
          </a:p>
          <a:p>
            <a:r>
              <a:rPr lang="de-DE" b="1" dirty="0"/>
              <a:t>Standardisierte Fragebögen</a:t>
            </a:r>
            <a:r>
              <a:rPr lang="de-DE" dirty="0"/>
              <a:t> sind zumeist bereits vielfältig validiert und können als Messinstrumente für bestimmte Größen verwendet werden</a:t>
            </a:r>
          </a:p>
          <a:p>
            <a:pPr marL="0" indent="0">
              <a:buNone/>
            </a:pPr>
            <a:endParaRPr lang="de-DE" dirty="0"/>
          </a:p>
          <a:p>
            <a:r>
              <a:rPr lang="de-DE" b="1" dirty="0" err="1"/>
              <a:t>AttrakDiff</a:t>
            </a:r>
            <a:endParaRPr lang="de-DE" b="1" dirty="0"/>
          </a:p>
          <a:p>
            <a:r>
              <a:rPr lang="de-DE" b="1" dirty="0"/>
              <a:t>System Usability </a:t>
            </a:r>
            <a:r>
              <a:rPr lang="de-DE" b="1" dirty="0" err="1"/>
              <a:t>Scale</a:t>
            </a:r>
            <a:r>
              <a:rPr lang="de-DE" b="1" dirty="0"/>
              <a:t> (SUS)</a:t>
            </a:r>
          </a:p>
          <a:p>
            <a:r>
              <a:rPr lang="de-DE" b="1" dirty="0"/>
              <a:t>User Experience </a:t>
            </a:r>
            <a:r>
              <a:rPr lang="de-DE" b="1" dirty="0" err="1"/>
              <a:t>Questionnaire</a:t>
            </a:r>
            <a:r>
              <a:rPr lang="de-DE" b="1" dirty="0"/>
              <a:t> (UEQ)</a:t>
            </a:r>
          </a:p>
          <a:p>
            <a:r>
              <a:rPr lang="de-DE" dirty="0"/>
              <a:t>…</a:t>
            </a:r>
          </a:p>
        </p:txBody>
      </p:sp>
    </p:spTree>
    <p:extLst>
      <p:ext uri="{BB962C8B-B14F-4D97-AF65-F5344CB8AC3E}">
        <p14:creationId xmlns:p14="http://schemas.microsoft.com/office/powerpoint/2010/main" val="216685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06390E71-3037-4090-9305-9D50B51D87E4}"/>
              </a:ext>
            </a:extLst>
          </p:cNvPr>
          <p:cNvSpPr>
            <a:spLocks noGrp="1"/>
          </p:cNvSpPr>
          <p:nvPr>
            <p:ph idx="1"/>
          </p:nvPr>
        </p:nvSpPr>
        <p:spPr/>
        <p:txBody>
          <a:bodyPr/>
          <a:lstStyle/>
          <a:p>
            <a:r>
              <a:rPr lang="de-DE" b="0" dirty="0"/>
              <a:t>Bewerten Sie </a:t>
            </a:r>
            <a:r>
              <a:rPr lang="de-DE" b="1" dirty="0">
                <a:solidFill>
                  <a:srgbClr val="FF0000"/>
                </a:solidFill>
              </a:rPr>
              <a:t>_______________</a:t>
            </a:r>
            <a:r>
              <a:rPr lang="de-DE" b="0" dirty="0"/>
              <a:t>, indem Sie ein Exemplar des </a:t>
            </a:r>
            <a:r>
              <a:rPr lang="de-DE" b="1" dirty="0"/>
              <a:t>User Experience </a:t>
            </a:r>
            <a:r>
              <a:rPr lang="de-DE" b="1" dirty="0" err="1"/>
              <a:t>Questionnaire</a:t>
            </a:r>
            <a:r>
              <a:rPr lang="de-DE" b="0" dirty="0"/>
              <a:t> ausfüllen.</a:t>
            </a:r>
          </a:p>
          <a:p>
            <a:r>
              <a:rPr lang="de-DE" b="0" dirty="0"/>
              <a:t>Wenn die Zeit es zulässt, schauen wir uns noch gemeinsam die Auswertung an.</a:t>
            </a:r>
          </a:p>
        </p:txBody>
      </p:sp>
      <p:sp>
        <p:nvSpPr>
          <p:cNvPr id="2" name="Titel 1">
            <a:extLst>
              <a:ext uri="{FF2B5EF4-FFF2-40B4-BE49-F238E27FC236}">
                <a16:creationId xmlns:a16="http://schemas.microsoft.com/office/drawing/2014/main" id="{538EC7CC-20E5-4D2F-B041-B295F008125B}"/>
              </a:ext>
            </a:extLst>
          </p:cNvPr>
          <p:cNvSpPr>
            <a:spLocks noGrp="1"/>
          </p:cNvSpPr>
          <p:nvPr>
            <p:ph type="title"/>
          </p:nvPr>
        </p:nvSpPr>
        <p:spPr/>
        <p:txBody>
          <a:bodyPr>
            <a:normAutofit/>
          </a:bodyPr>
          <a:lstStyle/>
          <a:p>
            <a:r>
              <a:rPr lang="de-DE" dirty="0"/>
              <a:t>Übung: User Experience </a:t>
            </a:r>
            <a:r>
              <a:rPr lang="de-DE" dirty="0" err="1"/>
              <a:t>Questionnaire</a:t>
            </a:r>
            <a:endParaRPr lang="en-US" dirty="0"/>
          </a:p>
        </p:txBody>
      </p:sp>
    </p:spTree>
    <p:extLst>
      <p:ext uri="{BB962C8B-B14F-4D97-AF65-F5344CB8AC3E}">
        <p14:creationId xmlns:p14="http://schemas.microsoft.com/office/powerpoint/2010/main" val="2545256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897E0-6EDA-46B0-B0BA-CB9E6345ACE4}"/>
              </a:ext>
            </a:extLst>
          </p:cNvPr>
          <p:cNvSpPr>
            <a:spLocks noGrp="1"/>
          </p:cNvSpPr>
          <p:nvPr>
            <p:ph type="title"/>
          </p:nvPr>
        </p:nvSpPr>
        <p:spPr/>
        <p:txBody>
          <a:bodyPr>
            <a:normAutofit/>
          </a:bodyPr>
          <a:lstStyle/>
          <a:p>
            <a:r>
              <a:rPr lang="de-DE" dirty="0"/>
              <a:t>User Experience </a:t>
            </a:r>
            <a:r>
              <a:rPr lang="de-DE" dirty="0" err="1"/>
              <a:t>Questionnaire</a:t>
            </a:r>
            <a:r>
              <a:rPr lang="de-DE" dirty="0"/>
              <a:t>: Messgrößen</a:t>
            </a:r>
            <a:endParaRPr lang="en-US" dirty="0"/>
          </a:p>
        </p:txBody>
      </p:sp>
      <p:sp>
        <p:nvSpPr>
          <p:cNvPr id="9" name="Textfeld 8">
            <a:extLst>
              <a:ext uri="{FF2B5EF4-FFF2-40B4-BE49-F238E27FC236}">
                <a16:creationId xmlns:a16="http://schemas.microsoft.com/office/drawing/2014/main" id="{CB941CA8-46C5-4BB3-B070-A655D7282068}"/>
              </a:ext>
            </a:extLst>
          </p:cNvPr>
          <p:cNvSpPr txBox="1"/>
          <p:nvPr/>
        </p:nvSpPr>
        <p:spPr>
          <a:xfrm>
            <a:off x="5166822" y="5288566"/>
            <a:ext cx="5705931" cy="307777"/>
          </a:xfrm>
          <a:prstGeom prst="rect">
            <a:avLst/>
          </a:prstGeom>
          <a:noFill/>
        </p:spPr>
        <p:txBody>
          <a:bodyPr wrap="square" rtlCol="0">
            <a:spAutoFit/>
          </a:bodyPr>
          <a:lstStyle/>
          <a:p>
            <a:pPr algn="ctr"/>
            <a:r>
              <a:rPr lang="de-DE" sz="1400" dirty="0"/>
              <a:t>Martin </a:t>
            </a:r>
            <a:r>
              <a:rPr lang="de-DE" sz="1400" dirty="0" err="1"/>
              <a:t>Schrepp</a:t>
            </a:r>
            <a:r>
              <a:rPr lang="de-DE" sz="1400" dirty="0"/>
              <a:t> et al., 2023: </a:t>
            </a:r>
            <a:r>
              <a:rPr lang="en-US" sz="1400" dirty="0">
                <a:hlinkClick r:id="rId3"/>
              </a:rPr>
              <a:t>UEQ Handbook, Version 11</a:t>
            </a:r>
            <a:endParaRPr lang="de-DE" sz="1400" dirty="0"/>
          </a:p>
        </p:txBody>
      </p:sp>
      <p:sp>
        <p:nvSpPr>
          <p:cNvPr id="3" name="Textfeld 2">
            <a:extLst>
              <a:ext uri="{FF2B5EF4-FFF2-40B4-BE49-F238E27FC236}">
                <a16:creationId xmlns:a16="http://schemas.microsoft.com/office/drawing/2014/main" id="{ADFE549D-DC44-4D14-90A8-770A718ED23C}"/>
              </a:ext>
            </a:extLst>
          </p:cNvPr>
          <p:cNvSpPr txBox="1"/>
          <p:nvPr/>
        </p:nvSpPr>
        <p:spPr>
          <a:xfrm>
            <a:off x="4561561" y="1046725"/>
            <a:ext cx="3068877" cy="1554272"/>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Attractiveness</a:t>
            </a:r>
          </a:p>
          <a:p>
            <a:pPr algn="ctr"/>
            <a:r>
              <a:rPr lang="en-US" sz="1200"/>
              <a:t>annoying / enjoyable</a:t>
            </a:r>
          </a:p>
          <a:p>
            <a:pPr algn="ctr"/>
            <a:r>
              <a:rPr lang="en-US" sz="1200"/>
              <a:t>bad / good</a:t>
            </a:r>
          </a:p>
          <a:p>
            <a:pPr algn="ctr"/>
            <a:r>
              <a:rPr lang="en-US" sz="1200"/>
              <a:t>unlikable / pleasing</a:t>
            </a:r>
          </a:p>
          <a:p>
            <a:pPr algn="ctr"/>
            <a:r>
              <a:rPr lang="en-US" sz="1200"/>
              <a:t>unpleasant / pleasant</a:t>
            </a:r>
          </a:p>
          <a:p>
            <a:pPr algn="ctr"/>
            <a:r>
              <a:rPr lang="en-US" sz="1200"/>
              <a:t>unattractive / attractive</a:t>
            </a:r>
          </a:p>
          <a:p>
            <a:pPr algn="ctr"/>
            <a:r>
              <a:rPr lang="en-US" sz="1200"/>
              <a:t>unfriendly / friendly</a:t>
            </a:r>
          </a:p>
        </p:txBody>
      </p:sp>
      <p:sp>
        <p:nvSpPr>
          <p:cNvPr id="7" name="Textfeld 6">
            <a:extLst>
              <a:ext uri="{FF2B5EF4-FFF2-40B4-BE49-F238E27FC236}">
                <a16:creationId xmlns:a16="http://schemas.microsoft.com/office/drawing/2014/main" id="{F3A01C45-8051-4346-83AC-C5B013A7452E}"/>
              </a:ext>
            </a:extLst>
          </p:cNvPr>
          <p:cNvSpPr txBox="1"/>
          <p:nvPr/>
        </p:nvSpPr>
        <p:spPr>
          <a:xfrm>
            <a:off x="783596" y="1300032"/>
            <a:ext cx="2936310" cy="369332"/>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Pragmatic Quality</a:t>
            </a:r>
            <a:endParaRPr lang="en-US" sz="1200"/>
          </a:p>
        </p:txBody>
      </p:sp>
      <p:sp>
        <p:nvSpPr>
          <p:cNvPr id="10" name="Textfeld 9">
            <a:extLst>
              <a:ext uri="{FF2B5EF4-FFF2-40B4-BE49-F238E27FC236}">
                <a16:creationId xmlns:a16="http://schemas.microsoft.com/office/drawing/2014/main" id="{84F19498-17F7-47A0-B67F-DF840F19ADDD}"/>
              </a:ext>
            </a:extLst>
          </p:cNvPr>
          <p:cNvSpPr txBox="1"/>
          <p:nvPr/>
        </p:nvSpPr>
        <p:spPr>
          <a:xfrm>
            <a:off x="8019788" y="1300032"/>
            <a:ext cx="2936310" cy="369332"/>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Hedonic Quality</a:t>
            </a:r>
            <a:endParaRPr lang="en-US" sz="1200"/>
          </a:p>
        </p:txBody>
      </p:sp>
      <p:sp>
        <p:nvSpPr>
          <p:cNvPr id="11" name="Textfeld 10">
            <a:extLst>
              <a:ext uri="{FF2B5EF4-FFF2-40B4-BE49-F238E27FC236}">
                <a16:creationId xmlns:a16="http://schemas.microsoft.com/office/drawing/2014/main" id="{FF94CAB2-A3E4-4609-97D5-2641C2F4CE09}"/>
              </a:ext>
            </a:extLst>
          </p:cNvPr>
          <p:cNvSpPr txBox="1"/>
          <p:nvPr/>
        </p:nvSpPr>
        <p:spPr>
          <a:xfrm>
            <a:off x="1127864" y="2008015"/>
            <a:ext cx="3068877" cy="1184940"/>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Efficiency</a:t>
            </a:r>
          </a:p>
          <a:p>
            <a:pPr algn="ctr"/>
            <a:r>
              <a:rPr lang="en-US" sz="1200"/>
              <a:t>slow / fast</a:t>
            </a:r>
          </a:p>
          <a:p>
            <a:pPr algn="ctr"/>
            <a:r>
              <a:rPr lang="en-US" sz="1200"/>
              <a:t>inefficient / efficient</a:t>
            </a:r>
          </a:p>
          <a:p>
            <a:pPr algn="ctr"/>
            <a:r>
              <a:rPr lang="en-US" sz="1200"/>
              <a:t>impractical / practical</a:t>
            </a:r>
          </a:p>
          <a:p>
            <a:pPr algn="ctr"/>
            <a:r>
              <a:rPr lang="en-US" sz="1200"/>
              <a:t>cluttered / organized</a:t>
            </a:r>
          </a:p>
        </p:txBody>
      </p:sp>
      <p:sp>
        <p:nvSpPr>
          <p:cNvPr id="12" name="Textfeld 11">
            <a:extLst>
              <a:ext uri="{FF2B5EF4-FFF2-40B4-BE49-F238E27FC236}">
                <a16:creationId xmlns:a16="http://schemas.microsoft.com/office/drawing/2014/main" id="{3F6EF453-525A-4C7D-B60E-29FB992DCDDB}"/>
              </a:ext>
            </a:extLst>
          </p:cNvPr>
          <p:cNvSpPr txBox="1"/>
          <p:nvPr/>
        </p:nvSpPr>
        <p:spPr>
          <a:xfrm>
            <a:off x="1127864" y="3429000"/>
            <a:ext cx="3068877" cy="1184940"/>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Perspicuity</a:t>
            </a:r>
          </a:p>
          <a:p>
            <a:pPr algn="ctr"/>
            <a:r>
              <a:rPr lang="en-US" sz="1200"/>
              <a:t>not understandable / understandable</a:t>
            </a:r>
          </a:p>
          <a:p>
            <a:pPr algn="ctr"/>
            <a:r>
              <a:rPr lang="en-US" sz="1200"/>
              <a:t>difficult to learn / easy to learn</a:t>
            </a:r>
          </a:p>
          <a:p>
            <a:pPr algn="ctr"/>
            <a:r>
              <a:rPr lang="en-US" sz="1200"/>
              <a:t>complicated / easy</a:t>
            </a:r>
          </a:p>
          <a:p>
            <a:pPr algn="ctr"/>
            <a:r>
              <a:rPr lang="en-US" sz="1200"/>
              <a:t>confusing / clear</a:t>
            </a:r>
          </a:p>
        </p:txBody>
      </p:sp>
      <p:sp>
        <p:nvSpPr>
          <p:cNvPr id="13" name="Textfeld 12">
            <a:extLst>
              <a:ext uri="{FF2B5EF4-FFF2-40B4-BE49-F238E27FC236}">
                <a16:creationId xmlns:a16="http://schemas.microsoft.com/office/drawing/2014/main" id="{AF946B77-FF38-4810-B5AF-28DC0725C442}"/>
              </a:ext>
            </a:extLst>
          </p:cNvPr>
          <p:cNvSpPr txBox="1"/>
          <p:nvPr/>
        </p:nvSpPr>
        <p:spPr>
          <a:xfrm>
            <a:off x="1127863" y="4849985"/>
            <a:ext cx="3682132" cy="1184940"/>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a:t>Dependability</a:t>
            </a:r>
          </a:p>
          <a:p>
            <a:pPr algn="ctr"/>
            <a:r>
              <a:rPr lang="en-US" sz="1200"/>
              <a:t>unpredictable / predictable</a:t>
            </a:r>
          </a:p>
          <a:p>
            <a:pPr algn="ctr"/>
            <a:r>
              <a:rPr lang="en-US" sz="1200"/>
              <a:t>obstructive / supportive</a:t>
            </a:r>
          </a:p>
          <a:p>
            <a:pPr algn="ctr"/>
            <a:r>
              <a:rPr lang="en-US" sz="1200"/>
              <a:t>not secure / secure</a:t>
            </a:r>
          </a:p>
          <a:p>
            <a:pPr algn="ctr"/>
            <a:r>
              <a:rPr lang="en-US" sz="1200"/>
              <a:t>does not meet expectations / meets expectations</a:t>
            </a:r>
          </a:p>
        </p:txBody>
      </p:sp>
      <p:sp>
        <p:nvSpPr>
          <p:cNvPr id="14" name="Textfeld 13">
            <a:extLst>
              <a:ext uri="{FF2B5EF4-FFF2-40B4-BE49-F238E27FC236}">
                <a16:creationId xmlns:a16="http://schemas.microsoft.com/office/drawing/2014/main" id="{2D53B16C-E6BA-4AFE-B13F-7F761FC817DA}"/>
              </a:ext>
            </a:extLst>
          </p:cNvPr>
          <p:cNvSpPr txBox="1"/>
          <p:nvPr/>
        </p:nvSpPr>
        <p:spPr>
          <a:xfrm>
            <a:off x="8342334" y="2015229"/>
            <a:ext cx="3068877" cy="1184940"/>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dirty="0"/>
              <a:t>Stimulation</a:t>
            </a:r>
          </a:p>
          <a:p>
            <a:pPr algn="ctr"/>
            <a:r>
              <a:rPr lang="en-US" sz="1200" dirty="0"/>
              <a:t>inferior / valuable</a:t>
            </a:r>
          </a:p>
          <a:p>
            <a:pPr algn="ctr"/>
            <a:r>
              <a:rPr lang="en-US" sz="1200" dirty="0"/>
              <a:t>boring / exciting</a:t>
            </a:r>
          </a:p>
          <a:p>
            <a:pPr algn="ctr"/>
            <a:r>
              <a:rPr lang="en-US" sz="1200" dirty="0"/>
              <a:t>not interesting / interesting</a:t>
            </a:r>
          </a:p>
          <a:p>
            <a:pPr algn="ctr"/>
            <a:r>
              <a:rPr lang="en-US" sz="1200" dirty="0"/>
              <a:t>demotivating / motivating</a:t>
            </a:r>
          </a:p>
        </p:txBody>
      </p:sp>
      <p:sp>
        <p:nvSpPr>
          <p:cNvPr id="15" name="Textfeld 14">
            <a:extLst>
              <a:ext uri="{FF2B5EF4-FFF2-40B4-BE49-F238E27FC236}">
                <a16:creationId xmlns:a16="http://schemas.microsoft.com/office/drawing/2014/main" id="{DE06D923-ADC7-41F9-B333-E71A1C920983}"/>
              </a:ext>
            </a:extLst>
          </p:cNvPr>
          <p:cNvSpPr txBox="1"/>
          <p:nvPr/>
        </p:nvSpPr>
        <p:spPr>
          <a:xfrm>
            <a:off x="8342334" y="3436214"/>
            <a:ext cx="3068877" cy="1184940"/>
          </a:xfrm>
          <a:prstGeom prst="rect">
            <a:avLst/>
          </a:prstGeom>
          <a:solidFill>
            <a:schemeClr val="bg1"/>
          </a:solidFill>
          <a:ln w="28575">
            <a:solidFill>
              <a:srgbClr val="125CEE"/>
            </a:solidFill>
          </a:ln>
        </p:spPr>
        <p:txBody>
          <a:bodyPr wrap="square" rtlCol="0">
            <a:spAutoFit/>
          </a:bodyPr>
          <a:lstStyle/>
          <a:p>
            <a:pPr algn="ctr">
              <a:spcAft>
                <a:spcPts val="600"/>
              </a:spcAft>
            </a:pPr>
            <a:r>
              <a:rPr lang="en-US" b="1" dirty="0"/>
              <a:t>Novelty</a:t>
            </a:r>
          </a:p>
          <a:p>
            <a:pPr algn="ctr"/>
            <a:r>
              <a:rPr lang="en-US" sz="1200" dirty="0"/>
              <a:t>dull / creative</a:t>
            </a:r>
          </a:p>
          <a:p>
            <a:pPr algn="ctr"/>
            <a:r>
              <a:rPr lang="en-US" sz="1200" dirty="0"/>
              <a:t>conventional / inventive</a:t>
            </a:r>
          </a:p>
          <a:p>
            <a:pPr algn="ctr"/>
            <a:r>
              <a:rPr lang="en-US" sz="1200" dirty="0"/>
              <a:t>usual / leading edge</a:t>
            </a:r>
          </a:p>
          <a:p>
            <a:pPr algn="ctr"/>
            <a:r>
              <a:rPr lang="en-US" sz="1200" dirty="0"/>
              <a:t>conservative / innovative</a:t>
            </a:r>
          </a:p>
        </p:txBody>
      </p:sp>
      <p:cxnSp>
        <p:nvCxnSpPr>
          <p:cNvPr id="6" name="Gerade Verbindung mit Pfeil 5">
            <a:extLst>
              <a:ext uri="{FF2B5EF4-FFF2-40B4-BE49-F238E27FC236}">
                <a16:creationId xmlns:a16="http://schemas.microsoft.com/office/drawing/2014/main" id="{9AB13D49-1EF7-45A8-8A60-64EC7340E167}"/>
              </a:ext>
            </a:extLst>
          </p:cNvPr>
          <p:cNvCxnSpPr>
            <a:cxnSpLocks/>
            <a:endCxn id="7" idx="3"/>
          </p:cNvCxnSpPr>
          <p:nvPr/>
        </p:nvCxnSpPr>
        <p:spPr>
          <a:xfrm flipH="1">
            <a:off x="3719906" y="1484698"/>
            <a:ext cx="8382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4CAFD287-C503-4286-AC1B-F108771A624E}"/>
              </a:ext>
            </a:extLst>
          </p:cNvPr>
          <p:cNvCxnSpPr>
            <a:cxnSpLocks/>
            <a:endCxn id="10" idx="1"/>
          </p:cNvCxnSpPr>
          <p:nvPr/>
        </p:nvCxnSpPr>
        <p:spPr>
          <a:xfrm>
            <a:off x="7630438" y="1484698"/>
            <a:ext cx="38935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winkelt 20">
            <a:extLst>
              <a:ext uri="{FF2B5EF4-FFF2-40B4-BE49-F238E27FC236}">
                <a16:creationId xmlns:a16="http://schemas.microsoft.com/office/drawing/2014/main" id="{C7DF12F9-D42A-4050-AD56-328962EED4C2}"/>
              </a:ext>
            </a:extLst>
          </p:cNvPr>
          <p:cNvCxnSpPr>
            <a:cxnSpLocks/>
            <a:endCxn id="11" idx="1"/>
          </p:cNvCxnSpPr>
          <p:nvPr/>
        </p:nvCxnSpPr>
        <p:spPr>
          <a:xfrm rot="16200000" flipH="1">
            <a:off x="574361" y="2046981"/>
            <a:ext cx="931121" cy="17588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Verbinder: gewinkelt 22">
            <a:extLst>
              <a:ext uri="{FF2B5EF4-FFF2-40B4-BE49-F238E27FC236}">
                <a16:creationId xmlns:a16="http://schemas.microsoft.com/office/drawing/2014/main" id="{32AAE57C-E00F-4FA7-952C-44C0110D5B10}"/>
              </a:ext>
            </a:extLst>
          </p:cNvPr>
          <p:cNvCxnSpPr>
            <a:cxnSpLocks/>
          </p:cNvCxnSpPr>
          <p:nvPr/>
        </p:nvCxnSpPr>
        <p:spPr>
          <a:xfrm rot="16200000" flipH="1">
            <a:off x="226719" y="3127539"/>
            <a:ext cx="1626403" cy="175885"/>
          </a:xfrm>
          <a:prstGeom prst="bentConnector3">
            <a:avLst>
              <a:gd name="adj1" fmla="val 10006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Verbinder: gewinkelt 23">
            <a:extLst>
              <a:ext uri="{FF2B5EF4-FFF2-40B4-BE49-F238E27FC236}">
                <a16:creationId xmlns:a16="http://schemas.microsoft.com/office/drawing/2014/main" id="{7310B676-D113-44D3-BFDD-81A3B2EC5AEB}"/>
              </a:ext>
            </a:extLst>
          </p:cNvPr>
          <p:cNvCxnSpPr>
            <a:cxnSpLocks/>
          </p:cNvCxnSpPr>
          <p:nvPr/>
        </p:nvCxnSpPr>
        <p:spPr>
          <a:xfrm rot="16200000" flipH="1">
            <a:off x="276962" y="4648789"/>
            <a:ext cx="1526437" cy="176406"/>
          </a:xfrm>
          <a:prstGeom prst="bentConnector3">
            <a:avLst>
              <a:gd name="adj1" fmla="val 100057"/>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Verbinder: gewinkelt 29">
            <a:extLst>
              <a:ext uri="{FF2B5EF4-FFF2-40B4-BE49-F238E27FC236}">
                <a16:creationId xmlns:a16="http://schemas.microsoft.com/office/drawing/2014/main" id="{0AE1FE87-5466-4D13-A099-D9427BDD882E}"/>
              </a:ext>
            </a:extLst>
          </p:cNvPr>
          <p:cNvCxnSpPr>
            <a:cxnSpLocks/>
          </p:cNvCxnSpPr>
          <p:nvPr/>
        </p:nvCxnSpPr>
        <p:spPr>
          <a:xfrm rot="16200000" flipH="1">
            <a:off x="7784394" y="2040993"/>
            <a:ext cx="931121" cy="175886"/>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Verbinder: gewinkelt 30">
            <a:extLst>
              <a:ext uri="{FF2B5EF4-FFF2-40B4-BE49-F238E27FC236}">
                <a16:creationId xmlns:a16="http://schemas.microsoft.com/office/drawing/2014/main" id="{A7DAFA8F-5971-4313-947F-2CA9BB9AEC6C}"/>
              </a:ext>
            </a:extLst>
          </p:cNvPr>
          <p:cNvCxnSpPr>
            <a:cxnSpLocks/>
          </p:cNvCxnSpPr>
          <p:nvPr/>
        </p:nvCxnSpPr>
        <p:spPr>
          <a:xfrm rot="16200000" flipH="1">
            <a:off x="7436752" y="3121551"/>
            <a:ext cx="1626403" cy="175885"/>
          </a:xfrm>
          <a:prstGeom prst="bentConnector3">
            <a:avLst>
              <a:gd name="adj1" fmla="val 10006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43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09A09D-8747-4B12-9A40-404F77BAD63A}"/>
              </a:ext>
            </a:extLst>
          </p:cNvPr>
          <p:cNvSpPr>
            <a:spLocks noGrp="1"/>
          </p:cNvSpPr>
          <p:nvPr>
            <p:ph type="title"/>
          </p:nvPr>
        </p:nvSpPr>
        <p:spPr/>
        <p:txBody>
          <a:bodyPr>
            <a:normAutofit/>
          </a:bodyPr>
          <a:lstStyle/>
          <a:p>
            <a:r>
              <a:rPr lang="de-DE" dirty="0"/>
              <a:t>Fragebögen: Weitere Punkte</a:t>
            </a:r>
            <a:endParaRPr lang="en-US" dirty="0"/>
          </a:p>
        </p:txBody>
      </p:sp>
      <p:sp>
        <p:nvSpPr>
          <p:cNvPr id="4" name="Textplatzhalter 3">
            <a:extLst>
              <a:ext uri="{FF2B5EF4-FFF2-40B4-BE49-F238E27FC236}">
                <a16:creationId xmlns:a16="http://schemas.microsoft.com/office/drawing/2014/main" id="{2F63B431-19DB-4223-BA72-8F842BCBE029}"/>
              </a:ext>
            </a:extLst>
          </p:cNvPr>
          <p:cNvSpPr>
            <a:spLocks noGrp="1"/>
          </p:cNvSpPr>
          <p:nvPr>
            <p:ph idx="1"/>
          </p:nvPr>
        </p:nvSpPr>
        <p:spPr/>
        <p:txBody>
          <a:bodyPr>
            <a:normAutofit fontScale="92500" lnSpcReduction="10000"/>
          </a:bodyPr>
          <a:lstStyle/>
          <a:p>
            <a:r>
              <a:rPr lang="de-DE" dirty="0"/>
              <a:t>Papier oder digital?</a:t>
            </a:r>
          </a:p>
          <a:p>
            <a:r>
              <a:rPr lang="de-DE" dirty="0"/>
              <a:t>Vor Ort oder online?</a:t>
            </a:r>
          </a:p>
          <a:p>
            <a:r>
              <a:rPr lang="de-DE" dirty="0"/>
              <a:t>Erkennung zufällig angekreuzter Antworten nötig?</a:t>
            </a:r>
          </a:p>
          <a:p>
            <a:pPr lvl="1"/>
            <a:r>
              <a:rPr lang="de-DE" dirty="0"/>
              <a:t>Was fördert, was hemmt diese Gefahr?</a:t>
            </a:r>
          </a:p>
          <a:p>
            <a:pPr lvl="1"/>
            <a:r>
              <a:rPr lang="de-DE" dirty="0"/>
              <a:t>Wie erkennt man Problemfälle?</a:t>
            </a:r>
          </a:p>
          <a:p>
            <a:pPr marL="0" indent="0">
              <a:buNone/>
            </a:pPr>
            <a:endParaRPr lang="de-DE" dirty="0"/>
          </a:p>
          <a:p>
            <a:r>
              <a:rPr lang="de-DE" dirty="0"/>
              <a:t>Weitere Literatur zur Fragebogengestaltung:</a:t>
            </a:r>
          </a:p>
          <a:p>
            <a:pPr lvl="1"/>
            <a:r>
              <a:rPr lang="de-DE" dirty="0"/>
              <a:t>Bühner, 2004: Einführung in die Test- und Fragebogenkonstruktion. Pearson Studium.</a:t>
            </a:r>
          </a:p>
          <a:p>
            <a:pPr lvl="1"/>
            <a:r>
              <a:rPr lang="de-DE" dirty="0" err="1"/>
              <a:t>Bradburn</a:t>
            </a:r>
            <a:r>
              <a:rPr lang="de-DE" dirty="0"/>
              <a:t>, </a:t>
            </a:r>
            <a:r>
              <a:rPr lang="de-DE" dirty="0" err="1"/>
              <a:t>Sudman</a:t>
            </a:r>
            <a:r>
              <a:rPr lang="de-DE" dirty="0"/>
              <a:t> &amp; </a:t>
            </a:r>
            <a:r>
              <a:rPr lang="de-DE" dirty="0" err="1"/>
              <a:t>Wansink</a:t>
            </a:r>
            <a:r>
              <a:rPr lang="de-DE" dirty="0"/>
              <a:t>, 2004: </a:t>
            </a:r>
            <a:r>
              <a:rPr lang="de-DE" dirty="0" err="1"/>
              <a:t>Asking</a:t>
            </a:r>
            <a:r>
              <a:rPr lang="de-DE" dirty="0"/>
              <a:t> Questions: The Definitive Guide </a:t>
            </a:r>
            <a:r>
              <a:rPr lang="de-DE" dirty="0" err="1"/>
              <a:t>to</a:t>
            </a:r>
            <a:r>
              <a:rPr lang="de-DE" dirty="0"/>
              <a:t> </a:t>
            </a:r>
            <a:r>
              <a:rPr lang="de-DE" dirty="0" err="1"/>
              <a:t>Questionnaire</a:t>
            </a:r>
            <a:r>
              <a:rPr lang="de-DE" dirty="0"/>
              <a:t> Design – </a:t>
            </a:r>
            <a:r>
              <a:rPr lang="de-DE" dirty="0" err="1"/>
              <a:t>For</a:t>
            </a:r>
            <a:r>
              <a:rPr lang="de-DE" dirty="0"/>
              <a:t> Market Research, Political Polls, and </a:t>
            </a:r>
            <a:r>
              <a:rPr lang="de-DE" dirty="0" err="1"/>
              <a:t>Social</a:t>
            </a:r>
            <a:r>
              <a:rPr lang="de-DE" dirty="0"/>
              <a:t> and Health </a:t>
            </a:r>
            <a:r>
              <a:rPr lang="de-DE" dirty="0" err="1"/>
              <a:t>Questionnaires</a:t>
            </a:r>
            <a:r>
              <a:rPr lang="de-DE" dirty="0"/>
              <a:t>. 2. Auflage. Wiley.</a:t>
            </a:r>
          </a:p>
          <a:p>
            <a:endParaRPr lang="de-DE" dirty="0"/>
          </a:p>
        </p:txBody>
      </p:sp>
    </p:spTree>
    <p:extLst>
      <p:ext uri="{BB962C8B-B14F-4D97-AF65-F5344CB8AC3E}">
        <p14:creationId xmlns:p14="http://schemas.microsoft.com/office/powerpoint/2010/main" val="345108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BAD18E-0670-4C86-8A9E-BF88A14CE759}"/>
              </a:ext>
            </a:extLst>
          </p:cNvPr>
          <p:cNvSpPr>
            <a:spLocks noGrp="1"/>
          </p:cNvSpPr>
          <p:nvPr>
            <p:ph type="title"/>
          </p:nvPr>
        </p:nvSpPr>
        <p:spPr/>
        <p:txBody>
          <a:bodyPr>
            <a:normAutofit/>
          </a:bodyPr>
          <a:lstStyle/>
          <a:p>
            <a:r>
              <a:rPr lang="de-DE" dirty="0"/>
              <a:t>Interviews</a:t>
            </a:r>
            <a:endParaRPr lang="en-US" dirty="0"/>
          </a:p>
        </p:txBody>
      </p:sp>
      <p:sp>
        <p:nvSpPr>
          <p:cNvPr id="6" name="Textplatzhalter 5">
            <a:extLst>
              <a:ext uri="{FF2B5EF4-FFF2-40B4-BE49-F238E27FC236}">
                <a16:creationId xmlns:a16="http://schemas.microsoft.com/office/drawing/2014/main" id="{4BC5B869-0AED-4686-BBD4-6F16318BA355}"/>
              </a:ext>
            </a:extLst>
          </p:cNvPr>
          <p:cNvSpPr>
            <a:spLocks noGrp="1"/>
          </p:cNvSpPr>
          <p:nvPr>
            <p:ph idx="1"/>
          </p:nvPr>
        </p:nvSpPr>
        <p:spPr/>
        <p:txBody>
          <a:bodyPr>
            <a:normAutofit fontScale="92500" lnSpcReduction="10000"/>
          </a:bodyPr>
          <a:lstStyle/>
          <a:p>
            <a:pPr marL="0" indent="0">
              <a:buNone/>
            </a:pPr>
            <a:r>
              <a:rPr lang="de-DE" dirty="0"/>
              <a:t>Gespräch zwischen Experimentator*in und Versuchsperson</a:t>
            </a:r>
          </a:p>
          <a:p>
            <a:r>
              <a:rPr lang="de-DE" dirty="0"/>
              <a:t>Mündlicher Austausch in Echtzeit</a:t>
            </a:r>
          </a:p>
          <a:p>
            <a:r>
              <a:rPr lang="de-DE" dirty="0"/>
              <a:t>In Präsenz oder via Telekommunikations-Kanal</a:t>
            </a:r>
          </a:p>
          <a:p>
            <a:pPr marL="0" indent="0">
              <a:buNone/>
            </a:pPr>
            <a:endParaRPr lang="de-DE" dirty="0"/>
          </a:p>
          <a:p>
            <a:pPr marL="0" indent="0">
              <a:buNone/>
            </a:pPr>
            <a:r>
              <a:rPr lang="de-DE" dirty="0"/>
              <a:t>Arten von Interviews:</a:t>
            </a:r>
          </a:p>
          <a:p>
            <a:r>
              <a:rPr lang="de-DE" dirty="0"/>
              <a:t>Strukturiert: Fragenkatalog vorher ausführlich geplant, mit allen Versuchspersonen in der gleichen Reihenfolge abgearbeitet</a:t>
            </a:r>
          </a:p>
          <a:p>
            <a:r>
              <a:rPr lang="de-DE" dirty="0"/>
              <a:t>Semistrukturiert: Fragenkatalog grob geplant, spontane Folgefragen erlaubt, Ermunterung zu individuellen Schwerpunkten im Gespräch</a:t>
            </a:r>
          </a:p>
          <a:p>
            <a:r>
              <a:rPr lang="de-DE" dirty="0"/>
              <a:t>Unstrukturiert: Interviewthemen vorher festgelegt, Fragen ergeben sich spontan aus dem Gesprächsverlauf</a:t>
            </a:r>
          </a:p>
          <a:p>
            <a:endParaRPr lang="de-DE" dirty="0"/>
          </a:p>
        </p:txBody>
      </p:sp>
      <p:grpSp>
        <p:nvGrpSpPr>
          <p:cNvPr id="4" name="Gruppieren 3">
            <a:extLst>
              <a:ext uri="{FF2B5EF4-FFF2-40B4-BE49-F238E27FC236}">
                <a16:creationId xmlns:a16="http://schemas.microsoft.com/office/drawing/2014/main" id="{87780692-7E49-407E-9E20-30158B5D4EC1}"/>
              </a:ext>
            </a:extLst>
          </p:cNvPr>
          <p:cNvGrpSpPr/>
          <p:nvPr/>
        </p:nvGrpSpPr>
        <p:grpSpPr>
          <a:xfrm>
            <a:off x="187111" y="3175546"/>
            <a:ext cx="307777" cy="3280275"/>
            <a:chOff x="11311" y="2857374"/>
            <a:chExt cx="307777" cy="3280275"/>
          </a:xfrm>
        </p:grpSpPr>
        <p:cxnSp>
          <p:nvCxnSpPr>
            <p:cNvPr id="5" name="Gerade Verbindung mit Pfeil 4">
              <a:extLst>
                <a:ext uri="{FF2B5EF4-FFF2-40B4-BE49-F238E27FC236}">
                  <a16:creationId xmlns:a16="http://schemas.microsoft.com/office/drawing/2014/main" id="{81C010CB-BA67-4FE3-B99A-26B476F8B641}"/>
                </a:ext>
              </a:extLst>
            </p:cNvPr>
            <p:cNvCxnSpPr>
              <a:cxnSpLocks/>
            </p:cNvCxnSpPr>
            <p:nvPr/>
          </p:nvCxnSpPr>
          <p:spPr bwMode="auto">
            <a:xfrm flipV="1">
              <a:off x="319088" y="3429000"/>
              <a:ext cx="0" cy="2137025"/>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0" name="Textfeld 9">
              <a:extLst>
                <a:ext uri="{FF2B5EF4-FFF2-40B4-BE49-F238E27FC236}">
                  <a16:creationId xmlns:a16="http://schemas.microsoft.com/office/drawing/2014/main" id="{2F4422F2-4114-405E-9BFC-9F6A36AD6132}"/>
                </a:ext>
              </a:extLst>
            </p:cNvPr>
            <p:cNvSpPr txBox="1"/>
            <p:nvPr/>
          </p:nvSpPr>
          <p:spPr>
            <a:xfrm rot="16200000">
              <a:off x="-1474938" y="4343623"/>
              <a:ext cx="3280275" cy="307777"/>
            </a:xfrm>
            <a:prstGeom prst="rect">
              <a:avLst/>
            </a:prstGeom>
            <a:noFill/>
          </p:spPr>
          <p:txBody>
            <a:bodyPr wrap="square" rtlCol="0">
              <a:spAutoFit/>
            </a:bodyPr>
            <a:lstStyle/>
            <a:p>
              <a:pPr algn="ctr"/>
              <a:r>
                <a:rPr lang="de-DE" sz="1400" dirty="0"/>
                <a:t>Planbarkeit, Vergleichbarkeit</a:t>
              </a:r>
            </a:p>
          </p:txBody>
        </p:sp>
      </p:grpSp>
      <p:grpSp>
        <p:nvGrpSpPr>
          <p:cNvPr id="13" name="Gruppieren 12">
            <a:extLst>
              <a:ext uri="{FF2B5EF4-FFF2-40B4-BE49-F238E27FC236}">
                <a16:creationId xmlns:a16="http://schemas.microsoft.com/office/drawing/2014/main" id="{1F0CB395-7E95-4527-90AD-FB003FD7C752}"/>
              </a:ext>
            </a:extLst>
          </p:cNvPr>
          <p:cNvGrpSpPr/>
          <p:nvPr/>
        </p:nvGrpSpPr>
        <p:grpSpPr>
          <a:xfrm>
            <a:off x="606193" y="3807106"/>
            <a:ext cx="307777" cy="2151578"/>
            <a:chOff x="430392" y="3488934"/>
            <a:chExt cx="307777" cy="2151578"/>
          </a:xfrm>
        </p:grpSpPr>
        <p:cxnSp>
          <p:nvCxnSpPr>
            <p:cNvPr id="7" name="Gerade Verbindung mit Pfeil 6">
              <a:extLst>
                <a:ext uri="{FF2B5EF4-FFF2-40B4-BE49-F238E27FC236}">
                  <a16:creationId xmlns:a16="http://schemas.microsoft.com/office/drawing/2014/main" id="{17F09BE4-B323-425D-8604-12C8219EBC32}"/>
                </a:ext>
              </a:extLst>
            </p:cNvPr>
            <p:cNvCxnSpPr>
              <a:cxnSpLocks/>
            </p:cNvCxnSpPr>
            <p:nvPr/>
          </p:nvCxnSpPr>
          <p:spPr bwMode="auto">
            <a:xfrm>
              <a:off x="430392" y="3488934"/>
              <a:ext cx="0" cy="2151578"/>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1" name="Textfeld 10">
              <a:extLst>
                <a:ext uri="{FF2B5EF4-FFF2-40B4-BE49-F238E27FC236}">
                  <a16:creationId xmlns:a16="http://schemas.microsoft.com/office/drawing/2014/main" id="{77060472-081F-4BE4-9670-3C8FEF4F5C3A}"/>
                </a:ext>
              </a:extLst>
            </p:cNvPr>
            <p:cNvSpPr txBox="1"/>
            <p:nvPr/>
          </p:nvSpPr>
          <p:spPr>
            <a:xfrm rot="5400000">
              <a:off x="-340394" y="4343622"/>
              <a:ext cx="1849349" cy="307777"/>
            </a:xfrm>
            <a:prstGeom prst="rect">
              <a:avLst/>
            </a:prstGeom>
            <a:noFill/>
          </p:spPr>
          <p:txBody>
            <a:bodyPr wrap="square" rtlCol="0">
              <a:spAutoFit/>
            </a:bodyPr>
            <a:lstStyle/>
            <a:p>
              <a:pPr algn="ctr"/>
              <a:r>
                <a:rPr lang="de-DE" sz="1400" dirty="0"/>
                <a:t>Individualisierbarkeit</a:t>
              </a:r>
            </a:p>
          </p:txBody>
        </p:sp>
      </p:grpSp>
    </p:spTree>
    <p:extLst>
      <p:ext uri="{BB962C8B-B14F-4D97-AF65-F5344CB8AC3E}">
        <p14:creationId xmlns:p14="http://schemas.microsoft.com/office/powerpoint/2010/main" val="157813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93612-DE10-4D17-AC03-757690341C81}"/>
              </a:ext>
            </a:extLst>
          </p:cNvPr>
          <p:cNvSpPr>
            <a:spLocks noGrp="1"/>
          </p:cNvSpPr>
          <p:nvPr>
            <p:ph type="title"/>
          </p:nvPr>
        </p:nvSpPr>
        <p:spPr>
          <a:xfrm>
            <a:off x="838200" y="362614"/>
            <a:ext cx="10515600" cy="623151"/>
          </a:xfrm>
        </p:spPr>
        <p:txBody>
          <a:bodyPr>
            <a:normAutofit/>
          </a:bodyPr>
          <a:lstStyle/>
          <a:p>
            <a:r>
              <a:rPr lang="de-DE" dirty="0"/>
              <a:t>Interviews: Protokollierung</a:t>
            </a:r>
          </a:p>
        </p:txBody>
      </p:sp>
      <p:sp>
        <p:nvSpPr>
          <p:cNvPr id="4" name="Textplatzhalter 3">
            <a:extLst>
              <a:ext uri="{FF2B5EF4-FFF2-40B4-BE49-F238E27FC236}">
                <a16:creationId xmlns:a16="http://schemas.microsoft.com/office/drawing/2014/main" id="{89F8F42D-6650-45D8-8841-8664DB11A80C}"/>
              </a:ext>
            </a:extLst>
          </p:cNvPr>
          <p:cNvSpPr>
            <a:spLocks noGrp="1"/>
          </p:cNvSpPr>
          <p:nvPr>
            <p:ph idx="1"/>
          </p:nvPr>
        </p:nvSpPr>
        <p:spPr>
          <a:xfrm>
            <a:off x="838200" y="1255776"/>
            <a:ext cx="10515600" cy="4945572"/>
          </a:xfrm>
        </p:spPr>
        <p:txBody>
          <a:bodyPr>
            <a:normAutofit fontScale="92500" lnSpcReduction="20000"/>
          </a:bodyPr>
          <a:lstStyle/>
          <a:p>
            <a:pPr marL="514350" indent="-514350">
              <a:buFont typeface="+mj-lt"/>
              <a:buAutoNum type="arabicPeriod"/>
            </a:pPr>
            <a:r>
              <a:rPr lang="de-DE" dirty="0"/>
              <a:t>Interviewer*in macht selbst Notizen</a:t>
            </a:r>
          </a:p>
          <a:p>
            <a:pPr lvl="1"/>
            <a:r>
              <a:rPr lang="de-DE" dirty="0"/>
              <a:t>Verzögert den Ablauf, stört die Konzentration, nur Notlösung falls keine zweite Person zur Verfügung steht die helfen kann</a:t>
            </a:r>
          </a:p>
          <a:p>
            <a:pPr marL="514350" indent="-514350">
              <a:buFont typeface="+mj-lt"/>
              <a:buAutoNum type="arabicPeriod"/>
            </a:pPr>
            <a:r>
              <a:rPr lang="de-DE" dirty="0"/>
              <a:t>Interviewer*in und Protokollant*in sind getrennte Rollen</a:t>
            </a:r>
          </a:p>
          <a:p>
            <a:pPr lvl="1"/>
            <a:r>
              <a:rPr lang="de-DE" dirty="0"/>
              <a:t>Dritte Person sitzt dabei und protokolliert: bessere Lösung als 1, Notizen i.d.R. von höherer Qualität, potenzielle Gefahr einer ungeeigneten Schwerpunktsetzung falls Protokollant*in nicht gut genug ins Thema eingearbeitet</a:t>
            </a:r>
          </a:p>
          <a:p>
            <a:pPr marL="514350" indent="-514350">
              <a:buFont typeface="+mj-lt"/>
              <a:buAutoNum type="arabicPeriod"/>
            </a:pPr>
            <a:r>
              <a:rPr lang="de-DE" dirty="0"/>
              <a:t>Audio- oder Videoaufzeichnung</a:t>
            </a:r>
          </a:p>
          <a:p>
            <a:pPr lvl="1"/>
            <a:r>
              <a:rPr lang="de-DE" dirty="0"/>
              <a:t>Ermöglicht nachträgliche Transkription inkl. vollständigem Wortlaut (Video: zusätzlich Gestik und Mimik), sehr arbeitsintensiv in der Auswertung</a:t>
            </a:r>
          </a:p>
          <a:p>
            <a:pPr lvl="1"/>
            <a:r>
              <a:rPr lang="de-DE" dirty="0"/>
              <a:t>Potenzielle Erleichterung durch KI-Tools – aber: Achtung der Privatsphäre (lokale Verarbeitung)</a:t>
            </a:r>
          </a:p>
          <a:p>
            <a:pPr lvl="1"/>
            <a:r>
              <a:rPr lang="de-DE" dirty="0"/>
              <a:t>Vorsicht mit den Daten: Schutz der Privatsphäre (DSGVO) vs. Datenhaltungspflicht in der Forschung</a:t>
            </a:r>
          </a:p>
        </p:txBody>
      </p:sp>
    </p:spTree>
    <p:extLst>
      <p:ext uri="{BB962C8B-B14F-4D97-AF65-F5344CB8AC3E}">
        <p14:creationId xmlns:p14="http://schemas.microsoft.com/office/powerpoint/2010/main" val="297119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60B8A4-8612-4EA6-8077-0A721E44598E}"/>
              </a:ext>
            </a:extLst>
          </p:cNvPr>
          <p:cNvSpPr>
            <a:spLocks noGrp="1"/>
          </p:cNvSpPr>
          <p:nvPr>
            <p:ph type="title"/>
          </p:nvPr>
        </p:nvSpPr>
        <p:spPr/>
        <p:txBody>
          <a:bodyPr>
            <a:normAutofit/>
          </a:bodyPr>
          <a:lstStyle/>
          <a:p>
            <a:r>
              <a:rPr lang="de-DE" dirty="0"/>
              <a:t>Beobachtungsstudien</a:t>
            </a:r>
            <a:endParaRPr lang="en-US" dirty="0"/>
          </a:p>
        </p:txBody>
      </p:sp>
      <p:sp>
        <p:nvSpPr>
          <p:cNvPr id="4" name="Textplatzhalter 3">
            <a:extLst>
              <a:ext uri="{FF2B5EF4-FFF2-40B4-BE49-F238E27FC236}">
                <a16:creationId xmlns:a16="http://schemas.microsoft.com/office/drawing/2014/main" id="{A1E5C879-5215-4856-BA35-C6601F888256}"/>
              </a:ext>
            </a:extLst>
          </p:cNvPr>
          <p:cNvSpPr>
            <a:spLocks noGrp="1"/>
          </p:cNvSpPr>
          <p:nvPr>
            <p:ph idx="1"/>
          </p:nvPr>
        </p:nvSpPr>
        <p:spPr/>
        <p:txBody>
          <a:bodyPr>
            <a:normAutofit fontScale="85000" lnSpcReduction="20000"/>
          </a:bodyPr>
          <a:lstStyle/>
          <a:p>
            <a:r>
              <a:rPr lang="de-DE" dirty="0"/>
              <a:t>Versuchspersonen interagieren mit dem System bzw. dem Prototypen, Experimentator*innen beobachten</a:t>
            </a:r>
          </a:p>
          <a:p>
            <a:r>
              <a:rPr lang="de-DE" dirty="0"/>
              <a:t>Fest vorgegebene Aufgabe vs. „einfach mal ausprobieren“</a:t>
            </a:r>
          </a:p>
          <a:p>
            <a:r>
              <a:rPr lang="de-DE" dirty="0"/>
              <a:t>Vorher festlegen, was protokolliert wird</a:t>
            </a:r>
          </a:p>
          <a:p>
            <a:pPr lvl="1"/>
            <a:r>
              <a:rPr lang="de-DE" dirty="0"/>
              <a:t>Aktionen der Versuchsperson</a:t>
            </a:r>
          </a:p>
          <a:p>
            <a:pPr lvl="1"/>
            <a:r>
              <a:rPr lang="de-DE" dirty="0"/>
              <a:t>Dauern einzelner Teilaufgaben</a:t>
            </a:r>
          </a:p>
          <a:p>
            <a:pPr lvl="1"/>
            <a:r>
              <a:rPr lang="de-DE" dirty="0"/>
              <a:t>Laune, emotionaler Zustand</a:t>
            </a:r>
          </a:p>
          <a:p>
            <a:r>
              <a:rPr lang="de-DE" dirty="0"/>
              <a:t>Kann im Labor oder im realen Kontext stattfinden</a:t>
            </a:r>
          </a:p>
          <a:p>
            <a:pPr lvl="1"/>
            <a:r>
              <a:rPr lang="de-DE" dirty="0"/>
              <a:t>Oder auch virtuell mit Screen-Sharing</a:t>
            </a:r>
          </a:p>
          <a:p>
            <a:r>
              <a:rPr lang="de-DE" dirty="0"/>
              <a:t>Feldstudien oft gepaart mit spontaner Rekrutierung von Versuchspersonen</a:t>
            </a:r>
          </a:p>
          <a:p>
            <a:pPr lvl="1"/>
            <a:r>
              <a:rPr lang="de-DE" dirty="0"/>
              <a:t>Sonderfall: Feldstudien im öffentlichen Raum, bei denen Versuchspersonen nicht wissen, dass sie beobachtet werden</a:t>
            </a:r>
          </a:p>
          <a:p>
            <a:r>
              <a:rPr lang="de-DE" dirty="0"/>
              <a:t>In aller Regel: </a:t>
            </a:r>
            <a:r>
              <a:rPr lang="de-DE" b="1" dirty="0"/>
              <a:t>der Versuchung widerstehen, bei Problemen zu helfen!</a:t>
            </a:r>
          </a:p>
        </p:txBody>
      </p:sp>
    </p:spTree>
    <p:extLst>
      <p:ext uri="{BB962C8B-B14F-4D97-AF65-F5344CB8AC3E}">
        <p14:creationId xmlns:p14="http://schemas.microsoft.com/office/powerpoint/2010/main" val="3495472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21358-7038-4633-83A0-B66ABE58AE91}"/>
              </a:ext>
            </a:extLst>
          </p:cNvPr>
          <p:cNvSpPr>
            <a:spLocks noGrp="1"/>
          </p:cNvSpPr>
          <p:nvPr>
            <p:ph type="title"/>
          </p:nvPr>
        </p:nvSpPr>
        <p:spPr/>
        <p:txBody>
          <a:bodyPr>
            <a:normAutofit/>
          </a:bodyPr>
          <a:lstStyle/>
          <a:p>
            <a:r>
              <a:rPr lang="de-DE" dirty="0"/>
              <a:t>Zur Erinnerung: Ablauf User-</a:t>
            </a:r>
            <a:r>
              <a:rPr lang="de-DE" dirty="0" err="1"/>
              <a:t>Centered</a:t>
            </a:r>
            <a:r>
              <a:rPr lang="de-DE" dirty="0"/>
              <a:t> Design</a:t>
            </a:r>
            <a:endParaRPr lang="en-US" dirty="0"/>
          </a:p>
        </p:txBody>
      </p:sp>
      <p:sp>
        <p:nvSpPr>
          <p:cNvPr id="5" name="Rechteck 4">
            <a:extLst>
              <a:ext uri="{FF2B5EF4-FFF2-40B4-BE49-F238E27FC236}">
                <a16:creationId xmlns:a16="http://schemas.microsoft.com/office/drawing/2014/main" id="{D8736210-BDE8-44FA-9734-C99214AE08BB}"/>
              </a:ext>
            </a:extLst>
          </p:cNvPr>
          <p:cNvSpPr/>
          <p:nvPr/>
        </p:nvSpPr>
        <p:spPr bwMode="auto">
          <a:xfrm>
            <a:off x="5191875" y="4984161"/>
            <a:ext cx="1808251" cy="770561"/>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Entwerfen von</a:t>
            </a:r>
          </a:p>
          <a:p>
            <a:pPr algn="ctr"/>
            <a:r>
              <a:rPr lang="de-DE" sz="1400" dirty="0">
                <a:latin typeface="ArialMT"/>
              </a:rPr>
              <a:t>Gestaltungs-lösungen</a:t>
            </a:r>
            <a:endParaRPr lang="de-DE" dirty="0">
              <a:solidFill>
                <a:srgbClr val="000000"/>
              </a:solidFill>
              <a:latin typeface="Arial" charset="0"/>
              <a:ea typeface="ＭＳ Ｐゴシック" charset="0"/>
            </a:endParaRPr>
          </a:p>
        </p:txBody>
      </p:sp>
      <p:sp>
        <p:nvSpPr>
          <p:cNvPr id="4" name="Rechteck 3">
            <a:extLst>
              <a:ext uri="{FF2B5EF4-FFF2-40B4-BE49-F238E27FC236}">
                <a16:creationId xmlns:a16="http://schemas.microsoft.com/office/drawing/2014/main" id="{A45DC9A8-FF74-4687-A114-631F0755B801}"/>
              </a:ext>
            </a:extLst>
          </p:cNvPr>
          <p:cNvSpPr/>
          <p:nvPr/>
        </p:nvSpPr>
        <p:spPr bwMode="auto">
          <a:xfrm>
            <a:off x="5191875" y="1943644"/>
            <a:ext cx="1808251" cy="770561"/>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Verstehen und</a:t>
            </a:r>
          </a:p>
          <a:p>
            <a:pPr algn="ctr"/>
            <a:r>
              <a:rPr lang="de-DE" sz="1400" dirty="0">
                <a:latin typeface="ArialMT"/>
              </a:rPr>
              <a:t>Spezifizieren des</a:t>
            </a:r>
          </a:p>
          <a:p>
            <a:pPr algn="ctr"/>
            <a:r>
              <a:rPr lang="de-DE" sz="1400" dirty="0">
                <a:latin typeface="ArialMT"/>
              </a:rPr>
              <a:t>Nutzungskontextes</a:t>
            </a:r>
            <a:endParaRPr lang="de-DE" dirty="0">
              <a:ea typeface="ＭＳ Ｐゴシック" charset="0"/>
            </a:endParaRPr>
          </a:p>
        </p:txBody>
      </p:sp>
      <p:sp>
        <p:nvSpPr>
          <p:cNvPr id="8" name="Bogen 7">
            <a:extLst>
              <a:ext uri="{FF2B5EF4-FFF2-40B4-BE49-F238E27FC236}">
                <a16:creationId xmlns:a16="http://schemas.microsoft.com/office/drawing/2014/main" id="{F64D71BD-B1A6-4501-A627-5F9315E2D7D9}"/>
              </a:ext>
            </a:extLst>
          </p:cNvPr>
          <p:cNvSpPr/>
          <p:nvPr/>
        </p:nvSpPr>
        <p:spPr bwMode="auto">
          <a:xfrm>
            <a:off x="4380217" y="2330003"/>
            <a:ext cx="4623371" cy="2313916"/>
          </a:xfrm>
          <a:prstGeom prst="arc">
            <a:avLst>
              <a:gd name="adj1" fmla="val 17092862"/>
              <a:gd name="adj2" fmla="val 21352794"/>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9" name="Bogen 8">
            <a:extLst>
              <a:ext uri="{FF2B5EF4-FFF2-40B4-BE49-F238E27FC236}">
                <a16:creationId xmlns:a16="http://schemas.microsoft.com/office/drawing/2014/main" id="{603047E9-47C4-4657-B5DC-3BA84CD8F27D}"/>
              </a:ext>
            </a:extLst>
          </p:cNvPr>
          <p:cNvSpPr/>
          <p:nvPr/>
        </p:nvSpPr>
        <p:spPr bwMode="auto">
          <a:xfrm rot="10800000">
            <a:off x="3188414" y="3055525"/>
            <a:ext cx="4623371" cy="2313916"/>
          </a:xfrm>
          <a:prstGeom prst="arc">
            <a:avLst>
              <a:gd name="adj1" fmla="val 17092862"/>
              <a:gd name="adj2" fmla="val 21352794"/>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0" name="Bogen 9">
            <a:extLst>
              <a:ext uri="{FF2B5EF4-FFF2-40B4-BE49-F238E27FC236}">
                <a16:creationId xmlns:a16="http://schemas.microsoft.com/office/drawing/2014/main" id="{903B382D-74AB-443D-B81E-6DD5744603FB}"/>
              </a:ext>
            </a:extLst>
          </p:cNvPr>
          <p:cNvSpPr/>
          <p:nvPr/>
        </p:nvSpPr>
        <p:spPr bwMode="auto">
          <a:xfrm>
            <a:off x="4583987" y="2178121"/>
            <a:ext cx="4623371" cy="3236359"/>
          </a:xfrm>
          <a:prstGeom prst="arc">
            <a:avLst>
              <a:gd name="adj1" fmla="val 990015"/>
              <a:gd name="adj2" fmla="val 5202613"/>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6" name="Rechteck 5">
            <a:extLst>
              <a:ext uri="{FF2B5EF4-FFF2-40B4-BE49-F238E27FC236}">
                <a16:creationId xmlns:a16="http://schemas.microsoft.com/office/drawing/2014/main" id="{210691E0-D6AE-4AC6-B5B3-BF71F2316B56}"/>
              </a:ext>
            </a:extLst>
          </p:cNvPr>
          <p:cNvSpPr/>
          <p:nvPr/>
        </p:nvSpPr>
        <p:spPr bwMode="auto">
          <a:xfrm>
            <a:off x="8015557" y="3318070"/>
            <a:ext cx="1808251" cy="1141625"/>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Spezifizieren der</a:t>
            </a:r>
          </a:p>
          <a:p>
            <a:pPr algn="ctr"/>
            <a:r>
              <a:rPr lang="de-DE" sz="1400" dirty="0">
                <a:latin typeface="ArialMT"/>
              </a:rPr>
              <a:t>Benutzerbelange und der Erfordernisse der Organisation</a:t>
            </a:r>
            <a:endParaRPr lang="de-DE" dirty="0">
              <a:solidFill>
                <a:srgbClr val="000000"/>
              </a:solidFill>
              <a:latin typeface="Arial" charset="0"/>
              <a:ea typeface="ＭＳ Ｐゴシック" charset="0"/>
            </a:endParaRPr>
          </a:p>
        </p:txBody>
      </p:sp>
      <p:sp>
        <p:nvSpPr>
          <p:cNvPr id="11" name="Bogen 10">
            <a:extLst>
              <a:ext uri="{FF2B5EF4-FFF2-40B4-BE49-F238E27FC236}">
                <a16:creationId xmlns:a16="http://schemas.microsoft.com/office/drawing/2014/main" id="{7FE2CCEF-5F54-46A1-9E79-06CFCB5880BE}"/>
              </a:ext>
            </a:extLst>
          </p:cNvPr>
          <p:cNvSpPr/>
          <p:nvPr/>
        </p:nvSpPr>
        <p:spPr bwMode="auto">
          <a:xfrm rot="10800000">
            <a:off x="2990637" y="2347643"/>
            <a:ext cx="4623371" cy="3236359"/>
          </a:xfrm>
          <a:prstGeom prst="arc">
            <a:avLst>
              <a:gd name="adj1" fmla="val 843410"/>
              <a:gd name="adj2" fmla="val 5159103"/>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2" name="Bogen 11">
            <a:extLst>
              <a:ext uri="{FF2B5EF4-FFF2-40B4-BE49-F238E27FC236}">
                <a16:creationId xmlns:a16="http://schemas.microsoft.com/office/drawing/2014/main" id="{8BF5AFBB-161A-480A-8965-2FA3E63619C1}"/>
              </a:ext>
            </a:extLst>
          </p:cNvPr>
          <p:cNvSpPr/>
          <p:nvPr/>
        </p:nvSpPr>
        <p:spPr bwMode="auto">
          <a:xfrm rot="9594050">
            <a:off x="2102342" y="1467595"/>
            <a:ext cx="4280050" cy="4243823"/>
          </a:xfrm>
          <a:prstGeom prst="arc">
            <a:avLst>
              <a:gd name="adj1" fmla="val 5696448"/>
              <a:gd name="adj2" fmla="val 8973149"/>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3" name="Textfeld 12">
            <a:extLst>
              <a:ext uri="{FF2B5EF4-FFF2-40B4-BE49-F238E27FC236}">
                <a16:creationId xmlns:a16="http://schemas.microsoft.com/office/drawing/2014/main" id="{8D97734E-F4E6-4C21-B8D7-209BAF6646AA}"/>
              </a:ext>
            </a:extLst>
          </p:cNvPr>
          <p:cNvSpPr txBox="1"/>
          <p:nvPr/>
        </p:nvSpPr>
        <p:spPr>
          <a:xfrm>
            <a:off x="5039042" y="3504163"/>
            <a:ext cx="2113912" cy="769441"/>
          </a:xfrm>
          <a:prstGeom prst="rect">
            <a:avLst/>
          </a:prstGeom>
          <a:noFill/>
        </p:spPr>
        <p:txBody>
          <a:bodyPr wrap="square" rtlCol="0">
            <a:spAutoFit/>
          </a:bodyPr>
          <a:lstStyle/>
          <a:p>
            <a:pPr algn="ctr"/>
            <a:r>
              <a:rPr lang="de-DE" sz="1100" dirty="0"/>
              <a:t>Das System erfüllt festgelegte Anforderungen an die Funktion, Organisation und Benutzerbelange</a:t>
            </a:r>
          </a:p>
        </p:txBody>
      </p:sp>
      <p:sp>
        <p:nvSpPr>
          <p:cNvPr id="14" name="Bogen 13">
            <a:extLst>
              <a:ext uri="{FF2B5EF4-FFF2-40B4-BE49-F238E27FC236}">
                <a16:creationId xmlns:a16="http://schemas.microsoft.com/office/drawing/2014/main" id="{90BD7FC3-9DFD-4236-AFD8-6683229711BE}"/>
              </a:ext>
            </a:extLst>
          </p:cNvPr>
          <p:cNvSpPr/>
          <p:nvPr/>
        </p:nvSpPr>
        <p:spPr bwMode="auto">
          <a:xfrm rot="10800000">
            <a:off x="3391325" y="3133865"/>
            <a:ext cx="2704673" cy="2065566"/>
          </a:xfrm>
          <a:prstGeom prst="arc">
            <a:avLst>
              <a:gd name="adj1" fmla="val 2167035"/>
              <a:gd name="adj2" fmla="val 8734652"/>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7" name="Rechteck 6">
            <a:extLst>
              <a:ext uri="{FF2B5EF4-FFF2-40B4-BE49-F238E27FC236}">
                <a16:creationId xmlns:a16="http://schemas.microsoft.com/office/drawing/2014/main" id="{FF0B5653-E1E1-4F4F-B5C2-45FC8EB35267}"/>
              </a:ext>
            </a:extLst>
          </p:cNvPr>
          <p:cNvSpPr/>
          <p:nvPr/>
        </p:nvSpPr>
        <p:spPr bwMode="auto">
          <a:xfrm>
            <a:off x="2368196" y="3407674"/>
            <a:ext cx="1808251" cy="964576"/>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Bewerten der</a:t>
            </a:r>
          </a:p>
          <a:p>
            <a:pPr algn="ctr"/>
            <a:r>
              <a:rPr lang="de-DE" sz="1400" dirty="0">
                <a:latin typeface="ArialMT"/>
              </a:rPr>
              <a:t>Lösungen</a:t>
            </a:r>
          </a:p>
          <a:p>
            <a:pPr algn="ctr"/>
            <a:r>
              <a:rPr lang="de-DE" sz="1400" dirty="0">
                <a:latin typeface="ArialMT"/>
              </a:rPr>
              <a:t>gegenüber den</a:t>
            </a:r>
          </a:p>
          <a:p>
            <a:pPr algn="ctr"/>
            <a:r>
              <a:rPr lang="de-DE" sz="1400" dirty="0">
                <a:latin typeface="ArialMT"/>
              </a:rPr>
              <a:t>Anforderungen</a:t>
            </a:r>
            <a:endParaRPr lang="de-DE" dirty="0">
              <a:solidFill>
                <a:srgbClr val="000000"/>
              </a:solidFill>
              <a:latin typeface="Arial" charset="0"/>
              <a:ea typeface="ＭＳ Ｐゴシック" charset="0"/>
            </a:endParaRPr>
          </a:p>
        </p:txBody>
      </p:sp>
    </p:spTree>
    <p:extLst>
      <p:ext uri="{BB962C8B-B14F-4D97-AF65-F5344CB8AC3E}">
        <p14:creationId xmlns:p14="http://schemas.microsoft.com/office/powerpoint/2010/main" val="1576549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8770A-B919-4E99-B3A0-9A86840EB3E1}"/>
              </a:ext>
            </a:extLst>
          </p:cNvPr>
          <p:cNvSpPr>
            <a:spLocks noGrp="1"/>
          </p:cNvSpPr>
          <p:nvPr>
            <p:ph type="title"/>
          </p:nvPr>
        </p:nvSpPr>
        <p:spPr/>
        <p:txBody>
          <a:bodyPr>
            <a:normAutofit/>
          </a:bodyPr>
          <a:lstStyle/>
          <a:p>
            <a:r>
              <a:rPr lang="de-DE" dirty="0"/>
              <a:t>Beobachtungsstudien: Think </a:t>
            </a:r>
            <a:r>
              <a:rPr lang="de-DE" dirty="0" err="1"/>
              <a:t>Aloud</a:t>
            </a:r>
            <a:endParaRPr lang="en-US" dirty="0"/>
          </a:p>
        </p:txBody>
      </p:sp>
      <p:sp>
        <p:nvSpPr>
          <p:cNvPr id="4" name="Textplatzhalter 3">
            <a:extLst>
              <a:ext uri="{FF2B5EF4-FFF2-40B4-BE49-F238E27FC236}">
                <a16:creationId xmlns:a16="http://schemas.microsoft.com/office/drawing/2014/main" id="{42772138-77C8-46C6-95EE-3E67A9B7CFA0}"/>
              </a:ext>
            </a:extLst>
          </p:cNvPr>
          <p:cNvSpPr>
            <a:spLocks noGrp="1"/>
          </p:cNvSpPr>
          <p:nvPr>
            <p:ph idx="1"/>
          </p:nvPr>
        </p:nvSpPr>
        <p:spPr/>
        <p:txBody>
          <a:bodyPr>
            <a:normAutofit fontScale="85000" lnSpcReduction="10000"/>
          </a:bodyPr>
          <a:lstStyle/>
          <a:p>
            <a:r>
              <a:rPr lang="de-DE" b="1" dirty="0"/>
              <a:t>„Think </a:t>
            </a:r>
            <a:r>
              <a:rPr lang="de-DE" b="1" dirty="0" err="1"/>
              <a:t>Aloud</a:t>
            </a:r>
            <a:r>
              <a:rPr lang="de-DE" b="1" dirty="0"/>
              <a:t>“</a:t>
            </a:r>
            <a:r>
              <a:rPr lang="de-DE" dirty="0"/>
              <a:t>-Methode: Versuchspersonen werden gebeten, ihre Gedanken während der Interaktion möglichst umfassend </a:t>
            </a:r>
            <a:r>
              <a:rPr lang="de-DE" b="1" dirty="0"/>
              <a:t>auszusprechen</a:t>
            </a:r>
            <a:r>
              <a:rPr lang="de-DE" dirty="0"/>
              <a:t>.</a:t>
            </a:r>
          </a:p>
          <a:p>
            <a:pPr lvl="1"/>
            <a:r>
              <a:rPr lang="de-DE" dirty="0"/>
              <a:t>Was sie erwarten bzw. sich erhoffen, wenn sie etwas tun</a:t>
            </a:r>
          </a:p>
          <a:p>
            <a:pPr lvl="1"/>
            <a:r>
              <a:rPr lang="de-DE" dirty="0"/>
              <a:t>Wonach sie suchen</a:t>
            </a:r>
          </a:p>
          <a:p>
            <a:pPr lvl="1"/>
            <a:r>
              <a:rPr lang="de-DE" dirty="0"/>
              <a:t>Wie sie gedanklich reagieren, wenn etwas nicht funktioniert wie erwartet</a:t>
            </a:r>
          </a:p>
          <a:p>
            <a:pPr lvl="1"/>
            <a:r>
              <a:rPr lang="de-DE" dirty="0"/>
              <a:t>…</a:t>
            </a:r>
          </a:p>
          <a:p>
            <a:r>
              <a:rPr lang="de-DE" dirty="0"/>
              <a:t>Kann Probleme mit unterliegenden Metaphern und mentalen Prozessen zu Tage fördern</a:t>
            </a:r>
          </a:p>
          <a:p>
            <a:r>
              <a:rPr lang="de-DE" dirty="0"/>
              <a:t>Ist eine Fähigkeit, die erlernt werden muss – nicht jede Versuchsperson fühlt sich damit wohl</a:t>
            </a:r>
          </a:p>
          <a:p>
            <a:r>
              <a:rPr lang="de-DE" dirty="0"/>
              <a:t>Als Experimentator*in: zuhören, nicht werten (Zustimmung oder Ablehnung nicht anmerken lassen), schon gar nicht widersprechen</a:t>
            </a:r>
          </a:p>
          <a:p>
            <a:r>
              <a:rPr lang="de-DE" dirty="0"/>
              <a:t>Variante: zwei Versuchspersonen erzählen sich gegenseitig, was sie denken</a:t>
            </a:r>
          </a:p>
        </p:txBody>
      </p:sp>
    </p:spTree>
    <p:extLst>
      <p:ext uri="{BB962C8B-B14F-4D97-AF65-F5344CB8AC3E}">
        <p14:creationId xmlns:p14="http://schemas.microsoft.com/office/powerpoint/2010/main" val="75680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C0196473-F5F0-4B70-B130-FEF74A0846F5}"/>
              </a:ext>
            </a:extLst>
          </p:cNvPr>
          <p:cNvSpPr>
            <a:spLocks noGrp="1"/>
          </p:cNvSpPr>
          <p:nvPr>
            <p:ph idx="1"/>
          </p:nvPr>
        </p:nvSpPr>
        <p:spPr/>
        <p:txBody>
          <a:bodyPr/>
          <a:lstStyle/>
          <a:p>
            <a:r>
              <a:rPr lang="de-DE" b="0" dirty="0"/>
              <a:t>Führen Sie mit zwei Personen eine beispielhafte Think-</a:t>
            </a:r>
            <a:r>
              <a:rPr lang="de-DE" b="0" dirty="0" err="1"/>
              <a:t>Aloud</a:t>
            </a:r>
            <a:r>
              <a:rPr lang="de-DE" b="0" dirty="0"/>
              <a:t>-Aufgabe durch.</a:t>
            </a:r>
          </a:p>
          <a:p>
            <a:r>
              <a:rPr lang="de-DE" b="0" dirty="0"/>
              <a:t>Sie können dafür Ihren Papierprototypen vom letzten Abschnitt verwenden, oder alternativ eine interaktive Software (bspw. eine Ihnen gut genug bekannte Webseite) testen lassen, die die andere Person nicht gut kennt.</a:t>
            </a:r>
          </a:p>
        </p:txBody>
      </p:sp>
      <p:sp>
        <p:nvSpPr>
          <p:cNvPr id="2" name="Titel 1">
            <a:extLst>
              <a:ext uri="{FF2B5EF4-FFF2-40B4-BE49-F238E27FC236}">
                <a16:creationId xmlns:a16="http://schemas.microsoft.com/office/drawing/2014/main" id="{0CC5E968-92AC-48ED-ABB3-74F4722C4F56}"/>
              </a:ext>
            </a:extLst>
          </p:cNvPr>
          <p:cNvSpPr>
            <a:spLocks noGrp="1"/>
          </p:cNvSpPr>
          <p:nvPr>
            <p:ph type="title"/>
          </p:nvPr>
        </p:nvSpPr>
        <p:spPr/>
        <p:txBody>
          <a:bodyPr>
            <a:normAutofit/>
          </a:bodyPr>
          <a:lstStyle/>
          <a:p>
            <a:r>
              <a:rPr lang="de-DE" dirty="0"/>
              <a:t>Übung: Think-</a:t>
            </a:r>
            <a:r>
              <a:rPr lang="de-DE" dirty="0" err="1"/>
              <a:t>Aloud</a:t>
            </a:r>
            <a:r>
              <a:rPr lang="de-DE" dirty="0"/>
              <a:t> Test</a:t>
            </a:r>
            <a:endParaRPr lang="en-US" dirty="0"/>
          </a:p>
        </p:txBody>
      </p:sp>
    </p:spTree>
    <p:extLst>
      <p:ext uri="{BB962C8B-B14F-4D97-AF65-F5344CB8AC3E}">
        <p14:creationId xmlns:p14="http://schemas.microsoft.com/office/powerpoint/2010/main" val="173330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27EEB5-ADFD-4820-8997-50F9B8B25D20}"/>
              </a:ext>
            </a:extLst>
          </p:cNvPr>
          <p:cNvSpPr>
            <a:spLocks noGrp="1"/>
          </p:cNvSpPr>
          <p:nvPr>
            <p:ph type="title"/>
          </p:nvPr>
        </p:nvSpPr>
        <p:spPr/>
        <p:txBody>
          <a:bodyPr>
            <a:normAutofit/>
          </a:bodyPr>
          <a:lstStyle/>
          <a:p>
            <a:r>
              <a:rPr lang="de-DE" dirty="0"/>
              <a:t>Fokusgruppen</a:t>
            </a:r>
            <a:endParaRPr lang="en-US" dirty="0"/>
          </a:p>
        </p:txBody>
      </p:sp>
      <p:sp>
        <p:nvSpPr>
          <p:cNvPr id="4" name="Textplatzhalter 3">
            <a:extLst>
              <a:ext uri="{FF2B5EF4-FFF2-40B4-BE49-F238E27FC236}">
                <a16:creationId xmlns:a16="http://schemas.microsoft.com/office/drawing/2014/main" id="{98F59260-4C84-433B-912A-E8251FF362C5}"/>
              </a:ext>
            </a:extLst>
          </p:cNvPr>
          <p:cNvSpPr>
            <a:spLocks noGrp="1"/>
          </p:cNvSpPr>
          <p:nvPr>
            <p:ph idx="1"/>
          </p:nvPr>
        </p:nvSpPr>
        <p:spPr/>
        <p:txBody>
          <a:bodyPr>
            <a:normAutofit fontScale="92500" lnSpcReduction="10000"/>
          </a:bodyPr>
          <a:lstStyle/>
          <a:p>
            <a:r>
              <a:rPr lang="de-DE" dirty="0"/>
              <a:t>Methode ursprünglich aus der Marktforschung</a:t>
            </a:r>
          </a:p>
          <a:p>
            <a:r>
              <a:rPr lang="de-DE" dirty="0"/>
              <a:t>Fokusgruppe besteht aus sechs bis zwölf Personen, welche alle eine bestimmte gemeinsame demografische Eigenschaft haben</a:t>
            </a:r>
          </a:p>
          <a:p>
            <a:r>
              <a:rPr lang="de-DE" dirty="0"/>
              <a:t>Fokusgruppen denkbar für: Studierende, Rentner*innen, alleinerziehende Mütter, Hundehalter*innen, Heavy-</a:t>
            </a:r>
            <a:r>
              <a:rPr lang="de-DE" dirty="0" err="1"/>
              <a:t>Metal</a:t>
            </a:r>
            <a:r>
              <a:rPr lang="de-DE" dirty="0"/>
              <a:t>-Hörende, …</a:t>
            </a:r>
          </a:p>
          <a:p>
            <a:r>
              <a:rPr lang="de-DE" dirty="0"/>
              <a:t>Angeleitete Diskussion zu einem bestimmten Thema</a:t>
            </a:r>
          </a:p>
          <a:p>
            <a:pPr lvl="1"/>
            <a:r>
              <a:rPr lang="de-DE" dirty="0"/>
              <a:t>Anders als beim 1:1-Interview entsteht </a:t>
            </a:r>
            <a:r>
              <a:rPr lang="de-DE" b="1" dirty="0"/>
              <a:t>Gruppendynamik</a:t>
            </a:r>
          </a:p>
          <a:p>
            <a:r>
              <a:rPr lang="de-DE" dirty="0"/>
              <a:t>Ziel: Sammlung repräsentativer persönlicher Einstellungen der demografischen Gruppe</a:t>
            </a:r>
          </a:p>
          <a:p>
            <a:r>
              <a:rPr lang="de-DE" dirty="0"/>
              <a:t>Abgrenzungskriterium zum allgemeinen Gruppeninterview: Wahl und Kontrastierung demografischer Merkmale</a:t>
            </a:r>
          </a:p>
        </p:txBody>
      </p:sp>
    </p:spTree>
    <p:extLst>
      <p:ext uri="{BB962C8B-B14F-4D97-AF65-F5344CB8AC3E}">
        <p14:creationId xmlns:p14="http://schemas.microsoft.com/office/powerpoint/2010/main" val="164118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DB80E-DE07-49B8-AFBF-AA57E3AEF503}"/>
              </a:ext>
            </a:extLst>
          </p:cNvPr>
          <p:cNvSpPr>
            <a:spLocks noGrp="1"/>
          </p:cNvSpPr>
          <p:nvPr>
            <p:ph type="title"/>
          </p:nvPr>
        </p:nvSpPr>
        <p:spPr/>
        <p:txBody>
          <a:bodyPr>
            <a:normAutofit/>
          </a:bodyPr>
          <a:lstStyle/>
          <a:p>
            <a:r>
              <a:rPr lang="de-DE" dirty="0"/>
              <a:t>Nutzungsdaten-</a:t>
            </a:r>
            <a:r>
              <a:rPr lang="de-DE" dirty="0" err="1"/>
              <a:t>Logging</a:t>
            </a:r>
            <a:endParaRPr lang="en-US" dirty="0"/>
          </a:p>
        </p:txBody>
      </p:sp>
      <p:sp>
        <p:nvSpPr>
          <p:cNvPr id="4" name="Textplatzhalter 3">
            <a:extLst>
              <a:ext uri="{FF2B5EF4-FFF2-40B4-BE49-F238E27FC236}">
                <a16:creationId xmlns:a16="http://schemas.microsoft.com/office/drawing/2014/main" id="{839A9B36-46D1-4B0C-A287-C0C68B31E8F0}"/>
              </a:ext>
            </a:extLst>
          </p:cNvPr>
          <p:cNvSpPr>
            <a:spLocks noGrp="1"/>
          </p:cNvSpPr>
          <p:nvPr>
            <p:ph idx="1"/>
          </p:nvPr>
        </p:nvSpPr>
        <p:spPr/>
        <p:txBody>
          <a:bodyPr>
            <a:normAutofit/>
          </a:bodyPr>
          <a:lstStyle/>
          <a:p>
            <a:r>
              <a:rPr lang="de-DE" dirty="0"/>
              <a:t>Interaktive Systeme können Nutzungsdaten intern protokollieren:</a:t>
            </a:r>
          </a:p>
          <a:p>
            <a:pPr lvl="1"/>
            <a:r>
              <a:rPr lang="de-DE" dirty="0"/>
              <a:t>Was wurde wie oft angeklickt?</a:t>
            </a:r>
          </a:p>
          <a:p>
            <a:pPr lvl="1"/>
            <a:r>
              <a:rPr lang="de-DE" dirty="0"/>
              <a:t>Welche Interaktionen führten zu Abbrüchen, welche zu weiteren erfolgreichen Interaktionen?</a:t>
            </a:r>
          </a:p>
          <a:p>
            <a:r>
              <a:rPr lang="de-DE" dirty="0"/>
              <a:t>Welche externen Faktoren beeinflussen die Nutzung?</a:t>
            </a:r>
          </a:p>
          <a:p>
            <a:pPr lvl="1"/>
            <a:r>
              <a:rPr lang="de-DE" dirty="0"/>
              <a:t>Wochentag? Uhrzeit? Standort? Wetter? …</a:t>
            </a:r>
          </a:p>
          <a:p>
            <a:r>
              <a:rPr lang="de-DE" dirty="0"/>
              <a:t>Auswertung auch über längere Zeiträume möglich</a:t>
            </a:r>
          </a:p>
          <a:p>
            <a:r>
              <a:rPr lang="de-DE" dirty="0"/>
              <a:t>Kein Aufwand durch menschliche Beobachtung</a:t>
            </a:r>
          </a:p>
        </p:txBody>
      </p:sp>
    </p:spTree>
    <p:extLst>
      <p:ext uri="{BB962C8B-B14F-4D97-AF65-F5344CB8AC3E}">
        <p14:creationId xmlns:p14="http://schemas.microsoft.com/office/powerpoint/2010/main" val="29672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E7534-8DA2-44A5-B138-5B1FF6987DAD}"/>
              </a:ext>
            </a:extLst>
          </p:cNvPr>
          <p:cNvSpPr>
            <a:spLocks noGrp="1"/>
          </p:cNvSpPr>
          <p:nvPr>
            <p:ph type="title"/>
          </p:nvPr>
        </p:nvSpPr>
        <p:spPr/>
        <p:txBody>
          <a:bodyPr>
            <a:normAutofit/>
          </a:bodyPr>
          <a:lstStyle/>
          <a:p>
            <a:r>
              <a:rPr lang="de-DE" dirty="0"/>
              <a:t>Eye Tracking und andere Sensorik</a:t>
            </a:r>
            <a:endParaRPr lang="en-US" dirty="0"/>
          </a:p>
        </p:txBody>
      </p:sp>
      <p:sp>
        <p:nvSpPr>
          <p:cNvPr id="4" name="Textplatzhalter 3">
            <a:extLst>
              <a:ext uri="{FF2B5EF4-FFF2-40B4-BE49-F238E27FC236}">
                <a16:creationId xmlns:a16="http://schemas.microsoft.com/office/drawing/2014/main" id="{63364ABC-D8B8-462F-9A50-0825122B4903}"/>
              </a:ext>
            </a:extLst>
          </p:cNvPr>
          <p:cNvSpPr>
            <a:spLocks noGrp="1"/>
          </p:cNvSpPr>
          <p:nvPr>
            <p:ph idx="1"/>
          </p:nvPr>
        </p:nvSpPr>
        <p:spPr/>
        <p:txBody>
          <a:bodyPr>
            <a:normAutofit/>
          </a:bodyPr>
          <a:lstStyle/>
          <a:p>
            <a:r>
              <a:rPr lang="de-DE" dirty="0"/>
              <a:t>Aufzeichnung </a:t>
            </a:r>
            <a:r>
              <a:rPr lang="de-DE" b="1" dirty="0"/>
              <a:t>physischer Aspekte</a:t>
            </a:r>
            <a:r>
              <a:rPr lang="de-DE" dirty="0"/>
              <a:t> des Verhaltens der Versuchspersonen: Bewegungen von Augen oder Händen, Bewegung der Person im Raum, …</a:t>
            </a:r>
          </a:p>
          <a:p>
            <a:r>
              <a:rPr lang="de-DE" dirty="0"/>
              <a:t>Sensoren früher noch klobig, schwer, auf kurze Einsätze im Labor beschränkt; heute oft kaum noch sichtbar</a:t>
            </a:r>
          </a:p>
          <a:p>
            <a:r>
              <a:rPr lang="de-DE" b="1" dirty="0"/>
              <a:t>Objektive Daten:</a:t>
            </a:r>
            <a:r>
              <a:rPr lang="de-DE" dirty="0"/>
              <a:t> Ermöglichung der Untersuchung von Unterschieden zwischen angegebenem und realem Verhalten</a:t>
            </a:r>
          </a:p>
          <a:p>
            <a:pPr lvl="1"/>
            <a:r>
              <a:rPr lang="de-DE" dirty="0"/>
              <a:t>Abweichungen der Versuchspersonen von ihren eigenen Idealvorstellungen</a:t>
            </a:r>
          </a:p>
          <a:p>
            <a:pPr lvl="1"/>
            <a:r>
              <a:rPr lang="de-DE" dirty="0"/>
              <a:t>Unbewusste Aspekte der Aufmerksamkeit</a:t>
            </a:r>
          </a:p>
        </p:txBody>
      </p:sp>
    </p:spTree>
    <p:extLst>
      <p:ext uri="{BB962C8B-B14F-4D97-AF65-F5344CB8AC3E}">
        <p14:creationId xmlns:p14="http://schemas.microsoft.com/office/powerpoint/2010/main" val="10810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4F5BD-31A5-4F62-BD6C-441EF98642A8}"/>
              </a:ext>
            </a:extLst>
          </p:cNvPr>
          <p:cNvSpPr>
            <a:spLocks noGrp="1"/>
          </p:cNvSpPr>
          <p:nvPr>
            <p:ph type="title"/>
          </p:nvPr>
        </p:nvSpPr>
        <p:spPr/>
        <p:txBody>
          <a:bodyPr>
            <a:normAutofit/>
          </a:bodyPr>
          <a:lstStyle/>
          <a:p>
            <a:r>
              <a:rPr lang="de-DE" dirty="0"/>
              <a:t>Eye Tracking: Werkzeug zur Auswertung (Beispiel)</a:t>
            </a:r>
            <a:endParaRPr lang="en-US" dirty="0"/>
          </a:p>
        </p:txBody>
      </p:sp>
      <p:pic>
        <p:nvPicPr>
          <p:cNvPr id="5" name="Inhaltsplatzhalter 4">
            <a:extLst>
              <a:ext uri="{FF2B5EF4-FFF2-40B4-BE49-F238E27FC236}">
                <a16:creationId xmlns:a16="http://schemas.microsoft.com/office/drawing/2014/main" id="{0CB5B70B-816F-4E19-8F0D-656EE9F177B9}"/>
              </a:ext>
            </a:extLst>
          </p:cNvPr>
          <p:cNvPicPr>
            <a:picLocks noGrp="1" noChangeAspect="1"/>
          </p:cNvPicPr>
          <p:nvPr>
            <p:ph idx="1"/>
          </p:nvPr>
        </p:nvPicPr>
        <p:blipFill>
          <a:blip r:embed="rId2"/>
          <a:stretch>
            <a:fillRect/>
          </a:stretch>
        </p:blipFill>
        <p:spPr>
          <a:xfrm>
            <a:off x="3073509" y="961381"/>
            <a:ext cx="6044981" cy="4825438"/>
          </a:xfrm>
        </p:spPr>
      </p:pic>
      <p:sp>
        <p:nvSpPr>
          <p:cNvPr id="6" name="Textfeld 5">
            <a:extLst>
              <a:ext uri="{FF2B5EF4-FFF2-40B4-BE49-F238E27FC236}">
                <a16:creationId xmlns:a16="http://schemas.microsoft.com/office/drawing/2014/main" id="{BA655585-CB1D-4937-A359-ECDED88B918F}"/>
              </a:ext>
            </a:extLst>
          </p:cNvPr>
          <p:cNvSpPr txBox="1"/>
          <p:nvPr/>
        </p:nvSpPr>
        <p:spPr>
          <a:xfrm>
            <a:off x="1888322" y="5886449"/>
            <a:ext cx="8415356" cy="307777"/>
          </a:xfrm>
          <a:prstGeom prst="rect">
            <a:avLst/>
          </a:prstGeom>
          <a:noFill/>
        </p:spPr>
        <p:txBody>
          <a:bodyPr wrap="square" rtlCol="0">
            <a:spAutoFit/>
          </a:bodyPr>
          <a:lstStyle/>
          <a:p>
            <a:pPr algn="ctr"/>
            <a:r>
              <a:rPr lang="de-DE" sz="1400" dirty="0"/>
              <a:t>Chronos Vision GmbH, 2009: </a:t>
            </a:r>
            <a:r>
              <a:rPr lang="en-US" sz="1400" dirty="0">
                <a:hlinkClick r:id="rId3"/>
              </a:rPr>
              <a:t>Eye Tracking Device GUI</a:t>
            </a:r>
            <a:r>
              <a:rPr lang="de-DE" sz="1400" dirty="0"/>
              <a:t>, Wikimedia Commons / </a:t>
            </a:r>
            <a:r>
              <a:rPr lang="de-DE" sz="1400" dirty="0">
                <a:hlinkClick r:id="rId4">
                  <a:extLst>
                    <a:ext uri="{A12FA001-AC4F-418D-AE19-62706E023703}">
                      <ahyp:hlinkClr xmlns:ahyp="http://schemas.microsoft.com/office/drawing/2018/hyperlinkcolor" val="tx"/>
                    </a:ext>
                  </a:extLst>
                </a:hlinkClick>
              </a:rPr>
              <a:t>CC-BY-SA 3.0</a:t>
            </a:r>
            <a:endParaRPr lang="de-DE" sz="1400" dirty="0"/>
          </a:p>
        </p:txBody>
      </p:sp>
    </p:spTree>
    <p:extLst>
      <p:ext uri="{BB962C8B-B14F-4D97-AF65-F5344CB8AC3E}">
        <p14:creationId xmlns:p14="http://schemas.microsoft.com/office/powerpoint/2010/main" val="3776399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C9617-73AE-4613-B111-B0B8C5A0DAFA}"/>
              </a:ext>
            </a:extLst>
          </p:cNvPr>
          <p:cNvSpPr>
            <a:spLocks noGrp="1"/>
          </p:cNvSpPr>
          <p:nvPr>
            <p:ph type="title"/>
          </p:nvPr>
        </p:nvSpPr>
        <p:spPr/>
        <p:txBody>
          <a:bodyPr>
            <a:normAutofit/>
          </a:bodyPr>
          <a:lstStyle/>
          <a:p>
            <a:r>
              <a:rPr lang="de-DE" dirty="0"/>
              <a:t>Eye Tracking: Visualisierungen</a:t>
            </a:r>
            <a:endParaRPr lang="en-US" dirty="0"/>
          </a:p>
        </p:txBody>
      </p:sp>
      <p:sp>
        <p:nvSpPr>
          <p:cNvPr id="6" name="Textfeld 5">
            <a:extLst>
              <a:ext uri="{FF2B5EF4-FFF2-40B4-BE49-F238E27FC236}">
                <a16:creationId xmlns:a16="http://schemas.microsoft.com/office/drawing/2014/main" id="{BA655585-CB1D-4937-A359-ECDED88B918F}"/>
              </a:ext>
            </a:extLst>
          </p:cNvPr>
          <p:cNvSpPr txBox="1"/>
          <p:nvPr/>
        </p:nvSpPr>
        <p:spPr>
          <a:xfrm>
            <a:off x="2956560" y="5635011"/>
            <a:ext cx="6278880" cy="523220"/>
          </a:xfrm>
          <a:prstGeom prst="rect">
            <a:avLst/>
          </a:prstGeom>
          <a:noFill/>
        </p:spPr>
        <p:txBody>
          <a:bodyPr wrap="square" rtlCol="0">
            <a:spAutoFit/>
          </a:bodyPr>
          <a:lstStyle/>
          <a:p>
            <a:pPr algn="ctr"/>
            <a:r>
              <a:rPr lang="de-DE" sz="1400" dirty="0" err="1"/>
              <a:t>User:Tschneidr</a:t>
            </a:r>
            <a:r>
              <a:rPr lang="de-DE" sz="1400" dirty="0"/>
              <a:t>, 2017: </a:t>
            </a:r>
            <a:r>
              <a:rPr lang="de-DE" sz="1400" dirty="0">
                <a:hlinkClick r:id="rId2"/>
              </a:rPr>
              <a:t>Eyetracking </a:t>
            </a:r>
            <a:r>
              <a:rPr lang="de-DE" sz="1400" dirty="0" err="1">
                <a:hlinkClick r:id="rId2"/>
              </a:rPr>
              <a:t>heat</a:t>
            </a:r>
            <a:r>
              <a:rPr lang="de-DE" sz="1400" dirty="0">
                <a:hlinkClick r:id="rId2"/>
              </a:rPr>
              <a:t> </a:t>
            </a:r>
            <a:r>
              <a:rPr lang="de-DE" sz="1400" dirty="0" err="1">
                <a:hlinkClick r:id="rId2"/>
              </a:rPr>
              <a:t>map</a:t>
            </a:r>
            <a:r>
              <a:rPr lang="de-DE" sz="1400" dirty="0">
                <a:hlinkClick r:id="rId2"/>
              </a:rPr>
              <a:t> Wikipedia</a:t>
            </a:r>
            <a:r>
              <a:rPr lang="de-DE" sz="1400" dirty="0"/>
              <a:t>, </a:t>
            </a:r>
            <a:r>
              <a:rPr lang="de-DE" sz="1400" dirty="0">
                <a:hlinkClick r:id="rId3"/>
              </a:rPr>
              <a:t>Gaze </a:t>
            </a:r>
            <a:r>
              <a:rPr lang="de-DE" sz="1400" dirty="0" err="1">
                <a:hlinkClick r:id="rId3"/>
              </a:rPr>
              <a:t>plot</a:t>
            </a:r>
            <a:r>
              <a:rPr lang="de-DE" sz="1400" dirty="0">
                <a:hlinkClick r:id="rId3"/>
              </a:rPr>
              <a:t> </a:t>
            </a:r>
            <a:r>
              <a:rPr lang="de-DE" sz="1400" dirty="0" err="1">
                <a:hlinkClick r:id="rId3"/>
              </a:rPr>
              <a:t>eye</a:t>
            </a:r>
            <a:r>
              <a:rPr lang="de-DE" sz="1400" dirty="0">
                <a:hlinkClick r:id="rId3"/>
              </a:rPr>
              <a:t> </a:t>
            </a:r>
            <a:r>
              <a:rPr lang="de-DE" sz="1400" dirty="0" err="1">
                <a:hlinkClick r:id="rId3"/>
              </a:rPr>
              <a:t>tracking</a:t>
            </a:r>
            <a:r>
              <a:rPr lang="de-DE" sz="1400" dirty="0">
                <a:hlinkClick r:id="rId3"/>
              </a:rPr>
              <a:t> on Wikipedia </a:t>
            </a:r>
            <a:r>
              <a:rPr lang="de-DE" sz="1400" dirty="0" err="1">
                <a:hlinkClick r:id="rId3"/>
              </a:rPr>
              <a:t>with</a:t>
            </a:r>
            <a:r>
              <a:rPr lang="de-DE" sz="1400" dirty="0">
                <a:hlinkClick r:id="rId3"/>
              </a:rPr>
              <a:t> 3 </a:t>
            </a:r>
            <a:r>
              <a:rPr lang="de-DE" sz="1400" dirty="0" err="1">
                <a:hlinkClick r:id="rId3"/>
              </a:rPr>
              <a:t>participants</a:t>
            </a:r>
            <a:r>
              <a:rPr lang="de-DE" sz="1400" dirty="0"/>
              <a:t>, Wikimedia Commons / </a:t>
            </a:r>
            <a:r>
              <a:rPr lang="de-DE" sz="1400" dirty="0">
                <a:hlinkClick r:id="rId4">
                  <a:extLst>
                    <a:ext uri="{A12FA001-AC4F-418D-AE19-62706E023703}">
                      <ahyp:hlinkClr xmlns:ahyp="http://schemas.microsoft.com/office/drawing/2018/hyperlinkcolor" val="tx"/>
                    </a:ext>
                  </a:extLst>
                </a:hlinkClick>
              </a:rPr>
              <a:t>CC-BY-SA 4.0</a:t>
            </a:r>
            <a:endParaRPr lang="de-DE" sz="1400" dirty="0"/>
          </a:p>
        </p:txBody>
      </p:sp>
      <p:pic>
        <p:nvPicPr>
          <p:cNvPr id="8" name="Grafik 7">
            <a:extLst>
              <a:ext uri="{FF2B5EF4-FFF2-40B4-BE49-F238E27FC236}">
                <a16:creationId xmlns:a16="http://schemas.microsoft.com/office/drawing/2014/main" id="{AEF416E0-43D4-4BCA-AAC4-836A5CE7DAE5}"/>
              </a:ext>
            </a:extLst>
          </p:cNvPr>
          <p:cNvPicPr>
            <a:picLocks noChangeAspect="1"/>
          </p:cNvPicPr>
          <p:nvPr/>
        </p:nvPicPr>
        <p:blipFill>
          <a:blip r:embed="rId5"/>
          <a:stretch>
            <a:fillRect/>
          </a:stretch>
        </p:blipFill>
        <p:spPr>
          <a:xfrm>
            <a:off x="942757" y="1097689"/>
            <a:ext cx="6010382" cy="4008925"/>
          </a:xfrm>
          <a:prstGeom prst="rect">
            <a:avLst/>
          </a:prstGeom>
          <a:ln w="25400">
            <a:solidFill>
              <a:schemeClr val="tx1"/>
            </a:solidFill>
          </a:ln>
        </p:spPr>
      </p:pic>
      <p:pic>
        <p:nvPicPr>
          <p:cNvPr id="10" name="Grafik 9">
            <a:extLst>
              <a:ext uri="{FF2B5EF4-FFF2-40B4-BE49-F238E27FC236}">
                <a16:creationId xmlns:a16="http://schemas.microsoft.com/office/drawing/2014/main" id="{A501E869-D6F8-4E06-9121-BA3E67A03F04}"/>
              </a:ext>
            </a:extLst>
          </p:cNvPr>
          <p:cNvPicPr>
            <a:picLocks noChangeAspect="1"/>
          </p:cNvPicPr>
          <p:nvPr/>
        </p:nvPicPr>
        <p:blipFill>
          <a:blip r:embed="rId6"/>
          <a:stretch>
            <a:fillRect/>
          </a:stretch>
        </p:blipFill>
        <p:spPr>
          <a:xfrm>
            <a:off x="5343418" y="1463783"/>
            <a:ext cx="6010382" cy="4008925"/>
          </a:xfrm>
          <a:prstGeom prst="rect">
            <a:avLst/>
          </a:prstGeom>
          <a:ln w="25400">
            <a:solidFill>
              <a:schemeClr val="tx1"/>
            </a:solidFill>
          </a:ln>
        </p:spPr>
      </p:pic>
      <p:sp>
        <p:nvSpPr>
          <p:cNvPr id="11" name="Textfeld 10">
            <a:extLst>
              <a:ext uri="{FF2B5EF4-FFF2-40B4-BE49-F238E27FC236}">
                <a16:creationId xmlns:a16="http://schemas.microsoft.com/office/drawing/2014/main" id="{821ED133-BBA9-490E-AB77-225D13FAE0C9}"/>
              </a:ext>
            </a:extLst>
          </p:cNvPr>
          <p:cNvSpPr txBox="1"/>
          <p:nvPr/>
        </p:nvSpPr>
        <p:spPr>
          <a:xfrm>
            <a:off x="942757" y="5129371"/>
            <a:ext cx="2260314" cy="369332"/>
          </a:xfrm>
          <a:prstGeom prst="rect">
            <a:avLst/>
          </a:prstGeom>
          <a:noFill/>
        </p:spPr>
        <p:txBody>
          <a:bodyPr wrap="square" lIns="0" rIns="0" rtlCol="0">
            <a:spAutoFit/>
          </a:bodyPr>
          <a:lstStyle/>
          <a:p>
            <a:r>
              <a:rPr lang="de-DE" dirty="0" err="1"/>
              <a:t>Heatmap</a:t>
            </a:r>
            <a:endParaRPr lang="de-DE" dirty="0"/>
          </a:p>
        </p:txBody>
      </p:sp>
      <p:sp>
        <p:nvSpPr>
          <p:cNvPr id="12" name="Textfeld 11">
            <a:extLst>
              <a:ext uri="{FF2B5EF4-FFF2-40B4-BE49-F238E27FC236}">
                <a16:creationId xmlns:a16="http://schemas.microsoft.com/office/drawing/2014/main" id="{44A1B75B-A42D-49E5-9F87-C5AB2183F06D}"/>
              </a:ext>
            </a:extLst>
          </p:cNvPr>
          <p:cNvSpPr txBox="1"/>
          <p:nvPr/>
        </p:nvSpPr>
        <p:spPr>
          <a:xfrm>
            <a:off x="9093486" y="1074300"/>
            <a:ext cx="2260314" cy="369332"/>
          </a:xfrm>
          <a:prstGeom prst="rect">
            <a:avLst/>
          </a:prstGeom>
          <a:noFill/>
        </p:spPr>
        <p:txBody>
          <a:bodyPr wrap="square" lIns="0" rIns="0" rtlCol="0">
            <a:spAutoFit/>
          </a:bodyPr>
          <a:lstStyle/>
          <a:p>
            <a:pPr algn="r"/>
            <a:r>
              <a:rPr lang="de-DE" dirty="0"/>
              <a:t>Gaze Plot</a:t>
            </a:r>
          </a:p>
        </p:txBody>
      </p:sp>
    </p:spTree>
    <p:extLst>
      <p:ext uri="{BB962C8B-B14F-4D97-AF65-F5344CB8AC3E}">
        <p14:creationId xmlns:p14="http://schemas.microsoft.com/office/powerpoint/2010/main" val="15270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5273A-109B-484F-89F2-5A3BCFD861DB}"/>
              </a:ext>
            </a:extLst>
          </p:cNvPr>
          <p:cNvSpPr>
            <a:spLocks noGrp="1"/>
          </p:cNvSpPr>
          <p:nvPr>
            <p:ph type="title"/>
          </p:nvPr>
        </p:nvSpPr>
        <p:spPr/>
        <p:txBody>
          <a:bodyPr>
            <a:normAutofit/>
          </a:bodyPr>
          <a:lstStyle/>
          <a:p>
            <a:r>
              <a:rPr lang="de-DE" dirty="0"/>
              <a:t>Usability-Tests</a:t>
            </a:r>
            <a:endParaRPr lang="en-US" dirty="0"/>
          </a:p>
        </p:txBody>
      </p:sp>
      <p:sp>
        <p:nvSpPr>
          <p:cNvPr id="4" name="Textplatzhalter 3">
            <a:extLst>
              <a:ext uri="{FF2B5EF4-FFF2-40B4-BE49-F238E27FC236}">
                <a16:creationId xmlns:a16="http://schemas.microsoft.com/office/drawing/2014/main" id="{AA979AFA-1244-4D82-A1FD-413E3EF23D18}"/>
              </a:ext>
            </a:extLst>
          </p:cNvPr>
          <p:cNvSpPr>
            <a:spLocks noGrp="1"/>
          </p:cNvSpPr>
          <p:nvPr>
            <p:ph idx="1"/>
          </p:nvPr>
        </p:nvSpPr>
        <p:spPr/>
        <p:txBody>
          <a:bodyPr>
            <a:normAutofit fontScale="92500" lnSpcReduction="10000"/>
          </a:bodyPr>
          <a:lstStyle/>
          <a:p>
            <a:r>
              <a:rPr lang="de-DE" dirty="0"/>
              <a:t>Usability-Tests setzen sich in der Praxis häufig aus mehreren einzelnen empirischen Methoden zusammen</a:t>
            </a:r>
          </a:p>
          <a:p>
            <a:pPr lvl="1"/>
            <a:r>
              <a:rPr lang="de-DE" dirty="0"/>
              <a:t>z.B. Fragebogen, dann Beobachtung, dann Interview</a:t>
            </a:r>
          </a:p>
          <a:p>
            <a:r>
              <a:rPr lang="de-DE" dirty="0"/>
              <a:t>Empfehlenswert: Testdurchlauf des vollständigen Plans mit Kollegen, bevor reale Versuchspersonen eingeladen werden</a:t>
            </a:r>
          </a:p>
          <a:p>
            <a:pPr lvl="1"/>
            <a:r>
              <a:rPr lang="de-DE" dirty="0"/>
              <a:t>Prüfung ob Equipment, Artefakte, Abläufe funktionieren</a:t>
            </a:r>
          </a:p>
          <a:p>
            <a:pPr lvl="1"/>
            <a:r>
              <a:rPr lang="de-DE" dirty="0"/>
              <a:t>Weniger erfahrene Experimentatoren: Üben der Abläufe, Aufdecken von Lücken in der Planung</a:t>
            </a:r>
          </a:p>
          <a:p>
            <a:pPr lvl="1"/>
            <a:r>
              <a:rPr lang="de-DE" dirty="0"/>
              <a:t>Erfahrungswerte sammeln bzgl. der Gesamtdauer eines Durchlaufs</a:t>
            </a:r>
          </a:p>
          <a:p>
            <a:r>
              <a:rPr lang="de-DE" dirty="0"/>
              <a:t>Testen alle Versuchspersonen die gleiche Version des Systems (maximale Vergleichbarkeit) oder werden Probleme zwischen den einzelnen Durchläufen behoben (maximaler Ergebnisfortschritt)?</a:t>
            </a:r>
          </a:p>
        </p:txBody>
      </p:sp>
    </p:spTree>
    <p:extLst>
      <p:ext uri="{BB962C8B-B14F-4D97-AF65-F5344CB8AC3E}">
        <p14:creationId xmlns:p14="http://schemas.microsoft.com/office/powerpoint/2010/main" val="546273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2C44C-38F8-47D5-9A24-AB9E56286FBE}"/>
              </a:ext>
            </a:extLst>
          </p:cNvPr>
          <p:cNvSpPr>
            <a:spLocks noGrp="1"/>
          </p:cNvSpPr>
          <p:nvPr>
            <p:ph type="title"/>
          </p:nvPr>
        </p:nvSpPr>
        <p:spPr/>
        <p:txBody>
          <a:bodyPr/>
          <a:lstStyle/>
          <a:p>
            <a:r>
              <a:rPr lang="de-DE" dirty="0"/>
              <a:t>Grounded Theory</a:t>
            </a:r>
            <a:endParaRPr lang="en-US" dirty="0"/>
          </a:p>
        </p:txBody>
      </p:sp>
      <p:sp>
        <p:nvSpPr>
          <p:cNvPr id="4" name="Textplatzhalter 3">
            <a:extLst>
              <a:ext uri="{FF2B5EF4-FFF2-40B4-BE49-F238E27FC236}">
                <a16:creationId xmlns:a16="http://schemas.microsoft.com/office/drawing/2014/main" id="{465303E6-615E-47A5-B17E-D97358C18204}"/>
              </a:ext>
            </a:extLst>
          </p:cNvPr>
          <p:cNvSpPr>
            <a:spLocks noGrp="1"/>
          </p:cNvSpPr>
          <p:nvPr>
            <p:ph idx="1"/>
          </p:nvPr>
        </p:nvSpPr>
        <p:spPr/>
        <p:txBody>
          <a:bodyPr>
            <a:normAutofit fontScale="92500"/>
          </a:bodyPr>
          <a:lstStyle/>
          <a:p>
            <a:r>
              <a:rPr lang="de-DE" dirty="0"/>
              <a:t>Methodik für die Erkenntnisgewinnung aus einer großen Menge empirischer (meist qualitativer) Daten</a:t>
            </a:r>
          </a:p>
          <a:p>
            <a:r>
              <a:rPr lang="de-DE" dirty="0"/>
              <a:t>Schrittweise Entwicklung eines Theorieverständnisses aus der Datenbasis heraus, Vermeidung von Einfluss durch Vorurteile der Experimentatoren</a:t>
            </a:r>
          </a:p>
          <a:p>
            <a:r>
              <a:rPr lang="de-DE" dirty="0"/>
              <a:t>Kodierung der vorliegenden Daten: Herausarbeitung von Mustern und Kategorien, Verknüpfung durch logische Zusammenhänge</a:t>
            </a:r>
          </a:p>
          <a:p>
            <a:r>
              <a:rPr lang="de-DE" dirty="0"/>
              <a:t>Theorie wird „</a:t>
            </a:r>
            <a:r>
              <a:rPr lang="de-DE" dirty="0" err="1"/>
              <a:t>bottom</a:t>
            </a:r>
            <a:r>
              <a:rPr lang="de-DE" dirty="0"/>
              <a:t> </a:t>
            </a:r>
            <a:r>
              <a:rPr lang="de-DE" dirty="0" err="1"/>
              <a:t>up</a:t>
            </a:r>
            <a:r>
              <a:rPr lang="de-DE" dirty="0"/>
              <a:t>“ aus den Daten ermittelt statt „top down“ vorgegeben zu werden wie z.B. beim einfachen Hypothesentest</a:t>
            </a:r>
          </a:p>
          <a:p>
            <a:r>
              <a:rPr lang="de-DE" dirty="0"/>
              <a:t>Geeignete Datenquellen: Interviews, Beobachtungen, Text Mining, …</a:t>
            </a:r>
          </a:p>
        </p:txBody>
      </p:sp>
    </p:spTree>
    <p:extLst>
      <p:ext uri="{BB962C8B-B14F-4D97-AF65-F5344CB8AC3E}">
        <p14:creationId xmlns:p14="http://schemas.microsoft.com/office/powerpoint/2010/main" val="1355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50B117-0696-4325-8BAA-6E853020C438}"/>
              </a:ext>
            </a:extLst>
          </p:cNvPr>
          <p:cNvSpPr>
            <a:spLocks noGrp="1"/>
          </p:cNvSpPr>
          <p:nvPr>
            <p:ph type="title"/>
          </p:nvPr>
        </p:nvSpPr>
        <p:spPr/>
        <p:txBody>
          <a:bodyPr>
            <a:normAutofit/>
          </a:bodyPr>
          <a:lstStyle/>
          <a:p>
            <a:r>
              <a:rPr lang="de-DE" dirty="0"/>
              <a:t>Heuristische Evaluation / Evaluation durch Experten</a:t>
            </a:r>
            <a:endParaRPr lang="en-US" dirty="0"/>
          </a:p>
        </p:txBody>
      </p:sp>
      <p:sp>
        <p:nvSpPr>
          <p:cNvPr id="4" name="Textplatzhalter 3">
            <a:extLst>
              <a:ext uri="{FF2B5EF4-FFF2-40B4-BE49-F238E27FC236}">
                <a16:creationId xmlns:a16="http://schemas.microsoft.com/office/drawing/2014/main" id="{FBDA685A-537F-48E4-8244-AD3208E08279}"/>
              </a:ext>
            </a:extLst>
          </p:cNvPr>
          <p:cNvSpPr>
            <a:spLocks noGrp="1"/>
          </p:cNvSpPr>
          <p:nvPr>
            <p:ph idx="1"/>
          </p:nvPr>
        </p:nvSpPr>
        <p:spPr/>
        <p:txBody>
          <a:bodyPr>
            <a:normAutofit fontScale="92500" lnSpcReduction="10000"/>
          </a:bodyPr>
          <a:lstStyle/>
          <a:p>
            <a:r>
              <a:rPr lang="de-DE" dirty="0"/>
              <a:t>Bewertung eines interaktiven Systems anhand eines bestimmten Satzes an Regeln oder Heuristiken</a:t>
            </a:r>
          </a:p>
          <a:p>
            <a:r>
              <a:rPr lang="de-DE" dirty="0"/>
              <a:t>Durchgeführt durch einen oder mehrere Usability-Experten, welche nicht an der Gestaltung beteiligt waren</a:t>
            </a:r>
          </a:p>
          <a:p>
            <a:r>
              <a:rPr lang="de-DE" dirty="0"/>
              <a:t>Mögliche Bewertungskriterien:</a:t>
            </a:r>
          </a:p>
          <a:p>
            <a:pPr lvl="1"/>
            <a:r>
              <a:rPr lang="de-DE" dirty="0"/>
              <a:t>ISO 9241-110</a:t>
            </a:r>
          </a:p>
          <a:p>
            <a:pPr lvl="1"/>
            <a:r>
              <a:rPr lang="de-DE" dirty="0"/>
              <a:t>8 goldene Regeln nach </a:t>
            </a:r>
            <a:r>
              <a:rPr lang="de-DE" dirty="0" err="1"/>
              <a:t>Shneiderman</a:t>
            </a:r>
            <a:endParaRPr lang="de-DE" dirty="0"/>
          </a:p>
          <a:p>
            <a:pPr lvl="1"/>
            <a:r>
              <a:rPr lang="de-DE" dirty="0"/>
              <a:t>Nielsens Heuristiken</a:t>
            </a:r>
          </a:p>
          <a:p>
            <a:pPr lvl="1"/>
            <a:r>
              <a:rPr lang="de-DE" dirty="0"/>
              <a:t>…</a:t>
            </a:r>
          </a:p>
          <a:p>
            <a:pPr lvl="1"/>
            <a:r>
              <a:rPr lang="de-DE" dirty="0"/>
              <a:t>siehe Abschnitt 4</a:t>
            </a:r>
          </a:p>
          <a:p>
            <a:r>
              <a:rPr lang="de-DE" dirty="0"/>
              <a:t>Liefert andere Antworten als eine empirische Evaluation und kann diese nicht gleichwertig ersetzen</a:t>
            </a:r>
          </a:p>
        </p:txBody>
      </p:sp>
    </p:spTree>
    <p:extLst>
      <p:ext uri="{BB962C8B-B14F-4D97-AF65-F5344CB8AC3E}">
        <p14:creationId xmlns:p14="http://schemas.microsoft.com/office/powerpoint/2010/main" val="368969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EDF369-93B4-4F5D-88D5-67484D7B11F8}"/>
              </a:ext>
            </a:extLst>
          </p:cNvPr>
          <p:cNvSpPr>
            <a:spLocks noGrp="1"/>
          </p:cNvSpPr>
          <p:nvPr>
            <p:ph type="title"/>
          </p:nvPr>
        </p:nvSpPr>
        <p:spPr/>
        <p:txBody>
          <a:bodyPr>
            <a:normAutofit/>
          </a:bodyPr>
          <a:lstStyle/>
          <a:p>
            <a:r>
              <a:rPr lang="de-DE" altLang="x-none" dirty="0"/>
              <a:t>Zwischenstand nach den letzten zwei Abschnitten</a:t>
            </a:r>
            <a:endParaRPr lang="en-US" dirty="0"/>
          </a:p>
        </p:txBody>
      </p:sp>
      <p:sp>
        <p:nvSpPr>
          <p:cNvPr id="7" name="Inhaltsplatzhalter 6">
            <a:extLst>
              <a:ext uri="{FF2B5EF4-FFF2-40B4-BE49-F238E27FC236}">
                <a16:creationId xmlns:a16="http://schemas.microsoft.com/office/drawing/2014/main" id="{394F0C0C-0C60-43D8-AF38-94C75100C919}"/>
              </a:ext>
            </a:extLst>
          </p:cNvPr>
          <p:cNvSpPr>
            <a:spLocks noGrp="1"/>
          </p:cNvSpPr>
          <p:nvPr>
            <p:ph idx="1"/>
          </p:nvPr>
        </p:nvSpPr>
        <p:spPr/>
        <p:txBody>
          <a:bodyPr>
            <a:normAutofit fontScale="77500" lnSpcReduction="20000"/>
          </a:bodyPr>
          <a:lstStyle/>
          <a:p>
            <a:pPr marL="0" indent="0">
              <a:buNone/>
            </a:pPr>
            <a:r>
              <a:rPr lang="de-DE" b="0" dirty="0"/>
              <a:t>Bekannt aus Abschnitt 6:</a:t>
            </a:r>
          </a:p>
          <a:p>
            <a:r>
              <a:rPr lang="de-DE" b="0" dirty="0"/>
              <a:t>Wie Kontext- und Anforderungsanalyse funktioniert</a:t>
            </a:r>
          </a:p>
          <a:p>
            <a:r>
              <a:rPr lang="de-DE" b="0" dirty="0"/>
              <a:t>Was das Ziel dieser Analysen ist</a:t>
            </a:r>
          </a:p>
          <a:p>
            <a:r>
              <a:rPr lang="de-DE" b="0" dirty="0"/>
              <a:t>Wie ihre Ergebnisse aussehen</a:t>
            </a:r>
          </a:p>
          <a:p>
            <a:r>
              <a:rPr lang="de-DE" b="0" dirty="0"/>
              <a:t>Welche Dokumentationsformen es gibt</a:t>
            </a:r>
            <a:endParaRPr lang="de-DE" sz="400" b="0" dirty="0"/>
          </a:p>
          <a:p>
            <a:pPr marL="0" indent="0">
              <a:spcBef>
                <a:spcPts val="1800"/>
              </a:spcBef>
              <a:buNone/>
            </a:pPr>
            <a:r>
              <a:rPr lang="de-DE" b="0" dirty="0"/>
              <a:t>Und aus Abschnitt 7:</a:t>
            </a:r>
          </a:p>
          <a:p>
            <a:r>
              <a:rPr lang="de-DE" b="0" dirty="0"/>
              <a:t>Wie Interaktionsdesign angegangen werden kann</a:t>
            </a:r>
          </a:p>
          <a:p>
            <a:r>
              <a:rPr lang="de-DE" b="0" dirty="0"/>
              <a:t>Wie man dabei als Team strukturiert vorgeht</a:t>
            </a:r>
          </a:p>
          <a:p>
            <a:r>
              <a:rPr lang="de-DE" b="0" dirty="0"/>
              <a:t>Welche Arten von Prototypen es gibt</a:t>
            </a:r>
          </a:p>
          <a:p>
            <a:r>
              <a:rPr lang="de-DE" b="0" dirty="0"/>
              <a:t>Was für Artefakte man für welchen Reifegrad des Produkts verwenden sollte</a:t>
            </a:r>
            <a:endParaRPr lang="de-DE" sz="400" b="0" dirty="0"/>
          </a:p>
          <a:p>
            <a:pPr>
              <a:spcBef>
                <a:spcPts val="1800"/>
              </a:spcBef>
              <a:buFont typeface="Wingdings" panose="05000000000000000000" pitchFamily="2" charset="2"/>
              <a:buChar char="Ø"/>
            </a:pPr>
            <a:r>
              <a:rPr lang="de-DE" b="0" dirty="0"/>
              <a:t>Wie schreiten wir in die </a:t>
            </a:r>
            <a:r>
              <a:rPr lang="de-DE" dirty="0"/>
              <a:t>Evaluation</a:t>
            </a:r>
            <a:r>
              <a:rPr lang="de-DE" b="0" dirty="0"/>
              <a:t> unserer Artefakte und schließen den iterativen UCD-Kreislauf?</a:t>
            </a:r>
          </a:p>
        </p:txBody>
      </p:sp>
    </p:spTree>
    <p:extLst>
      <p:ext uri="{BB962C8B-B14F-4D97-AF65-F5344CB8AC3E}">
        <p14:creationId xmlns:p14="http://schemas.microsoft.com/office/powerpoint/2010/main" val="9340090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DC4A761-328E-4925-B032-12F63EC41FBF}"/>
              </a:ext>
            </a:extLst>
          </p:cNvPr>
          <p:cNvSpPr>
            <a:spLocks noGrp="1"/>
          </p:cNvSpPr>
          <p:nvPr>
            <p:ph type="title"/>
          </p:nvPr>
        </p:nvSpPr>
        <p:spPr/>
        <p:txBody>
          <a:bodyPr/>
          <a:lstStyle/>
          <a:p>
            <a:r>
              <a:rPr lang="de-DE" b="1" dirty="0"/>
              <a:t>Planung von Evaluationen</a:t>
            </a:r>
            <a:endParaRPr lang="en-US" dirty="0"/>
          </a:p>
        </p:txBody>
      </p:sp>
      <p:pic>
        <p:nvPicPr>
          <p:cNvPr id="4" name="Grafik 3" descr="Prüfliste mit einfarbiger Füllung">
            <a:extLst>
              <a:ext uri="{FF2B5EF4-FFF2-40B4-BE49-F238E27FC236}">
                <a16:creationId xmlns:a16="http://schemas.microsoft.com/office/drawing/2014/main" id="{21F0D139-FCFD-4187-8BA9-EBF398004D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0538" y="1877568"/>
            <a:ext cx="3592391" cy="3592391"/>
          </a:xfrm>
          <a:prstGeom prst="rect">
            <a:avLst/>
          </a:prstGeom>
        </p:spPr>
      </p:pic>
    </p:spTree>
    <p:extLst>
      <p:ext uri="{BB962C8B-B14F-4D97-AF65-F5344CB8AC3E}">
        <p14:creationId xmlns:p14="http://schemas.microsoft.com/office/powerpoint/2010/main" val="1245117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684F-4D05-4966-8D59-F6B7D044A752}"/>
              </a:ext>
            </a:extLst>
          </p:cNvPr>
          <p:cNvSpPr>
            <a:spLocks noGrp="1"/>
          </p:cNvSpPr>
          <p:nvPr>
            <p:ph type="title"/>
          </p:nvPr>
        </p:nvSpPr>
        <p:spPr/>
        <p:txBody>
          <a:bodyPr/>
          <a:lstStyle/>
          <a:p>
            <a:r>
              <a:rPr lang="de-DE" dirty="0"/>
              <a:t>Evaluationsziel festlegen</a:t>
            </a:r>
            <a:endParaRPr lang="en-US" dirty="0"/>
          </a:p>
        </p:txBody>
      </p:sp>
      <p:sp>
        <p:nvSpPr>
          <p:cNvPr id="5" name="Textfeld 4">
            <a:extLst>
              <a:ext uri="{FF2B5EF4-FFF2-40B4-BE49-F238E27FC236}">
                <a16:creationId xmlns:a16="http://schemas.microsoft.com/office/drawing/2014/main" id="{95642819-C1DA-4814-A7FB-523A06230065}"/>
              </a:ext>
            </a:extLst>
          </p:cNvPr>
          <p:cNvSpPr txBox="1"/>
          <p:nvPr/>
        </p:nvSpPr>
        <p:spPr>
          <a:xfrm rot="-120000">
            <a:off x="1285789" y="1464061"/>
            <a:ext cx="6644640" cy="523220"/>
          </a:xfrm>
          <a:prstGeom prst="rect">
            <a:avLst/>
          </a:prstGeom>
          <a:solidFill>
            <a:schemeClr val="bg1"/>
          </a:solidFill>
          <a:ln w="38100">
            <a:solidFill>
              <a:srgbClr val="125CEE"/>
            </a:solidFill>
          </a:ln>
        </p:spPr>
        <p:txBody>
          <a:bodyPr wrap="square" rtlCol="0" anchor="ctr" anchorCtr="0">
            <a:spAutoFit/>
          </a:bodyPr>
          <a:lstStyle/>
          <a:p>
            <a:pPr algn="ctr"/>
            <a:r>
              <a:rPr lang="de-DE" sz="2800" dirty="0"/>
              <a:t>Validierung einer Idee / eines Konzepts</a:t>
            </a:r>
            <a:endParaRPr lang="en-US" sz="2800" dirty="0"/>
          </a:p>
        </p:txBody>
      </p:sp>
      <p:sp>
        <p:nvSpPr>
          <p:cNvPr id="6" name="Textfeld 5">
            <a:extLst>
              <a:ext uri="{FF2B5EF4-FFF2-40B4-BE49-F238E27FC236}">
                <a16:creationId xmlns:a16="http://schemas.microsoft.com/office/drawing/2014/main" id="{7686F968-155E-4E66-B8CE-9B243AD42643}"/>
              </a:ext>
            </a:extLst>
          </p:cNvPr>
          <p:cNvSpPr txBox="1"/>
          <p:nvPr/>
        </p:nvSpPr>
        <p:spPr>
          <a:xfrm rot="-120000">
            <a:off x="1286256" y="3539498"/>
            <a:ext cx="5114544" cy="523220"/>
          </a:xfrm>
          <a:prstGeom prst="rect">
            <a:avLst/>
          </a:prstGeom>
          <a:solidFill>
            <a:schemeClr val="bg1"/>
          </a:solidFill>
          <a:ln w="38100">
            <a:solidFill>
              <a:srgbClr val="125CEE"/>
            </a:solidFill>
          </a:ln>
        </p:spPr>
        <p:txBody>
          <a:bodyPr wrap="square" rtlCol="0" anchor="ctr" anchorCtr="0">
            <a:spAutoFit/>
          </a:bodyPr>
          <a:lstStyle/>
          <a:p>
            <a:pPr algn="ctr"/>
            <a:r>
              <a:rPr lang="de-DE" sz="2800" dirty="0"/>
              <a:t>Entwicklungsfortschritt prüfen</a:t>
            </a:r>
            <a:endParaRPr lang="en-US" sz="2800" dirty="0"/>
          </a:p>
        </p:txBody>
      </p:sp>
      <p:sp>
        <p:nvSpPr>
          <p:cNvPr id="7" name="Textfeld 6">
            <a:extLst>
              <a:ext uri="{FF2B5EF4-FFF2-40B4-BE49-F238E27FC236}">
                <a16:creationId xmlns:a16="http://schemas.microsoft.com/office/drawing/2014/main" id="{B8DDF140-F640-40B4-9456-1E0826B81270}"/>
              </a:ext>
            </a:extLst>
          </p:cNvPr>
          <p:cNvSpPr txBox="1"/>
          <p:nvPr/>
        </p:nvSpPr>
        <p:spPr>
          <a:xfrm rot="60000">
            <a:off x="3992880" y="2479060"/>
            <a:ext cx="6784848" cy="523220"/>
          </a:xfrm>
          <a:prstGeom prst="rect">
            <a:avLst/>
          </a:prstGeom>
          <a:solidFill>
            <a:schemeClr val="bg1"/>
          </a:solidFill>
          <a:ln w="38100">
            <a:solidFill>
              <a:srgbClr val="125CEE"/>
            </a:solidFill>
          </a:ln>
        </p:spPr>
        <p:txBody>
          <a:bodyPr wrap="square" rtlCol="0" anchor="ctr" anchorCtr="0">
            <a:spAutoFit/>
          </a:bodyPr>
          <a:lstStyle/>
          <a:p>
            <a:pPr algn="ctr"/>
            <a:r>
              <a:rPr lang="de-DE" sz="2800" dirty="0"/>
              <a:t>Vergleich von zwei Produkten / Versionen</a:t>
            </a:r>
            <a:endParaRPr lang="en-US" sz="2800" dirty="0"/>
          </a:p>
        </p:txBody>
      </p:sp>
      <p:sp>
        <p:nvSpPr>
          <p:cNvPr id="8" name="Textfeld 7">
            <a:extLst>
              <a:ext uri="{FF2B5EF4-FFF2-40B4-BE49-F238E27FC236}">
                <a16:creationId xmlns:a16="http://schemas.microsoft.com/office/drawing/2014/main" id="{B359B7E9-0FE9-40A0-88E1-EB6EA2D9A3F1}"/>
              </a:ext>
            </a:extLst>
          </p:cNvPr>
          <p:cNvSpPr txBox="1"/>
          <p:nvPr/>
        </p:nvSpPr>
        <p:spPr>
          <a:xfrm rot="192585">
            <a:off x="4605528" y="4423459"/>
            <a:ext cx="6394704" cy="523220"/>
          </a:xfrm>
          <a:prstGeom prst="rect">
            <a:avLst/>
          </a:prstGeom>
          <a:solidFill>
            <a:schemeClr val="bg1"/>
          </a:solidFill>
          <a:ln w="38100">
            <a:solidFill>
              <a:srgbClr val="125CEE"/>
            </a:solidFill>
          </a:ln>
        </p:spPr>
        <p:txBody>
          <a:bodyPr wrap="square" rtlCol="0">
            <a:spAutoFit/>
          </a:bodyPr>
          <a:lstStyle/>
          <a:p>
            <a:pPr algn="ctr"/>
            <a:r>
              <a:rPr lang="de-DE" sz="2800" dirty="0"/>
              <a:t>Erfüllung der Anforderungen bewerten</a:t>
            </a:r>
            <a:endParaRPr lang="en-US" sz="2800" dirty="0"/>
          </a:p>
        </p:txBody>
      </p:sp>
      <p:sp>
        <p:nvSpPr>
          <p:cNvPr id="9" name="Textfeld 8">
            <a:extLst>
              <a:ext uri="{FF2B5EF4-FFF2-40B4-BE49-F238E27FC236}">
                <a16:creationId xmlns:a16="http://schemas.microsoft.com/office/drawing/2014/main" id="{C5C802A9-1040-4508-B12B-75122B05B72E}"/>
              </a:ext>
            </a:extLst>
          </p:cNvPr>
          <p:cNvSpPr txBox="1"/>
          <p:nvPr/>
        </p:nvSpPr>
        <p:spPr>
          <a:xfrm rot="-60000">
            <a:off x="3359259" y="5424413"/>
            <a:ext cx="4345527" cy="523220"/>
          </a:xfrm>
          <a:prstGeom prst="rect">
            <a:avLst/>
          </a:prstGeom>
          <a:solidFill>
            <a:schemeClr val="bg1"/>
          </a:solidFill>
          <a:ln w="38100">
            <a:solidFill>
              <a:srgbClr val="125CEE"/>
            </a:solidFill>
          </a:ln>
        </p:spPr>
        <p:txBody>
          <a:bodyPr wrap="square" rtlCol="0">
            <a:spAutoFit/>
          </a:bodyPr>
          <a:lstStyle/>
          <a:p>
            <a:pPr algn="ctr"/>
            <a:r>
              <a:rPr lang="de-DE" sz="2800" dirty="0"/>
              <a:t>…</a:t>
            </a:r>
            <a:endParaRPr lang="en-US" sz="2800" dirty="0"/>
          </a:p>
        </p:txBody>
      </p:sp>
    </p:spTree>
    <p:extLst>
      <p:ext uri="{BB962C8B-B14F-4D97-AF65-F5344CB8AC3E}">
        <p14:creationId xmlns:p14="http://schemas.microsoft.com/office/powerpoint/2010/main" val="362015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40BFD6-5FDC-4BB2-80D6-A05EAEC7A237}"/>
              </a:ext>
            </a:extLst>
          </p:cNvPr>
          <p:cNvSpPr>
            <a:spLocks noGrp="1"/>
          </p:cNvSpPr>
          <p:nvPr>
            <p:ph type="title"/>
          </p:nvPr>
        </p:nvSpPr>
        <p:spPr/>
        <p:txBody>
          <a:bodyPr/>
          <a:lstStyle/>
          <a:p>
            <a:r>
              <a:rPr lang="de-DE" dirty="0"/>
              <a:t>Evaluationsstrategie</a:t>
            </a:r>
            <a:endParaRPr lang="en-US" dirty="0"/>
          </a:p>
        </p:txBody>
      </p:sp>
      <p:sp>
        <p:nvSpPr>
          <p:cNvPr id="4" name="Textplatzhalter 3">
            <a:extLst>
              <a:ext uri="{FF2B5EF4-FFF2-40B4-BE49-F238E27FC236}">
                <a16:creationId xmlns:a16="http://schemas.microsoft.com/office/drawing/2014/main" id="{40D72368-4C41-4C41-A565-F0D91BAB882D}"/>
              </a:ext>
            </a:extLst>
          </p:cNvPr>
          <p:cNvSpPr>
            <a:spLocks noGrp="1"/>
          </p:cNvSpPr>
          <p:nvPr>
            <p:ph idx="1"/>
          </p:nvPr>
        </p:nvSpPr>
        <p:spPr/>
        <p:txBody>
          <a:bodyPr>
            <a:normAutofit fontScale="70000" lnSpcReduction="20000"/>
          </a:bodyPr>
          <a:lstStyle/>
          <a:p>
            <a:pPr marL="0" indent="0">
              <a:buNone/>
            </a:pPr>
            <a:r>
              <a:rPr lang="de-DE" dirty="0"/>
              <a:t>High Level (</a:t>
            </a:r>
            <a:r>
              <a:rPr lang="de-DE" b="1" dirty="0"/>
              <a:t>Strategie</a:t>
            </a:r>
            <a:r>
              <a:rPr lang="de-DE" dirty="0"/>
              <a:t>)</a:t>
            </a:r>
          </a:p>
          <a:p>
            <a:r>
              <a:rPr lang="de-DE" dirty="0"/>
              <a:t>Was soll durch die Evaluation erreicht werden?</a:t>
            </a:r>
          </a:p>
          <a:p>
            <a:r>
              <a:rPr lang="de-DE" dirty="0"/>
              <a:t>Welche externen Einschränkungen gibt es?</a:t>
            </a:r>
          </a:p>
          <a:p>
            <a:r>
              <a:rPr lang="de-DE" dirty="0"/>
              <a:t>Was ist die Zielgruppe, wer kommt als Versuchsperson in Frage?</a:t>
            </a:r>
          </a:p>
          <a:p>
            <a:r>
              <a:rPr lang="de-DE" dirty="0"/>
              <a:t>Welche Ressourcen stehen zur Verfügung?</a:t>
            </a:r>
          </a:p>
          <a:p>
            <a:r>
              <a:rPr lang="de-DE" dirty="0"/>
              <a:t>…</a:t>
            </a:r>
          </a:p>
          <a:p>
            <a:pPr marL="0" indent="0">
              <a:spcBef>
                <a:spcPts val="2400"/>
              </a:spcBef>
              <a:buNone/>
            </a:pPr>
            <a:r>
              <a:rPr lang="de-DE" dirty="0"/>
              <a:t>Low Level (</a:t>
            </a:r>
            <a:r>
              <a:rPr lang="de-DE" b="1" dirty="0"/>
              <a:t>Plan</a:t>
            </a:r>
            <a:r>
              <a:rPr lang="de-DE" dirty="0"/>
              <a:t>)</a:t>
            </a:r>
          </a:p>
          <a:p>
            <a:r>
              <a:rPr lang="de-DE" dirty="0"/>
              <a:t>Welche Evaluationsartefakte müssen vorbereit werden?</a:t>
            </a:r>
          </a:p>
          <a:p>
            <a:r>
              <a:rPr lang="de-DE" dirty="0"/>
              <a:t>Wo und wann finden die Sitzungen statt?</a:t>
            </a:r>
          </a:p>
          <a:p>
            <a:r>
              <a:rPr lang="de-DE" dirty="0"/>
              <a:t>Wie werden Versuchspersonen gewonnen, wie bekommen sie einen Termin zugeordnet?</a:t>
            </a:r>
          </a:p>
          <a:p>
            <a:r>
              <a:rPr lang="de-DE" dirty="0"/>
              <a:t>Pufferzeit? Verpflegung (Wasser, Snacks)? Hygiene?</a:t>
            </a:r>
          </a:p>
          <a:p>
            <a:r>
              <a:rPr lang="de-DE" dirty="0"/>
              <a:t>…</a:t>
            </a:r>
          </a:p>
        </p:txBody>
      </p:sp>
    </p:spTree>
    <p:extLst>
      <p:ext uri="{BB962C8B-B14F-4D97-AF65-F5344CB8AC3E}">
        <p14:creationId xmlns:p14="http://schemas.microsoft.com/office/powerpoint/2010/main" val="17514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26C171-75FF-4906-9A19-519219C902C6}"/>
              </a:ext>
            </a:extLst>
          </p:cNvPr>
          <p:cNvSpPr>
            <a:spLocks noGrp="1"/>
          </p:cNvSpPr>
          <p:nvPr>
            <p:ph type="title"/>
          </p:nvPr>
        </p:nvSpPr>
        <p:spPr/>
        <p:txBody>
          <a:bodyPr/>
          <a:lstStyle/>
          <a:p>
            <a:r>
              <a:rPr lang="de-DE" dirty="0"/>
              <a:t>Methodenwahl: Parameter</a:t>
            </a:r>
            <a:endParaRPr lang="en-US" dirty="0"/>
          </a:p>
        </p:txBody>
      </p:sp>
      <p:sp>
        <p:nvSpPr>
          <p:cNvPr id="4" name="Textplatzhalter 3">
            <a:extLst>
              <a:ext uri="{FF2B5EF4-FFF2-40B4-BE49-F238E27FC236}">
                <a16:creationId xmlns:a16="http://schemas.microsoft.com/office/drawing/2014/main" id="{6A36D533-0401-498B-9CE7-00F66B303339}"/>
              </a:ext>
            </a:extLst>
          </p:cNvPr>
          <p:cNvSpPr>
            <a:spLocks noGrp="1"/>
          </p:cNvSpPr>
          <p:nvPr>
            <p:ph idx="1"/>
          </p:nvPr>
        </p:nvSpPr>
        <p:spPr/>
        <p:txBody>
          <a:bodyPr>
            <a:normAutofit fontScale="92500" lnSpcReduction="20000"/>
          </a:bodyPr>
          <a:lstStyle/>
          <a:p>
            <a:r>
              <a:rPr lang="de-DE" dirty="0"/>
              <a:t>Benötigte Daten</a:t>
            </a:r>
          </a:p>
          <a:p>
            <a:pPr lvl="1"/>
            <a:r>
              <a:rPr lang="de-DE" dirty="0"/>
              <a:t>Statistisch belastbare demografische Aussagen?</a:t>
            </a:r>
          </a:p>
          <a:p>
            <a:pPr lvl="1"/>
            <a:r>
              <a:rPr lang="de-DE" dirty="0"/>
              <a:t>Ausführliche Einzelmeinungen?</a:t>
            </a:r>
          </a:p>
          <a:p>
            <a:pPr lvl="1"/>
            <a:r>
              <a:rPr lang="de-DE" dirty="0"/>
              <a:t>Tiefgehende diskursive Erkenntnisse?</a:t>
            </a:r>
          </a:p>
          <a:p>
            <a:r>
              <a:rPr lang="de-DE" dirty="0"/>
              <a:t>Ressourcen</a:t>
            </a:r>
          </a:p>
          <a:p>
            <a:pPr lvl="1"/>
            <a:r>
              <a:rPr lang="de-DE" dirty="0"/>
              <a:t>Zeit</a:t>
            </a:r>
          </a:p>
          <a:p>
            <a:pPr lvl="1"/>
            <a:r>
              <a:rPr lang="de-DE" dirty="0"/>
              <a:t>Geld</a:t>
            </a:r>
          </a:p>
          <a:p>
            <a:pPr lvl="1"/>
            <a:r>
              <a:rPr lang="de-DE" dirty="0"/>
              <a:t>Hardware</a:t>
            </a:r>
          </a:p>
          <a:p>
            <a:pPr lvl="1"/>
            <a:r>
              <a:rPr lang="de-DE" dirty="0"/>
              <a:t>Verfügbarkeit von Versuchspersonen (Zielgruppe!)</a:t>
            </a:r>
          </a:p>
          <a:p>
            <a:r>
              <a:rPr lang="de-DE" dirty="0"/>
              <a:t>Fortschritt der Gestaltung</a:t>
            </a:r>
          </a:p>
          <a:p>
            <a:pPr lvl="1"/>
            <a:r>
              <a:rPr lang="de-DE" dirty="0"/>
              <a:t>Ideenphase</a:t>
            </a:r>
          </a:p>
          <a:p>
            <a:pPr lvl="1"/>
            <a:r>
              <a:rPr lang="de-DE" dirty="0"/>
              <a:t>Lo-</a:t>
            </a:r>
            <a:r>
              <a:rPr lang="de-DE" dirty="0" err="1"/>
              <a:t>fi</a:t>
            </a:r>
            <a:r>
              <a:rPr lang="de-DE" dirty="0"/>
              <a:t> Prototypen</a:t>
            </a:r>
          </a:p>
          <a:p>
            <a:pPr lvl="1"/>
            <a:r>
              <a:rPr lang="de-DE" dirty="0"/>
              <a:t>Tests am realen System</a:t>
            </a:r>
          </a:p>
        </p:txBody>
      </p:sp>
    </p:spTree>
    <p:extLst>
      <p:ext uri="{BB962C8B-B14F-4D97-AF65-F5344CB8AC3E}">
        <p14:creationId xmlns:p14="http://schemas.microsoft.com/office/powerpoint/2010/main" val="110941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873BBF-6BDE-4877-985A-D88EF4C20FAE}"/>
              </a:ext>
            </a:extLst>
          </p:cNvPr>
          <p:cNvSpPr>
            <a:spLocks noGrp="1"/>
          </p:cNvSpPr>
          <p:nvPr>
            <p:ph type="title"/>
          </p:nvPr>
        </p:nvSpPr>
        <p:spPr/>
        <p:txBody>
          <a:bodyPr>
            <a:normAutofit/>
          </a:bodyPr>
          <a:lstStyle/>
          <a:p>
            <a:r>
              <a:rPr lang="de-DE" dirty="0"/>
              <a:t>Anzahl Versuchspersonen</a:t>
            </a:r>
          </a:p>
        </p:txBody>
      </p:sp>
      <p:sp>
        <p:nvSpPr>
          <p:cNvPr id="4" name="Textplatzhalter 3">
            <a:extLst>
              <a:ext uri="{FF2B5EF4-FFF2-40B4-BE49-F238E27FC236}">
                <a16:creationId xmlns:a16="http://schemas.microsoft.com/office/drawing/2014/main" id="{E93EA3AB-6367-4FAC-878B-295A7E37BA13}"/>
              </a:ext>
            </a:extLst>
          </p:cNvPr>
          <p:cNvSpPr>
            <a:spLocks noGrp="1"/>
          </p:cNvSpPr>
          <p:nvPr>
            <p:ph idx="1"/>
          </p:nvPr>
        </p:nvSpPr>
        <p:spPr>
          <a:xfrm>
            <a:off x="838200" y="1231392"/>
            <a:ext cx="4989576" cy="4945572"/>
          </a:xfrm>
        </p:spPr>
        <p:txBody>
          <a:bodyPr>
            <a:noAutofit/>
          </a:bodyPr>
          <a:lstStyle/>
          <a:p>
            <a:r>
              <a:rPr lang="de-DE" dirty="0"/>
              <a:t>Das berühmte </a:t>
            </a:r>
            <a:r>
              <a:rPr lang="de-DE" b="1" dirty="0"/>
              <a:t>n</a:t>
            </a:r>
          </a:p>
          <a:p>
            <a:r>
              <a:rPr lang="de-DE" dirty="0"/>
              <a:t>Abhängig von Ziel und Methodik</a:t>
            </a:r>
          </a:p>
          <a:p>
            <a:pPr lvl="1"/>
            <a:r>
              <a:rPr lang="de-DE" dirty="0"/>
              <a:t>Aufzeigen bestehender Usability-Probleme: mit n ≤ 15 möglicherweise schon gut bedient</a:t>
            </a:r>
          </a:p>
          <a:p>
            <a:pPr lvl="1"/>
            <a:r>
              <a:rPr lang="de-DE" dirty="0"/>
              <a:t>Statistische Hypothesentests mit Aussagen z.B. über die Bevölkerung Deutschlands: erfordert vermutlich n &gt; 1000</a:t>
            </a:r>
          </a:p>
        </p:txBody>
      </p:sp>
      <p:sp>
        <p:nvSpPr>
          <p:cNvPr id="6" name="Textfeld 5">
            <a:extLst>
              <a:ext uri="{FF2B5EF4-FFF2-40B4-BE49-F238E27FC236}">
                <a16:creationId xmlns:a16="http://schemas.microsoft.com/office/drawing/2014/main" id="{61776624-778F-4913-AA09-E38DF9EBC560}"/>
              </a:ext>
            </a:extLst>
          </p:cNvPr>
          <p:cNvSpPr txBox="1"/>
          <p:nvPr/>
        </p:nvSpPr>
        <p:spPr>
          <a:xfrm>
            <a:off x="6364225" y="4849382"/>
            <a:ext cx="5167741" cy="307777"/>
          </a:xfrm>
          <a:prstGeom prst="rect">
            <a:avLst/>
          </a:prstGeom>
          <a:noFill/>
        </p:spPr>
        <p:txBody>
          <a:bodyPr wrap="square" rtlCol="0">
            <a:spAutoFit/>
          </a:bodyPr>
          <a:lstStyle/>
          <a:p>
            <a:pPr algn="ctr"/>
            <a:r>
              <a:rPr lang="en-US" sz="1400" dirty="0"/>
              <a:t>Jakob Nielsen, 2000: </a:t>
            </a:r>
            <a:r>
              <a:rPr lang="en-US" sz="1400" dirty="0">
                <a:hlinkClick r:id="rId3"/>
              </a:rPr>
              <a:t>Why You Only Need to Test with 5 Users</a:t>
            </a:r>
            <a:endParaRPr lang="en-US" sz="1400" dirty="0"/>
          </a:p>
        </p:txBody>
      </p:sp>
      <p:graphicFrame>
        <p:nvGraphicFramePr>
          <p:cNvPr id="7" name="Diagramm 6">
            <a:extLst>
              <a:ext uri="{FF2B5EF4-FFF2-40B4-BE49-F238E27FC236}">
                <a16:creationId xmlns:a16="http://schemas.microsoft.com/office/drawing/2014/main" id="{7D6982AE-C595-4FF2-886A-EA63D128904A}"/>
              </a:ext>
            </a:extLst>
          </p:cNvPr>
          <p:cNvGraphicFramePr>
            <a:graphicFrameLocks/>
          </p:cNvGraphicFramePr>
          <p:nvPr>
            <p:extLst>
              <p:ext uri="{D42A27DB-BD31-4B8C-83A1-F6EECF244321}">
                <p14:modId xmlns:p14="http://schemas.microsoft.com/office/powerpoint/2010/main" val="928254363"/>
              </p:ext>
            </p:extLst>
          </p:nvPr>
        </p:nvGraphicFramePr>
        <p:xfrm>
          <a:off x="6364226" y="1700841"/>
          <a:ext cx="5167741" cy="31477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068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E8D35-E62E-4DD8-AE2E-2319C421C460}"/>
              </a:ext>
            </a:extLst>
          </p:cNvPr>
          <p:cNvSpPr>
            <a:spLocks noGrp="1"/>
          </p:cNvSpPr>
          <p:nvPr>
            <p:ph type="title"/>
          </p:nvPr>
        </p:nvSpPr>
        <p:spPr/>
        <p:txBody>
          <a:bodyPr>
            <a:normAutofit/>
          </a:bodyPr>
          <a:lstStyle/>
          <a:p>
            <a:r>
              <a:rPr lang="de-DE" dirty="0"/>
              <a:t>Evaluationsdesign Ablauf zusammengefasst</a:t>
            </a:r>
            <a:endParaRPr lang="en-US" dirty="0"/>
          </a:p>
        </p:txBody>
      </p:sp>
      <p:sp>
        <p:nvSpPr>
          <p:cNvPr id="7" name="Inhaltsplatzhalter 2">
            <a:extLst>
              <a:ext uri="{FF2B5EF4-FFF2-40B4-BE49-F238E27FC236}">
                <a16:creationId xmlns:a16="http://schemas.microsoft.com/office/drawing/2014/main" id="{D6DAA4DE-F94E-4DEE-8F80-9C501ADDAF70}"/>
              </a:ext>
            </a:extLst>
          </p:cNvPr>
          <p:cNvSpPr>
            <a:spLocks noGrp="1"/>
          </p:cNvSpPr>
          <p:nvPr>
            <p:ph idx="1"/>
          </p:nvPr>
        </p:nvSpPr>
        <p:spPr>
          <a:xfrm>
            <a:off x="838200" y="1231392"/>
            <a:ext cx="10515600" cy="4425696"/>
          </a:xfrm>
        </p:spPr>
        <p:txBody>
          <a:bodyPr anchor="ctr" anchorCtr="0"/>
          <a:lstStyle/>
          <a:p>
            <a:pPr marL="0" indent="0" algn="ctr">
              <a:buNone/>
            </a:pPr>
            <a:r>
              <a:rPr lang="de-DE" sz="3600" b="1" dirty="0"/>
              <a:t>Evaluationsziel</a:t>
            </a:r>
            <a:endParaRPr lang="de-DE" sz="1400" dirty="0"/>
          </a:p>
          <a:p>
            <a:pPr marL="0" indent="0" algn="ctr">
              <a:spcBef>
                <a:spcPts val="2400"/>
              </a:spcBef>
              <a:spcAft>
                <a:spcPts val="2400"/>
              </a:spcAft>
              <a:buNone/>
            </a:pPr>
            <a:r>
              <a:rPr lang="de-DE" sz="2400" i="1" dirty="0"/>
              <a:t>führt (begründet) zu</a:t>
            </a:r>
            <a:endParaRPr lang="de-DE" sz="2400" dirty="0"/>
          </a:p>
          <a:p>
            <a:pPr marL="0" indent="0" algn="ctr">
              <a:buNone/>
            </a:pPr>
            <a:r>
              <a:rPr lang="de-DE" sz="3600" b="1" dirty="0"/>
              <a:t>Methodenauswahl</a:t>
            </a:r>
            <a:endParaRPr lang="de-DE" sz="1400" b="1" dirty="0"/>
          </a:p>
          <a:p>
            <a:pPr marL="0" indent="0" algn="ctr">
              <a:spcBef>
                <a:spcPts val="2400"/>
              </a:spcBef>
              <a:spcAft>
                <a:spcPts val="2400"/>
              </a:spcAft>
              <a:buNone/>
            </a:pPr>
            <a:r>
              <a:rPr lang="de-DE" sz="2400" i="1" dirty="0"/>
              <a:t>führt (begründet) zu</a:t>
            </a:r>
            <a:endParaRPr lang="de-DE" sz="2400" dirty="0"/>
          </a:p>
          <a:p>
            <a:pPr marL="0" indent="0" algn="ctr">
              <a:buNone/>
            </a:pPr>
            <a:r>
              <a:rPr lang="de-DE" sz="3600" b="1" dirty="0"/>
              <a:t>Ablaufplan</a:t>
            </a:r>
          </a:p>
        </p:txBody>
      </p:sp>
    </p:spTree>
    <p:extLst>
      <p:ext uri="{BB962C8B-B14F-4D97-AF65-F5344CB8AC3E}">
        <p14:creationId xmlns:p14="http://schemas.microsoft.com/office/powerpoint/2010/main" val="119293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6D56E8-5794-432A-B1BA-CF6395F141BE}"/>
              </a:ext>
            </a:extLst>
          </p:cNvPr>
          <p:cNvSpPr>
            <a:spLocks noGrp="1"/>
          </p:cNvSpPr>
          <p:nvPr>
            <p:ph type="title"/>
          </p:nvPr>
        </p:nvSpPr>
        <p:spPr/>
        <p:txBody>
          <a:bodyPr>
            <a:normAutofit/>
          </a:bodyPr>
          <a:lstStyle/>
          <a:p>
            <a:r>
              <a:rPr lang="de-DE" dirty="0"/>
              <a:t>Empfehlungen zum Umgang mit Versuchspersonen</a:t>
            </a:r>
            <a:endParaRPr lang="en-US" dirty="0"/>
          </a:p>
        </p:txBody>
      </p:sp>
      <p:sp>
        <p:nvSpPr>
          <p:cNvPr id="3" name="Inhaltsplatzhalter 2">
            <a:extLst>
              <a:ext uri="{FF2B5EF4-FFF2-40B4-BE49-F238E27FC236}">
                <a16:creationId xmlns:a16="http://schemas.microsoft.com/office/drawing/2014/main" id="{F2A5516C-63D4-4277-8C9F-63444DBA8ACB}"/>
              </a:ext>
            </a:extLst>
          </p:cNvPr>
          <p:cNvSpPr>
            <a:spLocks noGrp="1"/>
          </p:cNvSpPr>
          <p:nvPr>
            <p:ph idx="1"/>
          </p:nvPr>
        </p:nvSpPr>
        <p:spPr/>
        <p:txBody>
          <a:bodyPr/>
          <a:lstStyle/>
          <a:p>
            <a:pPr marL="342900" indent="-342900">
              <a:buFont typeface="Arial" panose="020B0604020202020204" pitchFamily="34" charset="0"/>
              <a:buChar char="•"/>
            </a:pPr>
            <a:r>
              <a:rPr lang="de-DE" b="0" dirty="0"/>
              <a:t>Behandeln Sie Ihre Versuchspersonen mit Respekt.</a:t>
            </a:r>
          </a:p>
          <a:p>
            <a:pPr marL="342900" indent="-342900">
              <a:buFont typeface="Arial" panose="020B0604020202020204" pitchFamily="34" charset="0"/>
              <a:buChar char="•"/>
            </a:pPr>
            <a:r>
              <a:rPr lang="de-DE" b="0" dirty="0"/>
              <a:t>Setzen Sie sich als Ziel, auch die Evaluation „nutzerzentriert“ zu gestalten, nicht nur das System.</a:t>
            </a:r>
          </a:p>
          <a:p>
            <a:pPr marL="342900" indent="-342900">
              <a:buFont typeface="Arial" panose="020B0604020202020204" pitchFamily="34" charset="0"/>
              <a:buChar char="•"/>
            </a:pPr>
            <a:r>
              <a:rPr lang="de-DE" b="0" dirty="0"/>
              <a:t>Klären Sie die Versuchspersonen vorher über den Ablauf der Evaluation auf.</a:t>
            </a:r>
          </a:p>
          <a:p>
            <a:pPr marL="342900" indent="-342900">
              <a:buFont typeface="Arial" panose="020B0604020202020204" pitchFamily="34" charset="0"/>
              <a:buChar char="•"/>
            </a:pPr>
            <a:r>
              <a:rPr lang="de-DE" b="0" dirty="0"/>
              <a:t>Evaluiert wird das System, nicht die Versuchsperson.</a:t>
            </a:r>
          </a:p>
        </p:txBody>
      </p:sp>
    </p:spTree>
    <p:extLst>
      <p:ext uri="{BB962C8B-B14F-4D97-AF65-F5344CB8AC3E}">
        <p14:creationId xmlns:p14="http://schemas.microsoft.com/office/powerpoint/2010/main" val="329504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2F5FBE-903F-411C-9ED0-A618B52C2E05}"/>
              </a:ext>
            </a:extLst>
          </p:cNvPr>
          <p:cNvSpPr>
            <a:spLocks noGrp="1"/>
          </p:cNvSpPr>
          <p:nvPr>
            <p:ph type="title"/>
          </p:nvPr>
        </p:nvSpPr>
        <p:spPr/>
        <p:txBody>
          <a:bodyPr>
            <a:normAutofit fontScale="90000"/>
          </a:bodyPr>
          <a:lstStyle/>
          <a:p>
            <a:r>
              <a:rPr lang="de-DE" dirty="0"/>
              <a:t>Weiterführendes: siehe </a:t>
            </a:r>
            <a:r>
              <a:rPr lang="de-DE" i="1" dirty="0"/>
              <a:t>HCI </a:t>
            </a:r>
            <a:r>
              <a:rPr lang="de-DE" i="1" dirty="0" err="1"/>
              <a:t>Lecture</a:t>
            </a:r>
            <a:r>
              <a:rPr lang="de-DE" dirty="0"/>
              <a:t> „Evaluation &amp; Experiments“</a:t>
            </a:r>
            <a:endParaRPr lang="en-US" dirty="0"/>
          </a:p>
        </p:txBody>
      </p:sp>
      <p:sp>
        <p:nvSpPr>
          <p:cNvPr id="3" name="Inhaltsplatzhalter 2">
            <a:extLst>
              <a:ext uri="{FF2B5EF4-FFF2-40B4-BE49-F238E27FC236}">
                <a16:creationId xmlns:a16="http://schemas.microsoft.com/office/drawing/2014/main" id="{2B7239BE-A058-46C0-8291-494CBA0F7177}"/>
              </a:ext>
            </a:extLst>
          </p:cNvPr>
          <p:cNvSpPr>
            <a:spLocks noGrp="1"/>
          </p:cNvSpPr>
          <p:nvPr>
            <p:ph idx="1"/>
          </p:nvPr>
        </p:nvSpPr>
        <p:spPr>
          <a:xfrm>
            <a:off x="838200" y="1158240"/>
            <a:ext cx="10515600" cy="5018724"/>
          </a:xfrm>
        </p:spPr>
        <p:txBody>
          <a:bodyPr>
            <a:normAutofit/>
          </a:bodyPr>
          <a:lstStyle/>
          <a:p>
            <a:pPr marL="0" indent="0">
              <a:spcBef>
                <a:spcPts val="300"/>
              </a:spcBef>
              <a:buNone/>
            </a:pPr>
            <a:r>
              <a:rPr lang="en-US" sz="1800" b="1" dirty="0"/>
              <a:t>Introduction to Evaluation and Experiments</a:t>
            </a:r>
          </a:p>
          <a:p>
            <a:pPr marL="0" indent="0">
              <a:spcBef>
                <a:spcPts val="300"/>
              </a:spcBef>
              <a:spcAft>
                <a:spcPts val="600"/>
              </a:spcAft>
              <a:buNone/>
            </a:pPr>
            <a:r>
              <a:rPr lang="en-US" sz="1800" b="0" dirty="0"/>
              <a:t>An introduction into analytical and empirical evaluations in HCI</a:t>
            </a:r>
            <a:endParaRPr lang="en-US" sz="1800" dirty="0"/>
          </a:p>
          <a:p>
            <a:pPr marL="0" indent="0">
              <a:spcBef>
                <a:spcPts val="300"/>
              </a:spcBef>
              <a:buNone/>
            </a:pPr>
            <a:r>
              <a:rPr lang="en-US" sz="1800" b="1" dirty="0"/>
              <a:t>Cognitive Walkthrough</a:t>
            </a:r>
          </a:p>
          <a:p>
            <a:pPr marL="0" indent="0">
              <a:spcBef>
                <a:spcPts val="300"/>
              </a:spcBef>
              <a:spcAft>
                <a:spcPts val="600"/>
              </a:spcAft>
              <a:buNone/>
            </a:pPr>
            <a:r>
              <a:rPr lang="en-US" sz="1800" b="0" dirty="0"/>
              <a:t>Understanding the cognitive walkthrough as evaluation method</a:t>
            </a:r>
            <a:endParaRPr lang="en-US" sz="1800" dirty="0"/>
          </a:p>
          <a:p>
            <a:pPr marL="0" indent="0">
              <a:spcBef>
                <a:spcPts val="300"/>
              </a:spcBef>
              <a:buNone/>
            </a:pPr>
            <a:r>
              <a:rPr lang="en-US" sz="1800" b="1" dirty="0"/>
              <a:t>Heuristic Evaluation</a:t>
            </a:r>
          </a:p>
          <a:p>
            <a:pPr marL="0" indent="0">
              <a:spcBef>
                <a:spcPts val="300"/>
              </a:spcBef>
              <a:spcAft>
                <a:spcPts val="600"/>
              </a:spcAft>
              <a:buNone/>
            </a:pPr>
            <a:r>
              <a:rPr lang="en-US" sz="1800" b="0" dirty="0"/>
              <a:t>Principles and heuristics as analytical evaluation method</a:t>
            </a:r>
            <a:endParaRPr lang="en-US" sz="1800" dirty="0"/>
          </a:p>
          <a:p>
            <a:pPr marL="0" indent="0">
              <a:spcBef>
                <a:spcPts val="300"/>
              </a:spcBef>
              <a:buNone/>
            </a:pPr>
            <a:r>
              <a:rPr lang="en-US" sz="1800" b="1" dirty="0"/>
              <a:t>Usability Testing</a:t>
            </a:r>
          </a:p>
          <a:p>
            <a:pPr marL="0" indent="0">
              <a:spcBef>
                <a:spcPts val="300"/>
              </a:spcBef>
              <a:spcAft>
                <a:spcPts val="600"/>
              </a:spcAft>
              <a:buNone/>
            </a:pPr>
            <a:r>
              <a:rPr lang="en-US" sz="1800" b="0" dirty="0"/>
              <a:t>Conducting usability tests with real users</a:t>
            </a:r>
            <a:endParaRPr lang="en-US" sz="1800" dirty="0"/>
          </a:p>
          <a:p>
            <a:pPr marL="0" indent="0">
              <a:spcBef>
                <a:spcPts val="300"/>
              </a:spcBef>
              <a:buNone/>
            </a:pPr>
            <a:r>
              <a:rPr lang="en-US" sz="1800" b="1" dirty="0"/>
              <a:t>Grounded Theory</a:t>
            </a:r>
          </a:p>
          <a:p>
            <a:pPr marL="0" indent="0">
              <a:spcBef>
                <a:spcPts val="300"/>
              </a:spcBef>
              <a:spcAft>
                <a:spcPts val="600"/>
              </a:spcAft>
              <a:buNone/>
            </a:pPr>
            <a:r>
              <a:rPr lang="en-US" sz="1800" b="0" dirty="0"/>
              <a:t>Qualitative data analysis</a:t>
            </a:r>
            <a:endParaRPr lang="en-US" sz="1800" dirty="0"/>
          </a:p>
          <a:p>
            <a:pPr marL="0" indent="0">
              <a:spcBef>
                <a:spcPts val="300"/>
              </a:spcBef>
              <a:buNone/>
            </a:pPr>
            <a:r>
              <a:rPr lang="en-US" sz="1800" b="1" dirty="0"/>
              <a:t>Empirical Research</a:t>
            </a:r>
          </a:p>
          <a:p>
            <a:pPr marL="0" indent="0">
              <a:spcBef>
                <a:spcPts val="300"/>
              </a:spcBef>
              <a:spcAft>
                <a:spcPts val="600"/>
              </a:spcAft>
              <a:buNone/>
            </a:pPr>
            <a:r>
              <a:rPr lang="en-US" sz="1800" b="0" dirty="0"/>
              <a:t>Basics and principles of empirical user studies</a:t>
            </a:r>
            <a:endParaRPr lang="en-US" sz="1800" dirty="0"/>
          </a:p>
          <a:p>
            <a:pPr marL="0" indent="0">
              <a:spcBef>
                <a:spcPts val="300"/>
              </a:spcBef>
              <a:buNone/>
            </a:pPr>
            <a:r>
              <a:rPr lang="en-US" sz="1800" b="1" dirty="0"/>
              <a:t>Hypothesis Testing</a:t>
            </a:r>
          </a:p>
          <a:p>
            <a:pPr marL="0" indent="0">
              <a:spcBef>
                <a:spcPts val="300"/>
              </a:spcBef>
              <a:buNone/>
            </a:pPr>
            <a:r>
              <a:rPr lang="en-US" sz="1800" b="0" dirty="0"/>
              <a:t>Testing hypothesis for statistical significance</a:t>
            </a:r>
          </a:p>
        </p:txBody>
      </p:sp>
      <p:sp>
        <p:nvSpPr>
          <p:cNvPr id="4" name="Textfeld 3">
            <a:extLst>
              <a:ext uri="{FF2B5EF4-FFF2-40B4-BE49-F238E27FC236}">
                <a16:creationId xmlns:a16="http://schemas.microsoft.com/office/drawing/2014/main" id="{9604F139-DCBE-4725-96B8-9EAB0CEA647D}"/>
              </a:ext>
            </a:extLst>
          </p:cNvPr>
          <p:cNvSpPr txBox="1"/>
          <p:nvPr/>
        </p:nvSpPr>
        <p:spPr>
          <a:xfrm>
            <a:off x="1879985" y="6072043"/>
            <a:ext cx="8432029" cy="276999"/>
          </a:xfrm>
          <a:prstGeom prst="rect">
            <a:avLst/>
          </a:prstGeom>
          <a:noFill/>
          <a:ln w="25400">
            <a:noFill/>
          </a:ln>
        </p:spPr>
        <p:txBody>
          <a:bodyPr wrap="square" rtlCol="0">
            <a:spAutoFit/>
          </a:bodyPr>
          <a:lstStyle/>
          <a:p>
            <a:pPr algn="ctr"/>
            <a:r>
              <a:rPr lang="de-DE" sz="1200" dirty="0"/>
              <a:t>Albrecht Schmidt et al., 2020: </a:t>
            </a:r>
            <a:r>
              <a:rPr lang="en-US" sz="1200" dirty="0">
                <a:hlinkClick r:id="rId2"/>
              </a:rPr>
              <a:t>HCI Lecture: Material for Teaching Human-Computer Interaction, Evaluation &amp; Experiments</a:t>
            </a:r>
            <a:endParaRPr lang="de-DE" sz="1200" dirty="0"/>
          </a:p>
        </p:txBody>
      </p:sp>
    </p:spTree>
    <p:extLst>
      <p:ext uri="{BB962C8B-B14F-4D97-AF65-F5344CB8AC3E}">
        <p14:creationId xmlns:p14="http://schemas.microsoft.com/office/powerpoint/2010/main" val="2184874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821358-7038-4633-83A0-B66ABE58AE91}"/>
              </a:ext>
            </a:extLst>
          </p:cNvPr>
          <p:cNvSpPr>
            <a:spLocks noGrp="1"/>
          </p:cNvSpPr>
          <p:nvPr>
            <p:ph type="title"/>
          </p:nvPr>
        </p:nvSpPr>
        <p:spPr/>
        <p:txBody>
          <a:bodyPr>
            <a:normAutofit/>
          </a:bodyPr>
          <a:lstStyle/>
          <a:p>
            <a:r>
              <a:rPr lang="de-DE" dirty="0"/>
              <a:t>Zur Erinnerung: Ablauf User-</a:t>
            </a:r>
            <a:r>
              <a:rPr lang="de-DE" dirty="0" err="1"/>
              <a:t>Centered</a:t>
            </a:r>
            <a:r>
              <a:rPr lang="de-DE" dirty="0"/>
              <a:t> Design</a:t>
            </a:r>
            <a:endParaRPr lang="en-US" dirty="0"/>
          </a:p>
        </p:txBody>
      </p:sp>
      <p:sp>
        <p:nvSpPr>
          <p:cNvPr id="5" name="Rechteck 4">
            <a:extLst>
              <a:ext uri="{FF2B5EF4-FFF2-40B4-BE49-F238E27FC236}">
                <a16:creationId xmlns:a16="http://schemas.microsoft.com/office/drawing/2014/main" id="{D8736210-BDE8-44FA-9734-C99214AE08BB}"/>
              </a:ext>
            </a:extLst>
          </p:cNvPr>
          <p:cNvSpPr/>
          <p:nvPr/>
        </p:nvSpPr>
        <p:spPr bwMode="auto">
          <a:xfrm>
            <a:off x="5191875" y="4984161"/>
            <a:ext cx="1808251" cy="770561"/>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Entwerfen von</a:t>
            </a:r>
          </a:p>
          <a:p>
            <a:pPr algn="ctr"/>
            <a:r>
              <a:rPr lang="de-DE" sz="1400" dirty="0">
                <a:latin typeface="ArialMT"/>
              </a:rPr>
              <a:t>Gestaltungs-lösungen</a:t>
            </a:r>
            <a:endParaRPr lang="de-DE" dirty="0">
              <a:solidFill>
                <a:srgbClr val="000000"/>
              </a:solidFill>
              <a:latin typeface="Arial" charset="0"/>
              <a:ea typeface="ＭＳ Ｐゴシック" charset="0"/>
            </a:endParaRPr>
          </a:p>
        </p:txBody>
      </p:sp>
      <p:sp>
        <p:nvSpPr>
          <p:cNvPr id="4" name="Rechteck 3">
            <a:extLst>
              <a:ext uri="{FF2B5EF4-FFF2-40B4-BE49-F238E27FC236}">
                <a16:creationId xmlns:a16="http://schemas.microsoft.com/office/drawing/2014/main" id="{A45DC9A8-FF74-4687-A114-631F0755B801}"/>
              </a:ext>
            </a:extLst>
          </p:cNvPr>
          <p:cNvSpPr/>
          <p:nvPr/>
        </p:nvSpPr>
        <p:spPr bwMode="auto">
          <a:xfrm>
            <a:off x="5191875" y="1943644"/>
            <a:ext cx="1808251" cy="770561"/>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Verstehen und</a:t>
            </a:r>
          </a:p>
          <a:p>
            <a:pPr algn="ctr"/>
            <a:r>
              <a:rPr lang="de-DE" sz="1400" dirty="0">
                <a:latin typeface="ArialMT"/>
              </a:rPr>
              <a:t>Spezifizieren des</a:t>
            </a:r>
          </a:p>
          <a:p>
            <a:pPr algn="ctr"/>
            <a:r>
              <a:rPr lang="de-DE" sz="1400" dirty="0">
                <a:latin typeface="ArialMT"/>
              </a:rPr>
              <a:t>Nutzungskontextes</a:t>
            </a:r>
            <a:endParaRPr lang="de-DE" dirty="0">
              <a:ea typeface="ＭＳ Ｐゴシック" charset="0"/>
            </a:endParaRPr>
          </a:p>
        </p:txBody>
      </p:sp>
      <p:sp>
        <p:nvSpPr>
          <p:cNvPr id="8" name="Bogen 7">
            <a:extLst>
              <a:ext uri="{FF2B5EF4-FFF2-40B4-BE49-F238E27FC236}">
                <a16:creationId xmlns:a16="http://schemas.microsoft.com/office/drawing/2014/main" id="{F64D71BD-B1A6-4501-A627-5F9315E2D7D9}"/>
              </a:ext>
            </a:extLst>
          </p:cNvPr>
          <p:cNvSpPr/>
          <p:nvPr/>
        </p:nvSpPr>
        <p:spPr bwMode="auto">
          <a:xfrm>
            <a:off x="4380217" y="2330003"/>
            <a:ext cx="4623371" cy="2313916"/>
          </a:xfrm>
          <a:prstGeom prst="arc">
            <a:avLst>
              <a:gd name="adj1" fmla="val 17092862"/>
              <a:gd name="adj2" fmla="val 21352794"/>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9" name="Bogen 8">
            <a:extLst>
              <a:ext uri="{FF2B5EF4-FFF2-40B4-BE49-F238E27FC236}">
                <a16:creationId xmlns:a16="http://schemas.microsoft.com/office/drawing/2014/main" id="{603047E9-47C4-4657-B5DC-3BA84CD8F27D}"/>
              </a:ext>
            </a:extLst>
          </p:cNvPr>
          <p:cNvSpPr/>
          <p:nvPr/>
        </p:nvSpPr>
        <p:spPr bwMode="auto">
          <a:xfrm rot="10800000">
            <a:off x="3188414" y="3055525"/>
            <a:ext cx="4623371" cy="2313916"/>
          </a:xfrm>
          <a:prstGeom prst="arc">
            <a:avLst>
              <a:gd name="adj1" fmla="val 17092862"/>
              <a:gd name="adj2" fmla="val 21352794"/>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0" name="Bogen 9">
            <a:extLst>
              <a:ext uri="{FF2B5EF4-FFF2-40B4-BE49-F238E27FC236}">
                <a16:creationId xmlns:a16="http://schemas.microsoft.com/office/drawing/2014/main" id="{903B382D-74AB-443D-B81E-6DD5744603FB}"/>
              </a:ext>
            </a:extLst>
          </p:cNvPr>
          <p:cNvSpPr/>
          <p:nvPr/>
        </p:nvSpPr>
        <p:spPr bwMode="auto">
          <a:xfrm>
            <a:off x="4583987" y="2178121"/>
            <a:ext cx="4623371" cy="3236359"/>
          </a:xfrm>
          <a:prstGeom prst="arc">
            <a:avLst>
              <a:gd name="adj1" fmla="val 990015"/>
              <a:gd name="adj2" fmla="val 5202613"/>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6" name="Rechteck 5">
            <a:extLst>
              <a:ext uri="{FF2B5EF4-FFF2-40B4-BE49-F238E27FC236}">
                <a16:creationId xmlns:a16="http://schemas.microsoft.com/office/drawing/2014/main" id="{210691E0-D6AE-4AC6-B5B3-BF71F2316B56}"/>
              </a:ext>
            </a:extLst>
          </p:cNvPr>
          <p:cNvSpPr/>
          <p:nvPr/>
        </p:nvSpPr>
        <p:spPr bwMode="auto">
          <a:xfrm>
            <a:off x="8015557" y="3318070"/>
            <a:ext cx="1808251" cy="1141625"/>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Spezifizieren der</a:t>
            </a:r>
          </a:p>
          <a:p>
            <a:pPr algn="ctr"/>
            <a:r>
              <a:rPr lang="de-DE" sz="1400" dirty="0">
                <a:latin typeface="ArialMT"/>
              </a:rPr>
              <a:t>Benutzerbelange und der Erfordernisse der Organisation</a:t>
            </a:r>
            <a:endParaRPr lang="de-DE" dirty="0">
              <a:solidFill>
                <a:srgbClr val="000000"/>
              </a:solidFill>
              <a:latin typeface="Arial" charset="0"/>
              <a:ea typeface="ＭＳ Ｐゴシック" charset="0"/>
            </a:endParaRPr>
          </a:p>
        </p:txBody>
      </p:sp>
      <p:sp>
        <p:nvSpPr>
          <p:cNvPr id="11" name="Bogen 10">
            <a:extLst>
              <a:ext uri="{FF2B5EF4-FFF2-40B4-BE49-F238E27FC236}">
                <a16:creationId xmlns:a16="http://schemas.microsoft.com/office/drawing/2014/main" id="{7FE2CCEF-5F54-46A1-9E79-06CFCB5880BE}"/>
              </a:ext>
            </a:extLst>
          </p:cNvPr>
          <p:cNvSpPr/>
          <p:nvPr/>
        </p:nvSpPr>
        <p:spPr bwMode="auto">
          <a:xfrm rot="10800000">
            <a:off x="2990637" y="2347643"/>
            <a:ext cx="4623371" cy="3236359"/>
          </a:xfrm>
          <a:prstGeom prst="arc">
            <a:avLst>
              <a:gd name="adj1" fmla="val 843410"/>
              <a:gd name="adj2" fmla="val 5159103"/>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2" name="Bogen 11">
            <a:extLst>
              <a:ext uri="{FF2B5EF4-FFF2-40B4-BE49-F238E27FC236}">
                <a16:creationId xmlns:a16="http://schemas.microsoft.com/office/drawing/2014/main" id="{8BF5AFBB-161A-480A-8965-2FA3E63619C1}"/>
              </a:ext>
            </a:extLst>
          </p:cNvPr>
          <p:cNvSpPr/>
          <p:nvPr/>
        </p:nvSpPr>
        <p:spPr bwMode="auto">
          <a:xfrm rot="9594050">
            <a:off x="2102342" y="1467595"/>
            <a:ext cx="4280050" cy="4243823"/>
          </a:xfrm>
          <a:prstGeom prst="arc">
            <a:avLst>
              <a:gd name="adj1" fmla="val 5696448"/>
              <a:gd name="adj2" fmla="val 8973149"/>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13" name="Textfeld 12">
            <a:extLst>
              <a:ext uri="{FF2B5EF4-FFF2-40B4-BE49-F238E27FC236}">
                <a16:creationId xmlns:a16="http://schemas.microsoft.com/office/drawing/2014/main" id="{8D97734E-F4E6-4C21-B8D7-209BAF6646AA}"/>
              </a:ext>
            </a:extLst>
          </p:cNvPr>
          <p:cNvSpPr txBox="1"/>
          <p:nvPr/>
        </p:nvSpPr>
        <p:spPr>
          <a:xfrm>
            <a:off x="5039042" y="3504163"/>
            <a:ext cx="2113912" cy="769441"/>
          </a:xfrm>
          <a:prstGeom prst="rect">
            <a:avLst/>
          </a:prstGeom>
          <a:noFill/>
        </p:spPr>
        <p:txBody>
          <a:bodyPr wrap="square" rtlCol="0">
            <a:spAutoFit/>
          </a:bodyPr>
          <a:lstStyle/>
          <a:p>
            <a:pPr algn="ctr"/>
            <a:r>
              <a:rPr lang="de-DE" sz="1100" dirty="0"/>
              <a:t>Das System erfüllt festgelegte Anforderungen an die Funktion, Organisation und Benutzerbelange</a:t>
            </a:r>
          </a:p>
        </p:txBody>
      </p:sp>
      <p:sp>
        <p:nvSpPr>
          <p:cNvPr id="14" name="Bogen 13">
            <a:extLst>
              <a:ext uri="{FF2B5EF4-FFF2-40B4-BE49-F238E27FC236}">
                <a16:creationId xmlns:a16="http://schemas.microsoft.com/office/drawing/2014/main" id="{90BD7FC3-9DFD-4236-AFD8-6683229711BE}"/>
              </a:ext>
            </a:extLst>
          </p:cNvPr>
          <p:cNvSpPr/>
          <p:nvPr/>
        </p:nvSpPr>
        <p:spPr bwMode="auto">
          <a:xfrm rot="10800000">
            <a:off x="3391325" y="3133865"/>
            <a:ext cx="2704673" cy="2065566"/>
          </a:xfrm>
          <a:prstGeom prst="arc">
            <a:avLst>
              <a:gd name="adj1" fmla="val 2167035"/>
              <a:gd name="adj2" fmla="val 8734652"/>
            </a:avLst>
          </a:prstGeom>
          <a:noFill/>
          <a:ln w="50800" cap="flat" cmpd="sng" algn="ctr">
            <a:solidFill>
              <a:schemeClr val="tx1"/>
            </a:solidFill>
            <a:prstDash val="solid"/>
            <a:round/>
            <a:headEnd type="none" w="med" len="me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de-DE" sz="2400">
              <a:solidFill>
                <a:srgbClr val="000000"/>
              </a:solidFill>
              <a:latin typeface="Arial" charset="0"/>
              <a:ea typeface="ＭＳ Ｐゴシック" charset="0"/>
            </a:endParaRPr>
          </a:p>
        </p:txBody>
      </p:sp>
      <p:sp>
        <p:nvSpPr>
          <p:cNvPr id="7" name="Rechteck 6">
            <a:extLst>
              <a:ext uri="{FF2B5EF4-FFF2-40B4-BE49-F238E27FC236}">
                <a16:creationId xmlns:a16="http://schemas.microsoft.com/office/drawing/2014/main" id="{FF0B5653-E1E1-4F4F-B5C2-45FC8EB35267}"/>
              </a:ext>
            </a:extLst>
          </p:cNvPr>
          <p:cNvSpPr/>
          <p:nvPr/>
        </p:nvSpPr>
        <p:spPr bwMode="auto">
          <a:xfrm>
            <a:off x="2368196" y="3407674"/>
            <a:ext cx="1808251" cy="964576"/>
          </a:xfrm>
          <a:prstGeom prst="rect">
            <a:avLst/>
          </a:prstGeom>
          <a:solidFill>
            <a:schemeClr val="bg1"/>
          </a:solidFill>
          <a:ln w="25400" cap="flat" cmpd="sng" algn="ctr">
            <a:solidFill>
              <a:srgbClr val="125CEE"/>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400" dirty="0">
                <a:latin typeface="ArialMT"/>
              </a:rPr>
              <a:t>Bewerten der</a:t>
            </a:r>
          </a:p>
          <a:p>
            <a:pPr algn="ctr"/>
            <a:r>
              <a:rPr lang="de-DE" sz="1400" dirty="0">
                <a:latin typeface="ArialMT"/>
              </a:rPr>
              <a:t>Lösungen</a:t>
            </a:r>
          </a:p>
          <a:p>
            <a:pPr algn="ctr"/>
            <a:r>
              <a:rPr lang="de-DE" sz="1400" dirty="0">
                <a:latin typeface="ArialMT"/>
              </a:rPr>
              <a:t>gegenüber den</a:t>
            </a:r>
          </a:p>
          <a:p>
            <a:pPr algn="ctr"/>
            <a:r>
              <a:rPr lang="de-DE" sz="1400" dirty="0">
                <a:latin typeface="ArialMT"/>
              </a:rPr>
              <a:t>Anforderungen</a:t>
            </a:r>
            <a:endParaRPr lang="de-DE" dirty="0">
              <a:solidFill>
                <a:srgbClr val="000000"/>
              </a:solidFill>
              <a:latin typeface="Arial" charset="0"/>
              <a:ea typeface="ＭＳ Ｐゴシック" charset="0"/>
            </a:endParaRPr>
          </a:p>
        </p:txBody>
      </p:sp>
      <p:sp>
        <p:nvSpPr>
          <p:cNvPr id="15" name="Textfeld 14">
            <a:extLst>
              <a:ext uri="{FF2B5EF4-FFF2-40B4-BE49-F238E27FC236}">
                <a16:creationId xmlns:a16="http://schemas.microsoft.com/office/drawing/2014/main" id="{30E94C16-3371-46C6-966C-AF979F145C5E}"/>
              </a:ext>
            </a:extLst>
          </p:cNvPr>
          <p:cNvSpPr txBox="1"/>
          <p:nvPr/>
        </p:nvSpPr>
        <p:spPr bwMode="auto">
          <a:xfrm>
            <a:off x="8662218" y="1490379"/>
            <a:ext cx="1579061" cy="347500"/>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fontAlgn="base">
              <a:spcAft>
                <a:spcPts val="600"/>
              </a:spcAft>
              <a:buClr>
                <a:srgbClr val="23A092"/>
              </a:buClr>
              <a:buSzPct val="80000"/>
            </a:pPr>
            <a:r>
              <a:rPr lang="de-DE" sz="2000" b="1" kern="0" dirty="0">
                <a:solidFill>
                  <a:srgbClr val="FF0000"/>
                </a:solidFill>
              </a:rPr>
              <a:t>Abschnitt 6</a:t>
            </a:r>
          </a:p>
        </p:txBody>
      </p:sp>
      <p:sp>
        <p:nvSpPr>
          <p:cNvPr id="16" name="Textfeld 15">
            <a:extLst>
              <a:ext uri="{FF2B5EF4-FFF2-40B4-BE49-F238E27FC236}">
                <a16:creationId xmlns:a16="http://schemas.microsoft.com/office/drawing/2014/main" id="{12EA5419-2C5B-4AFC-B981-CBDEB6191E58}"/>
              </a:ext>
            </a:extLst>
          </p:cNvPr>
          <p:cNvSpPr txBox="1"/>
          <p:nvPr/>
        </p:nvSpPr>
        <p:spPr bwMode="auto">
          <a:xfrm>
            <a:off x="7811785" y="5796610"/>
            <a:ext cx="1639964" cy="298354"/>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fontAlgn="base">
              <a:spcAft>
                <a:spcPts val="600"/>
              </a:spcAft>
              <a:buClr>
                <a:srgbClr val="23A092"/>
              </a:buClr>
              <a:buSzPct val="80000"/>
            </a:pPr>
            <a:r>
              <a:rPr lang="de-DE" sz="2000" b="1" kern="0" dirty="0">
                <a:solidFill>
                  <a:srgbClr val="FF0000"/>
                </a:solidFill>
              </a:rPr>
              <a:t>Abschnitt 7</a:t>
            </a:r>
          </a:p>
        </p:txBody>
      </p:sp>
      <p:sp>
        <p:nvSpPr>
          <p:cNvPr id="17" name="Textfeld 16">
            <a:extLst>
              <a:ext uri="{FF2B5EF4-FFF2-40B4-BE49-F238E27FC236}">
                <a16:creationId xmlns:a16="http://schemas.microsoft.com/office/drawing/2014/main" id="{FF35C0D5-FD23-4A6D-B060-7C21A16082E1}"/>
              </a:ext>
            </a:extLst>
          </p:cNvPr>
          <p:cNvSpPr txBox="1"/>
          <p:nvPr/>
        </p:nvSpPr>
        <p:spPr bwMode="auto">
          <a:xfrm>
            <a:off x="1595063" y="5005134"/>
            <a:ext cx="1531698" cy="36430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algn="ctr" fontAlgn="base">
              <a:spcAft>
                <a:spcPts val="600"/>
              </a:spcAft>
              <a:buClr>
                <a:srgbClr val="23A092"/>
              </a:buClr>
              <a:buSzPct val="80000"/>
            </a:pPr>
            <a:r>
              <a:rPr lang="de-DE" sz="2000" b="1" kern="0" dirty="0">
                <a:solidFill>
                  <a:srgbClr val="FF0000"/>
                </a:solidFill>
              </a:rPr>
              <a:t>Abschnitt 8</a:t>
            </a:r>
          </a:p>
        </p:txBody>
      </p:sp>
      <p:cxnSp>
        <p:nvCxnSpPr>
          <p:cNvPr id="18" name="Gerade Verbindung mit Pfeil 17">
            <a:extLst>
              <a:ext uri="{FF2B5EF4-FFF2-40B4-BE49-F238E27FC236}">
                <a16:creationId xmlns:a16="http://schemas.microsoft.com/office/drawing/2014/main" id="{3DA24202-06E0-45CD-90BE-5750F963CB1B}"/>
              </a:ext>
            </a:extLst>
          </p:cNvPr>
          <p:cNvCxnSpPr>
            <a:cxnSpLocks/>
            <a:stCxn id="15" idx="1"/>
          </p:cNvCxnSpPr>
          <p:nvPr/>
        </p:nvCxnSpPr>
        <p:spPr>
          <a:xfrm flipH="1">
            <a:off x="7000126" y="1664129"/>
            <a:ext cx="1662092" cy="408227"/>
          </a:xfrm>
          <a:prstGeom prst="straightConnector1">
            <a:avLst/>
          </a:prstGeom>
          <a:ln w="25400">
            <a:solidFill>
              <a:srgbClr val="FF0000"/>
            </a:solidFill>
            <a:prstDash val="sysDot"/>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385123AB-892A-4269-943D-8DE04CAE474E}"/>
              </a:ext>
            </a:extLst>
          </p:cNvPr>
          <p:cNvCxnSpPr>
            <a:cxnSpLocks/>
            <a:stCxn id="16" idx="1"/>
          </p:cNvCxnSpPr>
          <p:nvPr/>
        </p:nvCxnSpPr>
        <p:spPr>
          <a:xfrm flipH="1" flipV="1">
            <a:off x="7000129" y="5550613"/>
            <a:ext cx="811656" cy="395174"/>
          </a:xfrm>
          <a:prstGeom prst="straightConnector1">
            <a:avLst/>
          </a:prstGeom>
          <a:ln w="25400">
            <a:solidFill>
              <a:srgbClr val="FF0000"/>
            </a:solidFill>
            <a:prstDash val="sysDot"/>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0" name="Gerade Verbindung mit Pfeil 19">
            <a:extLst>
              <a:ext uri="{FF2B5EF4-FFF2-40B4-BE49-F238E27FC236}">
                <a16:creationId xmlns:a16="http://schemas.microsoft.com/office/drawing/2014/main" id="{9535A079-E85E-4360-AD74-57CCA34860FC}"/>
              </a:ext>
            </a:extLst>
          </p:cNvPr>
          <p:cNvCxnSpPr>
            <a:cxnSpLocks/>
            <a:stCxn id="15" idx="2"/>
          </p:cNvCxnSpPr>
          <p:nvPr/>
        </p:nvCxnSpPr>
        <p:spPr>
          <a:xfrm flipH="1">
            <a:off x="9201367" y="1837879"/>
            <a:ext cx="250382" cy="1457482"/>
          </a:xfrm>
          <a:prstGeom prst="straightConnector1">
            <a:avLst/>
          </a:prstGeom>
          <a:ln w="25400">
            <a:solidFill>
              <a:srgbClr val="FF0000"/>
            </a:solidFill>
            <a:prstDash val="sysDot"/>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9D378AD6-7988-4710-9E2A-036491F3AAB0}"/>
              </a:ext>
            </a:extLst>
          </p:cNvPr>
          <p:cNvCxnSpPr>
            <a:cxnSpLocks/>
            <a:stCxn id="17" idx="0"/>
          </p:cNvCxnSpPr>
          <p:nvPr/>
        </p:nvCxnSpPr>
        <p:spPr>
          <a:xfrm flipV="1">
            <a:off x="2360912" y="4372250"/>
            <a:ext cx="281603" cy="632884"/>
          </a:xfrm>
          <a:prstGeom prst="straightConnector1">
            <a:avLst/>
          </a:prstGeom>
          <a:ln w="25400">
            <a:solidFill>
              <a:srgbClr val="FF0000"/>
            </a:solidFill>
            <a:prstDash val="sysDot"/>
            <a:miter lim="800000"/>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5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40DD00-7ED5-4E83-8494-9CC5FFABCB89}"/>
              </a:ext>
            </a:extLst>
          </p:cNvPr>
          <p:cNvSpPr>
            <a:spLocks noGrp="1"/>
          </p:cNvSpPr>
          <p:nvPr>
            <p:ph type="title"/>
          </p:nvPr>
        </p:nvSpPr>
        <p:spPr/>
        <p:txBody>
          <a:bodyPr/>
          <a:lstStyle/>
          <a:p>
            <a:r>
              <a:rPr lang="de-DE" dirty="0"/>
              <a:t>Übersicht</a:t>
            </a:r>
          </a:p>
        </p:txBody>
      </p:sp>
      <p:graphicFrame>
        <p:nvGraphicFramePr>
          <p:cNvPr id="4" name="Tabelle 4">
            <a:extLst>
              <a:ext uri="{FF2B5EF4-FFF2-40B4-BE49-F238E27FC236}">
                <a16:creationId xmlns:a16="http://schemas.microsoft.com/office/drawing/2014/main" id="{F24BDFF3-5948-4215-96D7-239E92604264}"/>
              </a:ext>
            </a:extLst>
          </p:cNvPr>
          <p:cNvGraphicFramePr>
            <a:graphicFrameLocks noGrp="1"/>
          </p:cNvGraphicFramePr>
          <p:nvPr>
            <p:ph idx="1"/>
            <p:extLst>
              <p:ext uri="{D42A27DB-BD31-4B8C-83A1-F6EECF244321}">
                <p14:modId xmlns:p14="http://schemas.microsoft.com/office/powerpoint/2010/main" val="1281642418"/>
              </p:ext>
            </p:extLst>
          </p:nvPr>
        </p:nvGraphicFramePr>
        <p:xfrm>
          <a:off x="1691640" y="1063780"/>
          <a:ext cx="5132242" cy="5029200"/>
        </p:xfrm>
        <a:graphic>
          <a:graphicData uri="http://schemas.openxmlformats.org/drawingml/2006/table">
            <a:tbl>
              <a:tblPr bandRow="1">
                <a:tableStyleId>{3B4B98B0-60AC-42C2-AFA5-B58CD77FA1E5}</a:tableStyleId>
              </a:tblPr>
              <a:tblGrid>
                <a:gridCol w="426130">
                  <a:extLst>
                    <a:ext uri="{9D8B030D-6E8A-4147-A177-3AD203B41FA5}">
                      <a16:colId xmlns:a16="http://schemas.microsoft.com/office/drawing/2014/main" val="3988334880"/>
                    </a:ext>
                  </a:extLst>
                </a:gridCol>
                <a:gridCol w="4706112">
                  <a:extLst>
                    <a:ext uri="{9D8B030D-6E8A-4147-A177-3AD203B41FA5}">
                      <a16:colId xmlns:a16="http://schemas.microsoft.com/office/drawing/2014/main" val="2594590674"/>
                    </a:ext>
                  </a:extLst>
                </a:gridCol>
              </a:tblGrid>
              <a:tr h="294029">
                <a:tc>
                  <a:txBody>
                    <a:bodyPr/>
                    <a:lstStyle/>
                    <a:p>
                      <a:pPr algn="r"/>
                      <a:r>
                        <a:rPr lang="de-DE" sz="1600" dirty="0"/>
                        <a:t>1</a:t>
                      </a:r>
                    </a:p>
                  </a:txBody>
                  <a:tcPr/>
                </a:tc>
                <a:tc>
                  <a:txBody>
                    <a:bodyPr/>
                    <a:lstStyle/>
                    <a:p>
                      <a:r>
                        <a:rPr lang="de-DE" sz="1600" dirty="0"/>
                        <a:t>Einleitung und Überblick</a:t>
                      </a:r>
                    </a:p>
                  </a:txBody>
                  <a:tcPr/>
                </a:tc>
                <a:extLst>
                  <a:ext uri="{0D108BD9-81ED-4DB2-BD59-A6C34878D82A}">
                    <a16:rowId xmlns:a16="http://schemas.microsoft.com/office/drawing/2014/main" val="2097777321"/>
                  </a:ext>
                </a:extLst>
              </a:tr>
              <a:tr h="294029">
                <a:tc>
                  <a:txBody>
                    <a:bodyPr/>
                    <a:lstStyle/>
                    <a:p>
                      <a:pPr algn="r"/>
                      <a:r>
                        <a:rPr lang="de-DE" sz="1600" dirty="0"/>
                        <a:t>2</a:t>
                      </a:r>
                    </a:p>
                  </a:txBody>
                  <a:tcPr/>
                </a:tc>
                <a:tc>
                  <a:txBody>
                    <a:bodyPr/>
                    <a:lstStyle/>
                    <a:p>
                      <a:r>
                        <a:rPr lang="de-DE" sz="1600" dirty="0"/>
                        <a:t>Grundlagen der Kognition</a:t>
                      </a:r>
                    </a:p>
                  </a:txBody>
                  <a:tcPr/>
                </a:tc>
                <a:extLst>
                  <a:ext uri="{0D108BD9-81ED-4DB2-BD59-A6C34878D82A}">
                    <a16:rowId xmlns:a16="http://schemas.microsoft.com/office/drawing/2014/main" val="2862501425"/>
                  </a:ext>
                </a:extLst>
              </a:tr>
              <a:tr h="294029">
                <a:tc>
                  <a:txBody>
                    <a:bodyPr/>
                    <a:lstStyle/>
                    <a:p>
                      <a:pPr algn="r"/>
                      <a:r>
                        <a:rPr lang="de-DE" sz="1600" dirty="0"/>
                        <a:t>3</a:t>
                      </a:r>
                    </a:p>
                  </a:txBody>
                  <a:tcPr/>
                </a:tc>
                <a:tc>
                  <a:txBody>
                    <a:bodyPr/>
                    <a:lstStyle/>
                    <a:p>
                      <a:r>
                        <a:rPr lang="de-DE" sz="1600" dirty="0"/>
                        <a:t>Wahrnehmung und Kommunikation</a:t>
                      </a:r>
                    </a:p>
                  </a:txBody>
                  <a:tcPr/>
                </a:tc>
                <a:extLst>
                  <a:ext uri="{0D108BD9-81ED-4DB2-BD59-A6C34878D82A}">
                    <a16:rowId xmlns:a16="http://schemas.microsoft.com/office/drawing/2014/main" val="450448540"/>
                  </a:ext>
                </a:extLst>
              </a:tr>
              <a:tr h="294029">
                <a:tc>
                  <a:txBody>
                    <a:bodyPr/>
                    <a:lstStyle/>
                    <a:p>
                      <a:pPr algn="r"/>
                      <a:r>
                        <a:rPr lang="de-DE" sz="1600" dirty="0"/>
                        <a:t>4</a:t>
                      </a:r>
                    </a:p>
                  </a:txBody>
                  <a:tcPr/>
                </a:tc>
                <a:tc>
                  <a:txBody>
                    <a:bodyPr/>
                    <a:lstStyle/>
                    <a:p>
                      <a:r>
                        <a:rPr lang="de-DE" sz="1600" dirty="0"/>
                        <a:t>Richtlinien für Interaktionsdesign</a:t>
                      </a:r>
                    </a:p>
                  </a:txBody>
                  <a:tcPr/>
                </a:tc>
                <a:extLst>
                  <a:ext uri="{0D108BD9-81ED-4DB2-BD59-A6C34878D82A}">
                    <a16:rowId xmlns:a16="http://schemas.microsoft.com/office/drawing/2014/main" val="3583207696"/>
                  </a:ext>
                </a:extLst>
              </a:tr>
              <a:tr h="294029">
                <a:tc>
                  <a:txBody>
                    <a:bodyPr/>
                    <a:lstStyle/>
                    <a:p>
                      <a:pPr algn="r"/>
                      <a:r>
                        <a:rPr lang="de-DE" sz="1600" dirty="0"/>
                        <a:t>5</a:t>
                      </a:r>
                    </a:p>
                  </a:txBody>
                  <a:tcPr/>
                </a:tc>
                <a:tc>
                  <a:txBody>
                    <a:bodyPr/>
                    <a:lstStyle/>
                    <a:p>
                      <a:r>
                        <a:rPr lang="de-DE" sz="1600" dirty="0"/>
                        <a:t>Usability Engineering Vorgehensmodelle</a:t>
                      </a:r>
                    </a:p>
                  </a:txBody>
                  <a:tcPr/>
                </a:tc>
                <a:extLst>
                  <a:ext uri="{0D108BD9-81ED-4DB2-BD59-A6C34878D82A}">
                    <a16:rowId xmlns:a16="http://schemas.microsoft.com/office/drawing/2014/main" val="3784636645"/>
                  </a:ext>
                </a:extLst>
              </a:tr>
              <a:tr h="294029">
                <a:tc>
                  <a:txBody>
                    <a:bodyPr/>
                    <a:lstStyle/>
                    <a:p>
                      <a:pPr algn="r"/>
                      <a:r>
                        <a:rPr lang="de-DE" sz="1600" dirty="0"/>
                        <a:t>6</a:t>
                      </a:r>
                    </a:p>
                  </a:txBody>
                  <a:tcPr/>
                </a:tc>
                <a:tc>
                  <a:txBody>
                    <a:bodyPr/>
                    <a:lstStyle/>
                    <a:p>
                      <a:r>
                        <a:rPr lang="de-DE" sz="1600" dirty="0"/>
                        <a:t>Kontextanalyse</a:t>
                      </a:r>
                    </a:p>
                  </a:txBody>
                  <a:tcPr/>
                </a:tc>
                <a:extLst>
                  <a:ext uri="{0D108BD9-81ED-4DB2-BD59-A6C34878D82A}">
                    <a16:rowId xmlns:a16="http://schemas.microsoft.com/office/drawing/2014/main" val="2755121267"/>
                  </a:ext>
                </a:extLst>
              </a:tr>
              <a:tr h="294029">
                <a:tc>
                  <a:txBody>
                    <a:bodyPr/>
                    <a:lstStyle/>
                    <a:p>
                      <a:pPr algn="r"/>
                      <a:r>
                        <a:rPr lang="de-DE" sz="1600" dirty="0"/>
                        <a:t>7</a:t>
                      </a:r>
                    </a:p>
                  </a:txBody>
                  <a:tcPr/>
                </a:tc>
                <a:tc>
                  <a:txBody>
                    <a:bodyPr/>
                    <a:lstStyle/>
                    <a:p>
                      <a:r>
                        <a:rPr lang="de-DE" sz="1600" dirty="0"/>
                        <a:t>Design und Prototyping</a:t>
                      </a:r>
                    </a:p>
                  </a:txBody>
                  <a:tcPr/>
                </a:tc>
                <a:extLst>
                  <a:ext uri="{0D108BD9-81ED-4DB2-BD59-A6C34878D82A}">
                    <a16:rowId xmlns:a16="http://schemas.microsoft.com/office/drawing/2014/main" val="1409719394"/>
                  </a:ext>
                </a:extLst>
              </a:tr>
              <a:tr h="294029">
                <a:tc>
                  <a:txBody>
                    <a:bodyPr/>
                    <a:lstStyle/>
                    <a:p>
                      <a:pPr algn="r"/>
                      <a:r>
                        <a:rPr lang="de-DE" sz="1600" dirty="0"/>
                        <a:t>8</a:t>
                      </a:r>
                    </a:p>
                  </a:txBody>
                  <a:tcPr/>
                </a:tc>
                <a:tc>
                  <a:txBody>
                    <a:bodyPr/>
                    <a:lstStyle/>
                    <a:p>
                      <a:r>
                        <a:rPr lang="de-DE" sz="1600" dirty="0"/>
                        <a:t>Evaluation</a:t>
                      </a:r>
                    </a:p>
                  </a:txBody>
                  <a:tcPr/>
                </a:tc>
                <a:extLst>
                  <a:ext uri="{0D108BD9-81ED-4DB2-BD59-A6C34878D82A}">
                    <a16:rowId xmlns:a16="http://schemas.microsoft.com/office/drawing/2014/main" val="2171321626"/>
                  </a:ext>
                </a:extLst>
              </a:tr>
              <a:tr h="294029">
                <a:tc>
                  <a:txBody>
                    <a:bodyPr/>
                    <a:lstStyle/>
                    <a:p>
                      <a:pPr algn="r"/>
                      <a:r>
                        <a:rPr lang="de-DE" sz="1600" dirty="0"/>
                        <a:t>9</a:t>
                      </a:r>
                    </a:p>
                  </a:txBody>
                  <a:tcPr/>
                </a:tc>
                <a:tc>
                  <a:txBody>
                    <a:bodyPr/>
                    <a:lstStyle/>
                    <a:p>
                      <a:r>
                        <a:rPr lang="de-DE" sz="1600" dirty="0"/>
                        <a:t>Interaktionsparadigmen</a:t>
                      </a:r>
                    </a:p>
                  </a:txBody>
                  <a:tcPr/>
                </a:tc>
                <a:extLst>
                  <a:ext uri="{0D108BD9-81ED-4DB2-BD59-A6C34878D82A}">
                    <a16:rowId xmlns:a16="http://schemas.microsoft.com/office/drawing/2014/main" val="2516545251"/>
                  </a:ext>
                </a:extLst>
              </a:tr>
              <a:tr h="294029">
                <a:tc>
                  <a:txBody>
                    <a:bodyPr/>
                    <a:lstStyle/>
                    <a:p>
                      <a:pPr algn="r"/>
                      <a:r>
                        <a:rPr lang="de-DE" sz="1600" dirty="0"/>
                        <a:t>10</a:t>
                      </a:r>
                    </a:p>
                  </a:txBody>
                  <a:tcPr/>
                </a:tc>
                <a:tc>
                  <a:txBody>
                    <a:bodyPr/>
                    <a:lstStyle/>
                    <a:p>
                      <a:r>
                        <a:rPr lang="de-DE" sz="1600" dirty="0"/>
                        <a:t>Computer-</a:t>
                      </a:r>
                      <a:r>
                        <a:rPr lang="de-DE" sz="1600" dirty="0" err="1"/>
                        <a:t>Supported</a:t>
                      </a:r>
                      <a:r>
                        <a:rPr lang="de-DE" sz="1600" dirty="0"/>
                        <a:t> </a:t>
                      </a:r>
                      <a:r>
                        <a:rPr lang="de-DE" sz="1600" dirty="0" err="1"/>
                        <a:t>Cooperative</a:t>
                      </a:r>
                      <a:r>
                        <a:rPr lang="de-DE" sz="1600" dirty="0"/>
                        <a:t> Work</a:t>
                      </a:r>
                    </a:p>
                  </a:txBody>
                  <a:tcPr/>
                </a:tc>
                <a:extLst>
                  <a:ext uri="{0D108BD9-81ED-4DB2-BD59-A6C34878D82A}">
                    <a16:rowId xmlns:a16="http://schemas.microsoft.com/office/drawing/2014/main" val="2585597139"/>
                  </a:ext>
                </a:extLst>
              </a:tr>
              <a:tr h="294029">
                <a:tc>
                  <a:txBody>
                    <a:bodyPr/>
                    <a:lstStyle/>
                    <a:p>
                      <a:pPr algn="r"/>
                      <a:r>
                        <a:rPr lang="de-DE" sz="1600" dirty="0"/>
                        <a:t>11</a:t>
                      </a:r>
                    </a:p>
                  </a:txBody>
                  <a:tcPr/>
                </a:tc>
                <a:tc>
                  <a:txBody>
                    <a:bodyPr/>
                    <a:lstStyle/>
                    <a:p>
                      <a:r>
                        <a:rPr lang="de-DE" sz="1600" dirty="0"/>
                        <a:t>Barrierefreiheit</a:t>
                      </a:r>
                    </a:p>
                  </a:txBody>
                  <a:tcPr/>
                </a:tc>
                <a:extLst>
                  <a:ext uri="{0D108BD9-81ED-4DB2-BD59-A6C34878D82A}">
                    <a16:rowId xmlns:a16="http://schemas.microsoft.com/office/drawing/2014/main" val="175156055"/>
                  </a:ext>
                </a:extLst>
              </a:tr>
              <a:tr h="294029">
                <a:tc>
                  <a:txBody>
                    <a:bodyPr/>
                    <a:lstStyle/>
                    <a:p>
                      <a:pPr algn="r"/>
                      <a:r>
                        <a:rPr lang="de-DE" sz="1600" dirty="0"/>
                        <a:t>12</a:t>
                      </a:r>
                    </a:p>
                  </a:txBody>
                  <a:tcPr/>
                </a:tc>
                <a:tc>
                  <a:txBody>
                    <a:bodyPr/>
                    <a:lstStyle/>
                    <a:p>
                      <a:r>
                        <a:rPr lang="de-DE" sz="1600" dirty="0"/>
                        <a:t>Informationsarchitektur und Datenvisualisierung</a:t>
                      </a:r>
                    </a:p>
                  </a:txBody>
                  <a:tcPr/>
                </a:tc>
                <a:extLst>
                  <a:ext uri="{0D108BD9-81ED-4DB2-BD59-A6C34878D82A}">
                    <a16:rowId xmlns:a16="http://schemas.microsoft.com/office/drawing/2014/main" val="851733227"/>
                  </a:ext>
                </a:extLst>
              </a:tr>
              <a:tr h="294029">
                <a:tc>
                  <a:txBody>
                    <a:bodyPr/>
                    <a:lstStyle/>
                    <a:p>
                      <a:pPr algn="r"/>
                      <a:r>
                        <a:rPr lang="de-DE" sz="1600" dirty="0"/>
                        <a:t>13</a:t>
                      </a:r>
                    </a:p>
                  </a:txBody>
                  <a:tcPr/>
                </a:tc>
                <a:tc>
                  <a:txBody>
                    <a:bodyPr/>
                    <a:lstStyle/>
                    <a:p>
                      <a:r>
                        <a:rPr lang="de-DE" sz="1600" dirty="0"/>
                        <a:t>Visuelle Gestaltung</a:t>
                      </a:r>
                    </a:p>
                  </a:txBody>
                  <a:tcPr/>
                </a:tc>
                <a:extLst>
                  <a:ext uri="{0D108BD9-81ED-4DB2-BD59-A6C34878D82A}">
                    <a16:rowId xmlns:a16="http://schemas.microsoft.com/office/drawing/2014/main" val="3077120333"/>
                  </a:ext>
                </a:extLst>
              </a:tr>
              <a:tr h="294029">
                <a:tc>
                  <a:txBody>
                    <a:bodyPr/>
                    <a:lstStyle/>
                    <a:p>
                      <a:pPr algn="r"/>
                      <a:r>
                        <a:rPr lang="de-DE" sz="1600" dirty="0"/>
                        <a:t>14</a:t>
                      </a:r>
                    </a:p>
                  </a:txBody>
                  <a:tcPr/>
                </a:tc>
                <a:tc>
                  <a:txBody>
                    <a:bodyPr/>
                    <a:lstStyle/>
                    <a:p>
                      <a:r>
                        <a:rPr lang="de-DE" sz="1600" dirty="0"/>
                        <a:t>MCI im Wandel der Zeit</a:t>
                      </a:r>
                    </a:p>
                  </a:txBody>
                  <a:tcPr/>
                </a:tc>
                <a:extLst>
                  <a:ext uri="{0D108BD9-81ED-4DB2-BD59-A6C34878D82A}">
                    <a16:rowId xmlns:a16="http://schemas.microsoft.com/office/drawing/2014/main" val="540247689"/>
                  </a:ext>
                </a:extLst>
              </a:tr>
              <a:tr h="294029">
                <a:tc>
                  <a:txBody>
                    <a:bodyPr/>
                    <a:lstStyle/>
                    <a:p>
                      <a:pPr algn="r"/>
                      <a:r>
                        <a:rPr lang="de-DE" sz="1600" dirty="0"/>
                        <a:t>15</a:t>
                      </a:r>
                    </a:p>
                  </a:txBody>
                  <a:tcPr/>
                </a:tc>
                <a:tc>
                  <a:txBody>
                    <a:bodyPr/>
                    <a:lstStyle/>
                    <a:p>
                      <a:r>
                        <a:rPr lang="de-DE" sz="1600" dirty="0"/>
                        <a:t>Berufsbilder und Ethik</a:t>
                      </a:r>
                    </a:p>
                  </a:txBody>
                  <a:tcPr/>
                </a:tc>
                <a:extLst>
                  <a:ext uri="{0D108BD9-81ED-4DB2-BD59-A6C34878D82A}">
                    <a16:rowId xmlns:a16="http://schemas.microsoft.com/office/drawing/2014/main" val="656087737"/>
                  </a:ext>
                </a:extLst>
              </a:tr>
            </a:tbl>
          </a:graphicData>
        </a:graphic>
      </p:graphicFrame>
      <p:sp>
        <p:nvSpPr>
          <p:cNvPr id="6" name="Geschweifte Klammer rechts 5">
            <a:extLst>
              <a:ext uri="{FF2B5EF4-FFF2-40B4-BE49-F238E27FC236}">
                <a16:creationId xmlns:a16="http://schemas.microsoft.com/office/drawing/2014/main" id="{4644F09A-28BC-4F32-98FC-5CB19DE1FB0D}"/>
              </a:ext>
            </a:extLst>
          </p:cNvPr>
          <p:cNvSpPr/>
          <p:nvPr/>
        </p:nvSpPr>
        <p:spPr>
          <a:xfrm>
            <a:off x="6948850" y="2462988"/>
            <a:ext cx="427410" cy="1234552"/>
          </a:xfrm>
          <a:prstGeom prst="rightBrace">
            <a:avLst/>
          </a:prstGeom>
          <a:ln w="19050">
            <a:solidFill>
              <a:schemeClr val="accent1"/>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Textfeld 7">
            <a:extLst>
              <a:ext uri="{FF2B5EF4-FFF2-40B4-BE49-F238E27FC236}">
                <a16:creationId xmlns:a16="http://schemas.microsoft.com/office/drawing/2014/main" id="{DB070DEB-0034-4FFD-99D8-C5E70968B95B}"/>
              </a:ext>
            </a:extLst>
          </p:cNvPr>
          <p:cNvSpPr txBox="1"/>
          <p:nvPr/>
        </p:nvSpPr>
        <p:spPr bwMode="auto">
          <a:xfrm>
            <a:off x="7657068" y="2615528"/>
            <a:ext cx="2448233" cy="943898"/>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kumimoji="0" lang="de-DE" sz="1800" b="1" i="0" u="none" strike="noStrike" kern="0" cap="none" spc="0" normalizeH="0" baseline="0" noProof="0" dirty="0">
                <a:ln>
                  <a:noFill/>
                </a:ln>
                <a:solidFill>
                  <a:schemeClr val="tx1"/>
                </a:solidFill>
                <a:effectLst/>
                <a:uLnTx/>
                <a:uFillTx/>
                <a:latin typeface="+mn-lt"/>
              </a:rPr>
              <a:t>Teil II: Methoden</a:t>
            </a:r>
          </a:p>
          <a:p>
            <a:pPr marL="0" marR="0" indent="0" defTabSz="914400" rtl="0" eaLnBrk="1" fontAlgn="base" latinLnBrk="0" hangingPunct="1">
              <a:lnSpc>
                <a:spcPct val="100000"/>
              </a:lnSpc>
              <a:spcBef>
                <a:spcPts val="0"/>
              </a:spcBef>
              <a:spcAft>
                <a:spcPts val="600"/>
              </a:spcAft>
              <a:buClr>
                <a:srgbClr val="23A092"/>
              </a:buClr>
              <a:buSzPct val="80000"/>
              <a:buFont typeface="Wingdings" pitchFamily="2" charset="2"/>
              <a:buNone/>
              <a:tabLst/>
            </a:pPr>
            <a:r>
              <a:rPr lang="de-DE" sz="1400" kern="0" dirty="0">
                <a:latin typeface="+mn-lt"/>
              </a:rPr>
              <a:t>Was tun wir? In welcher Reihenfolge? Erfolgskriterien?</a:t>
            </a:r>
            <a:endParaRPr kumimoji="0" lang="de-DE" sz="1400" b="0" i="0" u="none" strike="noStrike" kern="0" cap="none" spc="0" normalizeH="0" baseline="0" noProof="0" dirty="0" err="1">
              <a:ln>
                <a:noFill/>
              </a:ln>
              <a:solidFill>
                <a:schemeClr val="tx1"/>
              </a:solidFill>
              <a:effectLst/>
              <a:uLnTx/>
              <a:uFillTx/>
              <a:latin typeface="+mn-lt"/>
            </a:endParaRPr>
          </a:p>
        </p:txBody>
      </p:sp>
      <p:sp>
        <p:nvSpPr>
          <p:cNvPr id="13" name="Textfeld 12">
            <a:extLst>
              <a:ext uri="{FF2B5EF4-FFF2-40B4-BE49-F238E27FC236}">
                <a16:creationId xmlns:a16="http://schemas.microsoft.com/office/drawing/2014/main" id="{BF33965D-57F4-49B5-8C10-9EB77B879EFD}"/>
              </a:ext>
            </a:extLst>
          </p:cNvPr>
          <p:cNvSpPr txBox="1"/>
          <p:nvPr/>
        </p:nvSpPr>
        <p:spPr bwMode="auto">
          <a:xfrm>
            <a:off x="10175699" y="2533407"/>
            <a:ext cx="698089" cy="1081549"/>
          </a:xfrm>
          <a:prstGeom prst="rect">
            <a:avLst/>
          </a:prstGeom>
          <a:noFill/>
          <a:ln w="12700">
            <a:noFill/>
          </a:ln>
          <a:effectLst/>
        </p:spPr>
        <p:txBody>
          <a:bodyPr vert="horz" wrap="square" lIns="36000" tIns="36000" rIns="36000" bIns="36000" numCol="1" rtlCol="0" anchor="t" anchorCtr="0" compatLnSpc="1">
            <a:prstTxWarp prst="textNoShape">
              <a:avLst/>
            </a:prstTxWarp>
            <a:noAutofit/>
          </a:bodyPr>
          <a:lstStyle/>
          <a:p>
            <a:pPr fontAlgn="base">
              <a:spcAft>
                <a:spcPts val="600"/>
              </a:spcAft>
              <a:buClr>
                <a:srgbClr val="23A092"/>
              </a:buClr>
              <a:buSzPct val="80000"/>
            </a:pPr>
            <a:r>
              <a:rPr lang="de-DE" sz="6000" b="1" kern="0" dirty="0">
                <a:solidFill>
                  <a:schemeClr val="accent1"/>
                </a:solidFill>
              </a:rPr>
              <a:t>✓</a:t>
            </a:r>
          </a:p>
        </p:txBody>
      </p:sp>
    </p:spTree>
    <p:extLst>
      <p:ext uri="{BB962C8B-B14F-4D97-AF65-F5344CB8AC3E}">
        <p14:creationId xmlns:p14="http://schemas.microsoft.com/office/powerpoint/2010/main" val="13446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4F8F2-FA28-4F95-B857-50ED010F9693}"/>
              </a:ext>
            </a:extLst>
          </p:cNvPr>
          <p:cNvSpPr>
            <a:spLocks noGrp="1"/>
          </p:cNvSpPr>
          <p:nvPr>
            <p:ph type="title"/>
          </p:nvPr>
        </p:nvSpPr>
        <p:spPr/>
        <p:txBody>
          <a:bodyPr>
            <a:normAutofit/>
          </a:bodyPr>
          <a:lstStyle/>
          <a:p>
            <a:r>
              <a:rPr lang="de-DE" dirty="0"/>
              <a:t>Plan für diesen Abschnitt</a:t>
            </a:r>
            <a:endParaRPr lang="en-US" dirty="0"/>
          </a:p>
        </p:txBody>
      </p:sp>
      <p:sp>
        <p:nvSpPr>
          <p:cNvPr id="3" name="Inhaltsplatzhalter 2">
            <a:extLst>
              <a:ext uri="{FF2B5EF4-FFF2-40B4-BE49-F238E27FC236}">
                <a16:creationId xmlns:a16="http://schemas.microsoft.com/office/drawing/2014/main" id="{ED8584FB-BF78-48A3-9CBC-A8ABC854ABE1}"/>
              </a:ext>
            </a:extLst>
          </p:cNvPr>
          <p:cNvSpPr>
            <a:spLocks noGrp="1"/>
          </p:cNvSpPr>
          <p:nvPr>
            <p:ph idx="1"/>
          </p:nvPr>
        </p:nvSpPr>
        <p:spPr/>
        <p:txBody>
          <a:bodyPr>
            <a:normAutofit fontScale="92500" lnSpcReduction="20000"/>
          </a:bodyPr>
          <a:lstStyle/>
          <a:p>
            <a:pPr marL="0" indent="0">
              <a:spcAft>
                <a:spcPts val="1800"/>
              </a:spcAft>
              <a:buNone/>
            </a:pPr>
            <a:r>
              <a:rPr lang="de-DE" b="0" dirty="0"/>
              <a:t>Fortsetzung nutzerzentrierte Gestaltung: </a:t>
            </a:r>
            <a:r>
              <a:rPr lang="de-DE" b="1" dirty="0"/>
              <a:t>Evaluationen</a:t>
            </a:r>
            <a:endParaRPr lang="de-DE" b="0" dirty="0"/>
          </a:p>
          <a:p>
            <a:r>
              <a:rPr lang="de-DE" b="0" dirty="0"/>
              <a:t>Warum überhaupt evaluieren?</a:t>
            </a:r>
          </a:p>
          <a:p>
            <a:r>
              <a:rPr lang="de-DE" b="0" dirty="0"/>
              <a:t>Welche Eigenschaften haben Evaluationsverfahren?</a:t>
            </a:r>
          </a:p>
          <a:p>
            <a:r>
              <a:rPr lang="de-DE" b="0" dirty="0"/>
              <a:t>Evaluationsmethoden im Detail</a:t>
            </a:r>
          </a:p>
          <a:p>
            <a:pPr lvl="1"/>
            <a:r>
              <a:rPr lang="de-DE" dirty="0"/>
              <a:t>Fragebögen</a:t>
            </a:r>
          </a:p>
          <a:p>
            <a:pPr lvl="1"/>
            <a:r>
              <a:rPr lang="de-DE" dirty="0"/>
              <a:t>Interviews</a:t>
            </a:r>
          </a:p>
          <a:p>
            <a:pPr lvl="1"/>
            <a:r>
              <a:rPr lang="de-DE" dirty="0"/>
              <a:t>Beobachtungsstudien</a:t>
            </a:r>
          </a:p>
          <a:p>
            <a:pPr lvl="1"/>
            <a:r>
              <a:rPr lang="de-DE" dirty="0"/>
              <a:t>etc.</a:t>
            </a:r>
          </a:p>
          <a:p>
            <a:r>
              <a:rPr lang="de-DE" b="0" dirty="0"/>
              <a:t>Verknüpfungen mehrerer Methoden</a:t>
            </a:r>
          </a:p>
          <a:p>
            <a:pPr lvl="1"/>
            <a:r>
              <a:rPr lang="de-DE" dirty="0"/>
              <a:t>Usability-Tests</a:t>
            </a:r>
          </a:p>
          <a:p>
            <a:pPr lvl="1"/>
            <a:r>
              <a:rPr lang="de-DE" dirty="0"/>
              <a:t>Grounded Theory</a:t>
            </a:r>
          </a:p>
          <a:p>
            <a:r>
              <a:rPr lang="de-DE" b="0" dirty="0"/>
              <a:t>Planung von Evaluationen</a:t>
            </a:r>
          </a:p>
        </p:txBody>
      </p:sp>
    </p:spTree>
    <p:extLst>
      <p:ext uri="{BB962C8B-B14F-4D97-AF65-F5344CB8AC3E}">
        <p14:creationId xmlns:p14="http://schemas.microsoft.com/office/powerpoint/2010/main" val="23031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ADC0C1-70B5-40E1-941A-D045FB022D49}"/>
              </a:ext>
            </a:extLst>
          </p:cNvPr>
          <p:cNvSpPr>
            <a:spLocks noGrp="1"/>
          </p:cNvSpPr>
          <p:nvPr>
            <p:ph type="title"/>
          </p:nvPr>
        </p:nvSpPr>
        <p:spPr/>
        <p:txBody>
          <a:bodyPr>
            <a:normAutofit/>
          </a:bodyPr>
          <a:lstStyle/>
          <a:p>
            <a:r>
              <a:rPr lang="de-DE" dirty="0"/>
              <a:t>Rückblick: Themen dieses Abschnitts</a:t>
            </a:r>
            <a:endParaRPr lang="en-US" dirty="0"/>
          </a:p>
        </p:txBody>
      </p:sp>
      <p:sp>
        <p:nvSpPr>
          <p:cNvPr id="6" name="Inhaltsplatzhalter 5"/>
          <p:cNvSpPr>
            <a:spLocks noGrp="1"/>
          </p:cNvSpPr>
          <p:nvPr>
            <p:ph idx="1"/>
          </p:nvPr>
        </p:nvSpPr>
        <p:spPr>
          <a:xfrm>
            <a:off x="838200" y="1231392"/>
            <a:ext cx="10515600" cy="2072640"/>
          </a:xfrm>
        </p:spPr>
        <p:txBody>
          <a:bodyPr>
            <a:noAutofit/>
          </a:bodyPr>
          <a:lstStyle/>
          <a:p>
            <a:pPr marL="0" indent="0">
              <a:buNone/>
            </a:pPr>
            <a:r>
              <a:rPr lang="de-DE" sz="2000" b="1" dirty="0"/>
              <a:t>Evaluationsmethoden:</a:t>
            </a:r>
            <a:r>
              <a:rPr lang="de-DE" sz="2000" b="0" dirty="0"/>
              <a:t> Fragebögen, Interviews, Beobachtungsstudien, Fokusgruppen, Nutzungsdaten-</a:t>
            </a:r>
            <a:r>
              <a:rPr lang="de-DE" sz="2000" b="0" dirty="0" err="1"/>
              <a:t>Logging</a:t>
            </a:r>
            <a:r>
              <a:rPr lang="de-DE" sz="2000" b="0" dirty="0"/>
              <a:t>, Eye-Tracking, Usability-Tests, Grounded Theory, Heuristische Evaluation</a:t>
            </a:r>
          </a:p>
          <a:p>
            <a:pPr marL="0" indent="0">
              <a:buNone/>
            </a:pPr>
            <a:r>
              <a:rPr lang="de-DE" sz="2000" b="1" dirty="0"/>
              <a:t>Evaluationsplanung:</a:t>
            </a:r>
            <a:r>
              <a:rPr lang="de-DE" sz="2000" dirty="0"/>
              <a:t> Was kann Evaluation leisten, Evaluationsziele, Planungsvorgehen, Methodenwahl</a:t>
            </a:r>
          </a:p>
        </p:txBody>
      </p:sp>
      <p:sp>
        <p:nvSpPr>
          <p:cNvPr id="5" name="Inhaltsplatzhalter 5">
            <a:extLst>
              <a:ext uri="{FF2B5EF4-FFF2-40B4-BE49-F238E27FC236}">
                <a16:creationId xmlns:a16="http://schemas.microsoft.com/office/drawing/2014/main" id="{E7F56020-DDE9-4E59-831E-6EE042233488}"/>
              </a:ext>
            </a:extLst>
          </p:cNvPr>
          <p:cNvSpPr txBox="1">
            <a:spLocks/>
          </p:cNvSpPr>
          <p:nvPr/>
        </p:nvSpPr>
        <p:spPr>
          <a:xfrm>
            <a:off x="838200" y="3304032"/>
            <a:ext cx="10515600" cy="2749296"/>
          </a:xfrm>
          <a:prstGeom prst="rect">
            <a:avLst/>
          </a:prstGeom>
        </p:spPr>
        <p:txBody>
          <a:bodyPr vert="horz" lIns="91440" tIns="45720" rIns="91440" bIns="45720" rtlCol="0" anchor="b" anchorCtr="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2000" b="1" dirty="0"/>
              <a:t>Fragen zur selbständigen Lernkontrolle:</a:t>
            </a:r>
          </a:p>
          <a:p>
            <a:pPr marL="457200" indent="-457200">
              <a:spcBef>
                <a:spcPts val="600"/>
              </a:spcBef>
              <a:buFont typeface="+mj-lt"/>
              <a:buAutoNum type="arabicPeriod"/>
            </a:pPr>
            <a:r>
              <a:rPr lang="de-DE" sz="2000" dirty="0"/>
              <a:t>Was macht Likert-Skalen aus?</a:t>
            </a:r>
          </a:p>
          <a:p>
            <a:pPr marL="457200" indent="-457200">
              <a:spcBef>
                <a:spcPts val="600"/>
              </a:spcBef>
              <a:buFont typeface="+mj-lt"/>
              <a:buAutoNum type="arabicPeriod"/>
            </a:pPr>
            <a:r>
              <a:rPr lang="de-DE" sz="2000" dirty="0"/>
              <a:t>Wann ist ein Interview semi-strukturiert?</a:t>
            </a:r>
          </a:p>
          <a:p>
            <a:pPr marL="457200" indent="-457200">
              <a:spcBef>
                <a:spcPts val="600"/>
              </a:spcBef>
              <a:buFont typeface="+mj-lt"/>
              <a:buAutoNum type="arabicPeriod"/>
            </a:pPr>
            <a:r>
              <a:rPr lang="de-DE" sz="2000" dirty="0"/>
              <a:t>Woraus kann ein Usability-Test bestehen?</a:t>
            </a:r>
          </a:p>
          <a:p>
            <a:pPr marL="457200" indent="-457200">
              <a:spcBef>
                <a:spcPts val="600"/>
              </a:spcBef>
              <a:buFont typeface="+mj-lt"/>
              <a:buAutoNum type="arabicPeriod"/>
            </a:pPr>
            <a:r>
              <a:rPr lang="de-DE" sz="2000" dirty="0"/>
              <a:t>Was ist der Unterschied zwischen den Begriffen „quantitativ“ und „objektiv“?</a:t>
            </a:r>
          </a:p>
          <a:p>
            <a:pPr marL="457200" indent="-457200">
              <a:spcBef>
                <a:spcPts val="600"/>
              </a:spcBef>
              <a:buFont typeface="+mj-lt"/>
              <a:buAutoNum type="arabicPeriod"/>
            </a:pPr>
            <a:r>
              <a:rPr lang="de-DE" sz="2000" dirty="0"/>
              <a:t>Wie viele Teilnehmer benötigt eine Evaluation? Wovon hängt die Antwort 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30E78A-D804-4057-925E-BCCA730898AD}"/>
              </a:ext>
            </a:extLst>
          </p:cNvPr>
          <p:cNvSpPr>
            <a:spLocks noGrp="1"/>
          </p:cNvSpPr>
          <p:nvPr>
            <p:ph type="title"/>
          </p:nvPr>
        </p:nvSpPr>
        <p:spPr/>
        <p:txBody>
          <a:bodyPr>
            <a:normAutofit/>
          </a:bodyPr>
          <a:lstStyle/>
          <a:p>
            <a:r>
              <a:rPr lang="de-DE" dirty="0"/>
              <a:t>Ziel: Gute Gestaltung</a:t>
            </a:r>
            <a:endParaRPr lang="en-US" dirty="0"/>
          </a:p>
        </p:txBody>
      </p:sp>
      <p:sp>
        <p:nvSpPr>
          <p:cNvPr id="3" name="Inhaltsplatzhalter 2">
            <a:extLst>
              <a:ext uri="{FF2B5EF4-FFF2-40B4-BE49-F238E27FC236}">
                <a16:creationId xmlns:a16="http://schemas.microsoft.com/office/drawing/2014/main" id="{9648A8E4-4731-466E-81C5-3FE04A63506B}"/>
              </a:ext>
            </a:extLst>
          </p:cNvPr>
          <p:cNvSpPr>
            <a:spLocks noGrp="1"/>
          </p:cNvSpPr>
          <p:nvPr>
            <p:ph idx="1"/>
          </p:nvPr>
        </p:nvSpPr>
        <p:spPr/>
        <p:txBody>
          <a:bodyPr>
            <a:normAutofit fontScale="77500" lnSpcReduction="20000"/>
          </a:bodyPr>
          <a:lstStyle/>
          <a:p>
            <a:pPr marL="0" indent="0">
              <a:buNone/>
            </a:pPr>
            <a:r>
              <a:rPr lang="de-DE" b="0" dirty="0"/>
              <a:t>Wir wollen, dass die interaktiven Systeme die wir bauen </a:t>
            </a:r>
            <a:r>
              <a:rPr lang="de-DE" b="1" dirty="0"/>
              <a:t>gut gelingen</a:t>
            </a:r>
            <a:r>
              <a:rPr lang="de-DE" b="0" dirty="0"/>
              <a:t>. Was heißt das?</a:t>
            </a:r>
          </a:p>
          <a:p>
            <a:r>
              <a:rPr lang="de-DE" dirty="0"/>
              <a:t>Erreichen funktionaler Ziele (Feature-Umfang)?</a:t>
            </a:r>
          </a:p>
          <a:p>
            <a:r>
              <a:rPr lang="de-DE" dirty="0"/>
              <a:t>Erfüllung von Projektanforderungen (top down)?</a:t>
            </a:r>
          </a:p>
          <a:p>
            <a:r>
              <a:rPr lang="de-DE" dirty="0"/>
              <a:t>Beobachtbare angenehme Nutzungserfahrung?</a:t>
            </a:r>
          </a:p>
          <a:p>
            <a:r>
              <a:rPr lang="de-DE" dirty="0"/>
              <a:t>Akzeptanz durch die Zielgruppe?</a:t>
            </a:r>
          </a:p>
          <a:p>
            <a:pPr marL="0" indent="0">
              <a:spcBef>
                <a:spcPts val="2400"/>
              </a:spcBef>
              <a:buNone/>
            </a:pPr>
            <a:r>
              <a:rPr lang="de-DE" b="0" dirty="0"/>
              <a:t>Wie stellen wir fest, ob das System das wir gestaltet haben (oder gerade gestalten) </a:t>
            </a:r>
            <a:r>
              <a:rPr lang="de-DE" b="1" dirty="0"/>
              <a:t>gebrauchstauglich</a:t>
            </a:r>
            <a:r>
              <a:rPr lang="de-DE" b="0" dirty="0"/>
              <a:t> ist?</a:t>
            </a:r>
          </a:p>
          <a:p>
            <a:pPr>
              <a:buFont typeface="Wingdings" panose="05000000000000000000" pitchFamily="2" charset="2"/>
              <a:buChar char="Ø"/>
            </a:pPr>
            <a:r>
              <a:rPr lang="de-DE" dirty="0"/>
              <a:t>Usability-Engineering-Perspektive</a:t>
            </a:r>
          </a:p>
          <a:p>
            <a:pPr marL="0" indent="0">
              <a:spcBef>
                <a:spcPts val="2400"/>
              </a:spcBef>
              <a:buNone/>
            </a:pPr>
            <a:r>
              <a:rPr lang="de-DE" b="0" dirty="0"/>
              <a:t>Wie stellen wir fest, ob unsere eigenen Ideen und Eindrücke </a:t>
            </a:r>
            <a:r>
              <a:rPr lang="de-DE" b="1" dirty="0"/>
              <a:t>überprüfbar / allgemeingültig</a:t>
            </a:r>
            <a:r>
              <a:rPr lang="de-DE" b="0" dirty="0"/>
              <a:t> sind?</a:t>
            </a:r>
          </a:p>
          <a:p>
            <a:pPr>
              <a:buFont typeface="Wingdings" panose="05000000000000000000" pitchFamily="2" charset="2"/>
              <a:buChar char="Ø"/>
            </a:pPr>
            <a:r>
              <a:rPr lang="de-DE" dirty="0"/>
              <a:t>Perspektive der MCI als Wissenschaft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778100-15F5-4A85-BE96-448168D5E6CD}"/>
              </a:ext>
            </a:extLst>
          </p:cNvPr>
          <p:cNvSpPr>
            <a:spLocks noGrp="1"/>
          </p:cNvSpPr>
          <p:nvPr>
            <p:ph type="title"/>
          </p:nvPr>
        </p:nvSpPr>
        <p:spPr/>
        <p:txBody>
          <a:bodyPr>
            <a:normAutofit/>
          </a:bodyPr>
          <a:lstStyle/>
          <a:p>
            <a:r>
              <a:rPr lang="de-DE" dirty="0"/>
              <a:t>Eigenschaften von Evaluationsverfahren</a:t>
            </a:r>
            <a:endParaRPr lang="en-US" dirty="0"/>
          </a:p>
        </p:txBody>
      </p:sp>
      <p:sp>
        <p:nvSpPr>
          <p:cNvPr id="3" name="Inhaltsplatzhalter 2">
            <a:extLst>
              <a:ext uri="{FF2B5EF4-FFF2-40B4-BE49-F238E27FC236}">
                <a16:creationId xmlns:a16="http://schemas.microsoft.com/office/drawing/2014/main" id="{50AED510-C518-47FB-A6CA-CD64B6456645}"/>
              </a:ext>
            </a:extLst>
          </p:cNvPr>
          <p:cNvSpPr>
            <a:spLocks noGrp="1"/>
          </p:cNvSpPr>
          <p:nvPr>
            <p:ph idx="1"/>
          </p:nvPr>
        </p:nvSpPr>
        <p:spPr/>
        <p:txBody>
          <a:bodyPr>
            <a:normAutofit fontScale="85000" lnSpcReduction="20000"/>
          </a:bodyPr>
          <a:lstStyle/>
          <a:p>
            <a:r>
              <a:rPr lang="de-DE" b="1" dirty="0"/>
              <a:t>Formativ</a:t>
            </a:r>
            <a:r>
              <a:rPr lang="de-DE" b="0" dirty="0"/>
              <a:t> oder </a:t>
            </a:r>
            <a:r>
              <a:rPr lang="de-DE" b="1" dirty="0"/>
              <a:t>summativ</a:t>
            </a:r>
            <a:r>
              <a:rPr lang="de-DE" dirty="0"/>
              <a:t>:</a:t>
            </a:r>
          </a:p>
          <a:p>
            <a:pPr lvl="1"/>
            <a:r>
              <a:rPr lang="de-DE" dirty="0"/>
              <a:t>Formativ: früh im Gestaltungsprozess, soll herausfinden wie das System gestaltet werden soll</a:t>
            </a:r>
          </a:p>
          <a:p>
            <a:pPr lvl="1"/>
            <a:r>
              <a:rPr lang="de-DE" dirty="0"/>
              <a:t>Summativ: am Ende des Gestaltungsprozesses, soll herausfinden ob der Gestaltungsprozess erfolgreich war</a:t>
            </a:r>
          </a:p>
          <a:p>
            <a:r>
              <a:rPr lang="de-DE" b="1" dirty="0"/>
              <a:t>Qualitativ</a:t>
            </a:r>
            <a:r>
              <a:rPr lang="de-DE" b="0" dirty="0"/>
              <a:t> oder </a:t>
            </a:r>
            <a:r>
              <a:rPr lang="de-DE" b="1" dirty="0"/>
              <a:t>quantitativ</a:t>
            </a:r>
            <a:r>
              <a:rPr lang="de-DE" dirty="0"/>
              <a:t>:</a:t>
            </a:r>
          </a:p>
          <a:p>
            <a:pPr lvl="1"/>
            <a:r>
              <a:rPr lang="de-DE" dirty="0"/>
              <a:t>Qualitativ: erhobene Daten sind nicht-numerischer Natur</a:t>
            </a:r>
          </a:p>
          <a:p>
            <a:pPr lvl="1"/>
            <a:r>
              <a:rPr lang="de-DE" dirty="0"/>
              <a:t>Quantitativ: erhobene Daten sind numerisch bzw. statistisch auswertbar</a:t>
            </a:r>
          </a:p>
          <a:p>
            <a:r>
              <a:rPr lang="de-DE" b="1" dirty="0"/>
              <a:t>Subjektiv</a:t>
            </a:r>
            <a:r>
              <a:rPr lang="de-DE" b="0" dirty="0"/>
              <a:t> oder </a:t>
            </a:r>
            <a:r>
              <a:rPr lang="de-DE" b="1" dirty="0"/>
              <a:t>objektiv</a:t>
            </a:r>
            <a:r>
              <a:rPr lang="de-DE" dirty="0"/>
              <a:t>:</a:t>
            </a:r>
          </a:p>
          <a:p>
            <a:pPr lvl="1"/>
            <a:r>
              <a:rPr lang="de-DE" dirty="0"/>
              <a:t>Subjektiv: basierend auf persönlichen Eindrücken und Meinungen</a:t>
            </a:r>
          </a:p>
          <a:p>
            <a:pPr lvl="1"/>
            <a:r>
              <a:rPr lang="de-DE" dirty="0"/>
              <a:t>Objektiv: basierend auf realweltlichen Messungen</a:t>
            </a:r>
          </a:p>
          <a:p>
            <a:r>
              <a:rPr lang="de-DE" b="1" dirty="0"/>
              <a:t>Empirisch</a:t>
            </a:r>
            <a:r>
              <a:rPr lang="de-DE" b="0" dirty="0"/>
              <a:t> oder </a:t>
            </a:r>
            <a:r>
              <a:rPr lang="de-DE" b="1" dirty="0"/>
              <a:t>analytisch</a:t>
            </a:r>
            <a:r>
              <a:rPr lang="de-DE" dirty="0"/>
              <a:t>:</a:t>
            </a:r>
          </a:p>
          <a:p>
            <a:pPr lvl="1"/>
            <a:r>
              <a:rPr lang="de-DE" dirty="0"/>
              <a:t>Empirisch: Durchführung von Experimenten, Erhebung von Daten</a:t>
            </a:r>
          </a:p>
          <a:p>
            <a:pPr lvl="1"/>
            <a:r>
              <a:rPr lang="de-DE" dirty="0"/>
              <a:t>Analytisch: Systematische Betrachtung des Untersuchungsgegenstands anhand von Normen und Best Practices</a:t>
            </a:r>
          </a:p>
        </p:txBody>
      </p:sp>
    </p:spTree>
    <p:extLst>
      <p:ext uri="{BB962C8B-B14F-4D97-AF65-F5344CB8AC3E}">
        <p14:creationId xmlns:p14="http://schemas.microsoft.com/office/powerpoint/2010/main" val="21279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C4954A-506C-4051-8D7A-C61A3494F26F}"/>
              </a:ext>
            </a:extLst>
          </p:cNvPr>
          <p:cNvSpPr>
            <a:spLocks noGrp="1"/>
          </p:cNvSpPr>
          <p:nvPr>
            <p:ph type="title"/>
          </p:nvPr>
        </p:nvSpPr>
        <p:spPr/>
        <p:txBody>
          <a:bodyPr/>
          <a:lstStyle/>
          <a:p>
            <a:r>
              <a:rPr lang="de-DE" altLang="de-DE" b="1" dirty="0"/>
              <a:t>Evaluationsmethoden</a:t>
            </a:r>
            <a:endParaRPr lang="en-US" dirty="0"/>
          </a:p>
        </p:txBody>
      </p:sp>
      <p:pic>
        <p:nvPicPr>
          <p:cNvPr id="4" name="Grafik 3" descr="Sitzungssaal mit einfarbiger Füllung">
            <a:extLst>
              <a:ext uri="{FF2B5EF4-FFF2-40B4-BE49-F238E27FC236}">
                <a16:creationId xmlns:a16="http://schemas.microsoft.com/office/drawing/2014/main" id="{6498ECDD-8D0D-4DCA-9C08-A75732678C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8350" y="2312894"/>
            <a:ext cx="3259394" cy="3259394"/>
          </a:xfrm>
          <a:prstGeom prst="rect">
            <a:avLst/>
          </a:prstGeom>
        </p:spPr>
      </p:pic>
    </p:spTree>
    <p:extLst>
      <p:ext uri="{BB962C8B-B14F-4D97-AF65-F5344CB8AC3E}">
        <p14:creationId xmlns:p14="http://schemas.microsoft.com/office/powerpoint/2010/main" val="1021692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592B6E9-98A4-41CF-A5BF-61ECAEF7D2C6}"/>
              </a:ext>
            </a:extLst>
          </p:cNvPr>
          <p:cNvSpPr>
            <a:spLocks noGrp="1"/>
          </p:cNvSpPr>
          <p:nvPr>
            <p:ph type="title"/>
          </p:nvPr>
        </p:nvSpPr>
        <p:spPr/>
        <p:txBody>
          <a:bodyPr>
            <a:normAutofit/>
          </a:bodyPr>
          <a:lstStyle/>
          <a:p>
            <a:r>
              <a:rPr lang="de-DE" dirty="0"/>
              <a:t>Fragebögen</a:t>
            </a:r>
            <a:endParaRPr lang="en-US" dirty="0"/>
          </a:p>
        </p:txBody>
      </p:sp>
      <p:sp>
        <p:nvSpPr>
          <p:cNvPr id="2" name="Textplatzhalter 1">
            <a:extLst>
              <a:ext uri="{FF2B5EF4-FFF2-40B4-BE49-F238E27FC236}">
                <a16:creationId xmlns:a16="http://schemas.microsoft.com/office/drawing/2014/main" id="{CC91330C-1B37-418C-BFD0-E54D5F8BCB5A}"/>
              </a:ext>
            </a:extLst>
          </p:cNvPr>
          <p:cNvSpPr>
            <a:spLocks noGrp="1"/>
          </p:cNvSpPr>
          <p:nvPr>
            <p:ph idx="1"/>
          </p:nvPr>
        </p:nvSpPr>
        <p:spPr/>
        <p:txBody>
          <a:bodyPr>
            <a:normAutofit/>
          </a:bodyPr>
          <a:lstStyle/>
          <a:p>
            <a:r>
              <a:rPr lang="de-DE" dirty="0"/>
              <a:t>Beliebte Methode zur Erhebung von subjektiven Daten</a:t>
            </a:r>
          </a:p>
          <a:p>
            <a:r>
              <a:rPr lang="de-DE" dirty="0"/>
              <a:t>Vorteile: keine versehentliche Varianz in der Fragestellung (wie z.B. bei Interviews), stärkere Vergleichbarkeit</a:t>
            </a:r>
          </a:p>
          <a:p>
            <a:r>
              <a:rPr lang="de-DE" dirty="0"/>
              <a:t>Nachteile: Verdeckung individueller Details durch rigide Struktur; falls Frage unklar, erfolgt Beantwortung auf Basis der persönlichen Interpretation (Nachfragen nicht immer möglich)</a:t>
            </a:r>
          </a:p>
          <a:p>
            <a:r>
              <a:rPr lang="de-DE" dirty="0"/>
              <a:t>Offene oder geschlossene Fragen</a:t>
            </a:r>
          </a:p>
          <a:p>
            <a:r>
              <a:rPr lang="de-DE" dirty="0"/>
              <a:t>Quantitative oder qualitative Daten</a:t>
            </a:r>
          </a:p>
          <a:p>
            <a:r>
              <a:rPr lang="de-DE" dirty="0"/>
              <a:t>Geeignet für </a:t>
            </a:r>
            <a:r>
              <a:rPr lang="de-DE" dirty="0" err="1"/>
              <a:t>Pre</a:t>
            </a:r>
            <a:r>
              <a:rPr lang="de-DE" dirty="0"/>
              <a:t>-Test und Post-Test</a:t>
            </a:r>
          </a:p>
        </p:txBody>
      </p:sp>
    </p:spTree>
    <p:extLst>
      <p:ext uri="{BB962C8B-B14F-4D97-AF65-F5344CB8AC3E}">
        <p14:creationId xmlns:p14="http://schemas.microsoft.com/office/powerpoint/2010/main" val="42650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2BB42B-A98C-4050-8AF5-E39A81489FF7}"/>
              </a:ext>
            </a:extLst>
          </p:cNvPr>
          <p:cNvSpPr>
            <a:spLocks noGrp="1"/>
          </p:cNvSpPr>
          <p:nvPr>
            <p:ph type="title"/>
          </p:nvPr>
        </p:nvSpPr>
        <p:spPr/>
        <p:txBody>
          <a:bodyPr>
            <a:normAutofit/>
          </a:bodyPr>
          <a:lstStyle/>
          <a:p>
            <a:r>
              <a:rPr lang="de-DE" dirty="0"/>
              <a:t>Fragebögen: Multiple-Choice-Fragen</a:t>
            </a:r>
            <a:endParaRPr lang="en-US" dirty="0"/>
          </a:p>
        </p:txBody>
      </p:sp>
      <p:sp>
        <p:nvSpPr>
          <p:cNvPr id="9" name="Inhaltsplatzhalter 8">
            <a:extLst>
              <a:ext uri="{FF2B5EF4-FFF2-40B4-BE49-F238E27FC236}">
                <a16:creationId xmlns:a16="http://schemas.microsoft.com/office/drawing/2014/main" id="{A5469AFC-C675-4DE8-B548-D91A87961DD9}"/>
              </a:ext>
            </a:extLst>
          </p:cNvPr>
          <p:cNvSpPr>
            <a:spLocks noGrp="1"/>
          </p:cNvSpPr>
          <p:nvPr>
            <p:ph idx="1"/>
          </p:nvPr>
        </p:nvSpPr>
        <p:spPr>
          <a:xfrm>
            <a:off x="838200" y="1231393"/>
            <a:ext cx="10515600" cy="1436850"/>
          </a:xfrm>
        </p:spPr>
        <p:txBody>
          <a:bodyPr>
            <a:normAutofit fontScale="85000" lnSpcReduction="10000"/>
          </a:bodyPr>
          <a:lstStyle/>
          <a:p>
            <a:pPr marL="342900" indent="-342900">
              <a:buFont typeface="Arial" panose="020B0604020202020204" pitchFamily="34" charset="0"/>
              <a:buChar char="•"/>
            </a:pPr>
            <a:r>
              <a:rPr lang="de-DE" b="0" dirty="0"/>
              <a:t>Quantitative Daten → hohe Vergleichbarkeit, statistische Auswertbarkeit </a:t>
            </a:r>
          </a:p>
          <a:p>
            <a:pPr marL="342900" indent="-342900">
              <a:buFont typeface="Arial" panose="020B0604020202020204" pitchFamily="34" charset="0"/>
              <a:buChar char="•"/>
            </a:pPr>
            <a:r>
              <a:rPr lang="de-DE" b="0" dirty="0"/>
              <a:t>Erfordern gute Vorab-Spezifikation der benötigten Antwortmöglichkeiten</a:t>
            </a:r>
          </a:p>
          <a:p>
            <a:pPr marL="342900" indent="-342900">
              <a:buFont typeface="Arial" panose="020B0604020202020204" pitchFamily="34" charset="0"/>
              <a:buChar char="•"/>
            </a:pPr>
            <a:r>
              <a:rPr lang="de-DE" b="0" dirty="0"/>
              <a:t>Nachteil: Verlust möglicher Details und individueller Hintergründe</a:t>
            </a:r>
          </a:p>
        </p:txBody>
      </p:sp>
      <p:sp>
        <p:nvSpPr>
          <p:cNvPr id="4" name="Textfeld 3">
            <a:extLst>
              <a:ext uri="{FF2B5EF4-FFF2-40B4-BE49-F238E27FC236}">
                <a16:creationId xmlns:a16="http://schemas.microsoft.com/office/drawing/2014/main" id="{6A9B8895-301D-40B4-A6E0-E5BD65278EFF}"/>
              </a:ext>
            </a:extLst>
          </p:cNvPr>
          <p:cNvSpPr txBox="1"/>
          <p:nvPr/>
        </p:nvSpPr>
        <p:spPr>
          <a:xfrm>
            <a:off x="1718511" y="2887682"/>
            <a:ext cx="8546217" cy="707886"/>
          </a:xfrm>
          <a:prstGeom prst="rect">
            <a:avLst/>
          </a:prstGeom>
          <a:noFill/>
          <a:ln w="25400">
            <a:solidFill>
              <a:schemeClr val="accent1"/>
            </a:solidFill>
          </a:ln>
        </p:spPr>
        <p:txBody>
          <a:bodyPr wrap="square" rtlCol="0">
            <a:spAutoFit/>
          </a:bodyPr>
          <a:lstStyle/>
          <a:p>
            <a:r>
              <a:rPr lang="de-DE" sz="1600" b="1" dirty="0"/>
              <a:t>Ich lerne durch diese Vorlesung Evaluationsmethoden besser kennen.</a:t>
            </a:r>
          </a:p>
          <a:p>
            <a:endParaRPr lang="de-DE" sz="1100" dirty="0"/>
          </a:p>
          <a:p>
            <a:r>
              <a:rPr lang="de-DE" sz="1300" dirty="0"/>
              <a:t>◯ stimme voll zu   ◯ stimme weitgehend zu   ◯ stimme halbwegs zu   ◯ stimme kaum zu   ◯ stimme nicht zu</a:t>
            </a:r>
          </a:p>
        </p:txBody>
      </p:sp>
      <p:sp>
        <p:nvSpPr>
          <p:cNvPr id="5" name="Textfeld 4">
            <a:extLst>
              <a:ext uri="{FF2B5EF4-FFF2-40B4-BE49-F238E27FC236}">
                <a16:creationId xmlns:a16="http://schemas.microsoft.com/office/drawing/2014/main" id="{0531A2B3-2631-477C-93FA-DE21A9D3C6DA}"/>
              </a:ext>
            </a:extLst>
          </p:cNvPr>
          <p:cNvSpPr txBox="1"/>
          <p:nvPr/>
        </p:nvSpPr>
        <p:spPr>
          <a:xfrm>
            <a:off x="4312546" y="4967268"/>
            <a:ext cx="3566908" cy="830997"/>
          </a:xfrm>
          <a:prstGeom prst="rect">
            <a:avLst/>
          </a:prstGeom>
          <a:noFill/>
          <a:ln w="25400">
            <a:solidFill>
              <a:schemeClr val="accent1"/>
            </a:solidFill>
          </a:ln>
        </p:spPr>
        <p:txBody>
          <a:bodyPr wrap="square" rtlCol="0">
            <a:spAutoFit/>
          </a:bodyPr>
          <a:lstStyle/>
          <a:p>
            <a:r>
              <a:rPr lang="de-DE" sz="1600" b="1" dirty="0"/>
              <a:t>Wie viele Geschwister haben Sie?</a:t>
            </a:r>
          </a:p>
          <a:p>
            <a:endParaRPr lang="de-DE" sz="1600" dirty="0"/>
          </a:p>
          <a:p>
            <a:r>
              <a:rPr lang="de-DE" sz="1600" dirty="0"/>
              <a:t>Anzahl: ___</a:t>
            </a:r>
          </a:p>
        </p:txBody>
      </p:sp>
      <p:sp>
        <p:nvSpPr>
          <p:cNvPr id="6" name="Textfeld 5">
            <a:extLst>
              <a:ext uri="{FF2B5EF4-FFF2-40B4-BE49-F238E27FC236}">
                <a16:creationId xmlns:a16="http://schemas.microsoft.com/office/drawing/2014/main" id="{F2778D2D-4FF2-4321-AF84-B19850E28105}"/>
              </a:ext>
            </a:extLst>
          </p:cNvPr>
          <p:cNvSpPr txBox="1"/>
          <p:nvPr/>
        </p:nvSpPr>
        <p:spPr>
          <a:xfrm>
            <a:off x="4191604" y="3865668"/>
            <a:ext cx="3566908" cy="769441"/>
          </a:xfrm>
          <a:prstGeom prst="rect">
            <a:avLst/>
          </a:prstGeom>
          <a:noFill/>
          <a:ln w="25400">
            <a:solidFill>
              <a:schemeClr val="accent1"/>
            </a:solidFill>
          </a:ln>
        </p:spPr>
        <p:txBody>
          <a:bodyPr wrap="square" rtlCol="0">
            <a:spAutoFit/>
          </a:bodyPr>
          <a:lstStyle/>
          <a:p>
            <a:r>
              <a:rPr lang="de-DE" sz="1600" b="1" dirty="0"/>
              <a:t>Wie viele Geschwister haben Sie?</a:t>
            </a:r>
          </a:p>
          <a:p>
            <a:endParaRPr lang="de-DE" sz="1000" dirty="0"/>
          </a:p>
          <a:p>
            <a:r>
              <a:rPr lang="de-DE" sz="1200" dirty="0"/>
              <a:t>◯ keine    ◯ 1    ◯ 2</a:t>
            </a:r>
            <a:r>
              <a:rPr lang="de-DE" dirty="0"/>
              <a:t>–</a:t>
            </a:r>
            <a:r>
              <a:rPr lang="de-DE" sz="1200" dirty="0"/>
              <a:t>3    ◯ 4 oder mehr</a:t>
            </a:r>
            <a:endParaRPr lang="de-DE" dirty="0"/>
          </a:p>
        </p:txBody>
      </p:sp>
      <p:sp>
        <p:nvSpPr>
          <p:cNvPr id="7" name="Textfeld 6">
            <a:extLst>
              <a:ext uri="{FF2B5EF4-FFF2-40B4-BE49-F238E27FC236}">
                <a16:creationId xmlns:a16="http://schemas.microsoft.com/office/drawing/2014/main" id="{AA55B9D3-D7FC-413D-A294-81D040BD270D}"/>
              </a:ext>
            </a:extLst>
          </p:cNvPr>
          <p:cNvSpPr txBox="1"/>
          <p:nvPr/>
        </p:nvSpPr>
        <p:spPr>
          <a:xfrm>
            <a:off x="838200" y="4066911"/>
            <a:ext cx="2958279" cy="1169551"/>
          </a:xfrm>
          <a:prstGeom prst="rect">
            <a:avLst/>
          </a:prstGeom>
          <a:noFill/>
          <a:ln w="25400">
            <a:solidFill>
              <a:schemeClr val="accent1"/>
            </a:solidFill>
          </a:ln>
        </p:spPr>
        <p:txBody>
          <a:bodyPr wrap="square" rtlCol="0">
            <a:spAutoFit/>
          </a:bodyPr>
          <a:lstStyle/>
          <a:p>
            <a:r>
              <a:rPr lang="de-DE" sz="1600" b="1" dirty="0"/>
              <a:t>Verstehen Sie diese Frage?</a:t>
            </a:r>
          </a:p>
          <a:p>
            <a:endParaRPr lang="de-DE" sz="1000" dirty="0"/>
          </a:p>
          <a:p>
            <a:r>
              <a:rPr lang="de-DE" sz="1400" dirty="0"/>
              <a:t>◯ ja</a:t>
            </a:r>
          </a:p>
          <a:p>
            <a:r>
              <a:rPr lang="de-DE" sz="1400" dirty="0"/>
              <a:t>◯ nein</a:t>
            </a:r>
          </a:p>
          <a:p>
            <a:r>
              <a:rPr lang="de-DE" sz="1400" dirty="0"/>
              <a:t>◯ weiß ich nicht</a:t>
            </a:r>
            <a:endParaRPr lang="de-DE" sz="2000" dirty="0"/>
          </a:p>
        </p:txBody>
      </p:sp>
      <p:grpSp>
        <p:nvGrpSpPr>
          <p:cNvPr id="3" name="Gruppieren 2">
            <a:extLst>
              <a:ext uri="{FF2B5EF4-FFF2-40B4-BE49-F238E27FC236}">
                <a16:creationId xmlns:a16="http://schemas.microsoft.com/office/drawing/2014/main" id="{509FC6D9-6A81-4F52-86EC-580A05B66054}"/>
              </a:ext>
            </a:extLst>
          </p:cNvPr>
          <p:cNvGrpSpPr/>
          <p:nvPr/>
        </p:nvGrpSpPr>
        <p:grpSpPr>
          <a:xfrm>
            <a:off x="8274579" y="4075160"/>
            <a:ext cx="3307599" cy="1600438"/>
            <a:chOff x="8274579" y="4075160"/>
            <a:chExt cx="3307599" cy="1600438"/>
          </a:xfrm>
        </p:grpSpPr>
        <p:sp>
          <p:nvSpPr>
            <p:cNvPr id="8" name="Textfeld 7">
              <a:extLst>
                <a:ext uri="{FF2B5EF4-FFF2-40B4-BE49-F238E27FC236}">
                  <a16:creationId xmlns:a16="http://schemas.microsoft.com/office/drawing/2014/main" id="{0FEF5BB1-B946-41E2-BB58-9130A9A49A02}"/>
                </a:ext>
              </a:extLst>
            </p:cNvPr>
            <p:cNvSpPr txBox="1"/>
            <p:nvPr/>
          </p:nvSpPr>
          <p:spPr>
            <a:xfrm>
              <a:off x="8274579" y="4075160"/>
              <a:ext cx="3307599" cy="1600438"/>
            </a:xfrm>
            <a:prstGeom prst="rect">
              <a:avLst/>
            </a:prstGeom>
            <a:noFill/>
            <a:ln w="25400">
              <a:solidFill>
                <a:schemeClr val="accent1"/>
              </a:solidFill>
            </a:ln>
          </p:spPr>
          <p:txBody>
            <a:bodyPr wrap="square" rtlCol="0">
              <a:spAutoFit/>
            </a:bodyPr>
            <a:lstStyle/>
            <a:p>
              <a:r>
                <a:rPr lang="de-DE" sz="1600" b="1" dirty="0"/>
                <a:t>Was gehört auf eine gute Pizza?</a:t>
              </a:r>
            </a:p>
            <a:p>
              <a:r>
                <a:rPr lang="de-DE" sz="1400" dirty="0"/>
                <a:t>Mehrfachantwort möglich.</a:t>
              </a:r>
            </a:p>
            <a:p>
              <a:endParaRPr lang="de-DE" sz="1050" dirty="0"/>
            </a:p>
            <a:p>
              <a:r>
                <a:rPr lang="de-DE" sz="1400" dirty="0"/>
                <a:t>     Ananas</a:t>
              </a:r>
            </a:p>
            <a:p>
              <a:r>
                <a:rPr lang="de-DE" sz="1400" dirty="0"/>
                <a:t>     Champignons</a:t>
              </a:r>
            </a:p>
            <a:p>
              <a:r>
                <a:rPr lang="de-DE" sz="1400" dirty="0"/>
                <a:t>     Fischstäbchen</a:t>
              </a:r>
            </a:p>
            <a:p>
              <a:r>
                <a:rPr lang="de-DE" sz="1400" dirty="0"/>
                <a:t>     Käse</a:t>
              </a:r>
              <a:endParaRPr lang="de-DE" sz="1400" b="1" dirty="0"/>
            </a:p>
          </p:txBody>
        </p:sp>
        <p:grpSp>
          <p:nvGrpSpPr>
            <p:cNvPr id="10" name="Gruppieren 9">
              <a:extLst>
                <a:ext uri="{FF2B5EF4-FFF2-40B4-BE49-F238E27FC236}">
                  <a16:creationId xmlns:a16="http://schemas.microsoft.com/office/drawing/2014/main" id="{CF85AE6C-855B-48D1-A496-91FD966D147D}"/>
                </a:ext>
              </a:extLst>
            </p:cNvPr>
            <p:cNvGrpSpPr/>
            <p:nvPr/>
          </p:nvGrpSpPr>
          <p:grpSpPr>
            <a:xfrm>
              <a:off x="8375712" y="4747786"/>
              <a:ext cx="155918" cy="801086"/>
              <a:chOff x="8375712" y="4747786"/>
              <a:chExt cx="155918" cy="801086"/>
            </a:xfrm>
          </p:grpSpPr>
          <p:sp>
            <p:nvSpPr>
              <p:cNvPr id="11" name="Rechteck 10">
                <a:extLst>
                  <a:ext uri="{FF2B5EF4-FFF2-40B4-BE49-F238E27FC236}">
                    <a16:creationId xmlns:a16="http://schemas.microsoft.com/office/drawing/2014/main" id="{5EA07292-052E-4EAA-9064-37C037AE7FF5}"/>
                  </a:ext>
                </a:extLst>
              </p:cNvPr>
              <p:cNvSpPr/>
              <p:nvPr/>
            </p:nvSpPr>
            <p:spPr>
              <a:xfrm>
                <a:off x="8376460" y="5393068"/>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hteck 11">
                <a:extLst>
                  <a:ext uri="{FF2B5EF4-FFF2-40B4-BE49-F238E27FC236}">
                    <a16:creationId xmlns:a16="http://schemas.microsoft.com/office/drawing/2014/main" id="{E86BAC78-EE9D-4B56-A928-0E2991D11053}"/>
                  </a:ext>
                </a:extLst>
              </p:cNvPr>
              <p:cNvSpPr/>
              <p:nvPr/>
            </p:nvSpPr>
            <p:spPr>
              <a:xfrm>
                <a:off x="8375712" y="5177974"/>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hteck 12">
                <a:extLst>
                  <a:ext uri="{FF2B5EF4-FFF2-40B4-BE49-F238E27FC236}">
                    <a16:creationId xmlns:a16="http://schemas.microsoft.com/office/drawing/2014/main" id="{A092830B-0135-4550-B396-431F9B04EBC3}"/>
                  </a:ext>
                </a:extLst>
              </p:cNvPr>
              <p:cNvSpPr/>
              <p:nvPr/>
            </p:nvSpPr>
            <p:spPr>
              <a:xfrm>
                <a:off x="8375712" y="4962880"/>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hteck 13">
                <a:extLst>
                  <a:ext uri="{FF2B5EF4-FFF2-40B4-BE49-F238E27FC236}">
                    <a16:creationId xmlns:a16="http://schemas.microsoft.com/office/drawing/2014/main" id="{FE785980-2093-49C1-9264-51429F62D31A}"/>
                  </a:ext>
                </a:extLst>
              </p:cNvPr>
              <p:cNvSpPr/>
              <p:nvPr/>
            </p:nvSpPr>
            <p:spPr>
              <a:xfrm>
                <a:off x="8375712" y="4747786"/>
                <a:ext cx="155170" cy="1558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53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theme/theme1.xml><?xml version="1.0" encoding="utf-8"?>
<a:theme xmlns:a="http://schemas.openxmlformats.org/drawingml/2006/main" name="Office">
  <a:themeElements>
    <a:clrScheme name="Benutzerdefiniert 1">
      <a:dk1>
        <a:srgbClr val="111111"/>
      </a:dk1>
      <a:lt1>
        <a:sysClr val="window" lastClr="FFFFFF"/>
      </a:lt1>
      <a:dk2>
        <a:srgbClr val="757575"/>
      </a:dk2>
      <a:lt2>
        <a:srgbClr val="E6E6E6"/>
      </a:lt2>
      <a:accent1>
        <a:srgbClr val="125CEE"/>
      </a:accent1>
      <a:accent2>
        <a:srgbClr val="008822"/>
      </a:accent2>
      <a:accent3>
        <a:srgbClr val="FF7700"/>
      </a:accent3>
      <a:accent4>
        <a:srgbClr val="DD0044"/>
      </a:accent4>
      <a:accent5>
        <a:srgbClr val="0DBB8A"/>
      </a:accent5>
      <a:accent6>
        <a:srgbClr val="8800FF"/>
      </a:accent6>
      <a:hlink>
        <a:srgbClr val="125CEE"/>
      </a:hlink>
      <a:folHlink>
        <a:srgbClr val="9900CC"/>
      </a:folHlink>
    </a:clrScheme>
    <a:fontScheme name="Atkinson Hyperlegible">
      <a:majorFont>
        <a:latin typeface="Atkinson Hyperlegible"/>
        <a:ea typeface=""/>
        <a:cs typeface=""/>
      </a:majorFont>
      <a:minorFont>
        <a:latin typeface="Atkinson Hyperlegib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2922</Words>
  <Application>Microsoft Office PowerPoint</Application>
  <PresentationFormat>Breitbild</PresentationFormat>
  <Paragraphs>442</Paragraphs>
  <Slides>40</Slides>
  <Notes>12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40</vt:i4>
      </vt:variant>
    </vt:vector>
  </HeadingPairs>
  <TitlesOfParts>
    <vt:vector size="47" baseType="lpstr">
      <vt:lpstr>Arial</vt:lpstr>
      <vt:lpstr>ArialMT</vt:lpstr>
      <vt:lpstr>Atkinson Hyperlegible</vt:lpstr>
      <vt:lpstr>Calibri</vt:lpstr>
      <vt:lpstr>Times New Roman</vt:lpstr>
      <vt:lpstr>Wingdings</vt:lpstr>
      <vt:lpstr>Office</vt:lpstr>
      <vt:lpstr>Evaluation</vt:lpstr>
      <vt:lpstr>Zur Erinnerung: Ablauf User-Centered Design</vt:lpstr>
      <vt:lpstr>Zwischenstand nach den letzten zwei Abschnitten</vt:lpstr>
      <vt:lpstr>Plan für diesen Abschnitt</vt:lpstr>
      <vt:lpstr>Ziel: Gute Gestaltung</vt:lpstr>
      <vt:lpstr>Eigenschaften von Evaluationsverfahren</vt:lpstr>
      <vt:lpstr>Evaluationsmethoden</vt:lpstr>
      <vt:lpstr>Fragebögen</vt:lpstr>
      <vt:lpstr>Fragebögen: Multiple-Choice-Fragen</vt:lpstr>
      <vt:lpstr>Fragebögen: Likert-Skalen</vt:lpstr>
      <vt:lpstr>Fragebögen: Offene Fragen</vt:lpstr>
      <vt:lpstr>Fragebögen: Hybride Fragen</vt:lpstr>
      <vt:lpstr>Standardisierte Fragebögen</vt:lpstr>
      <vt:lpstr>Übung: User Experience Questionnaire</vt:lpstr>
      <vt:lpstr>User Experience Questionnaire: Messgrößen</vt:lpstr>
      <vt:lpstr>Fragebögen: Weitere Punkte</vt:lpstr>
      <vt:lpstr>Interviews</vt:lpstr>
      <vt:lpstr>Interviews: Protokollierung</vt:lpstr>
      <vt:lpstr>Beobachtungsstudien</vt:lpstr>
      <vt:lpstr>Beobachtungsstudien: Think Aloud</vt:lpstr>
      <vt:lpstr>Übung: Think-Aloud Test</vt:lpstr>
      <vt:lpstr>Fokusgruppen</vt:lpstr>
      <vt:lpstr>Nutzungsdaten-Logging</vt:lpstr>
      <vt:lpstr>Eye Tracking und andere Sensorik</vt:lpstr>
      <vt:lpstr>Eye Tracking: Werkzeug zur Auswertung (Beispiel)</vt:lpstr>
      <vt:lpstr>Eye Tracking: Visualisierungen</vt:lpstr>
      <vt:lpstr>Usability-Tests</vt:lpstr>
      <vt:lpstr>Grounded Theory</vt:lpstr>
      <vt:lpstr>Heuristische Evaluation / Evaluation durch Experten</vt:lpstr>
      <vt:lpstr>Planung von Evaluationen</vt:lpstr>
      <vt:lpstr>Evaluationsziel festlegen</vt:lpstr>
      <vt:lpstr>Evaluationsstrategie</vt:lpstr>
      <vt:lpstr>Methodenwahl: Parameter</vt:lpstr>
      <vt:lpstr>Anzahl Versuchspersonen</vt:lpstr>
      <vt:lpstr>Evaluationsdesign Ablauf zusammengefasst</vt:lpstr>
      <vt:lpstr>Empfehlungen zum Umgang mit Versuchspersonen</vt:lpstr>
      <vt:lpstr>Weiterführendes: siehe HCI Lecture „Evaluation &amp; Experiments“</vt:lpstr>
      <vt:lpstr>Zur Erinnerung: Ablauf User-Centered Design</vt:lpstr>
      <vt:lpstr>Übersicht</vt:lpstr>
      <vt:lpstr>Rückblick: Themen dieses Abschnitts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MCI, Abschnitt 8: Evaluation</dc:title>
  <dc:creator>Julian Fietkau</dc:creator>
  <cp:lastModifiedBy>Julian Fietkau</cp:lastModifiedBy>
  <cp:revision>234</cp:revision>
  <dcterms:created xsi:type="dcterms:W3CDTF">2024-07-28T21:12:03Z</dcterms:created>
  <dcterms:modified xsi:type="dcterms:W3CDTF">2025-05-29T22:43:42Z</dcterms:modified>
</cp:coreProperties>
</file>