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1985" r:id="rId3"/>
    <p:sldId id="1986" r:id="rId4"/>
    <p:sldId id="2010" r:id="rId5"/>
    <p:sldId id="257" r:id="rId6"/>
    <p:sldId id="2011" r:id="rId7"/>
    <p:sldId id="2012" r:id="rId8"/>
    <p:sldId id="2045" r:id="rId9"/>
    <p:sldId id="2013" r:id="rId10"/>
    <p:sldId id="2018" r:id="rId11"/>
    <p:sldId id="2019" r:id="rId12"/>
    <p:sldId id="2020" r:id="rId13"/>
    <p:sldId id="2035" r:id="rId14"/>
    <p:sldId id="2036" r:id="rId15"/>
    <p:sldId id="2037" r:id="rId16"/>
    <p:sldId id="2038" r:id="rId17"/>
    <p:sldId id="2039" r:id="rId18"/>
    <p:sldId id="2021" r:id="rId19"/>
    <p:sldId id="2022" r:id="rId20"/>
    <p:sldId id="2023" r:id="rId21"/>
    <p:sldId id="2024" r:id="rId22"/>
    <p:sldId id="2043" r:id="rId23"/>
    <p:sldId id="2025" r:id="rId24"/>
    <p:sldId id="2026" r:id="rId25"/>
    <p:sldId id="2027" r:id="rId26"/>
    <p:sldId id="2042" r:id="rId27"/>
    <p:sldId id="2028" r:id="rId28"/>
    <p:sldId id="2029" r:id="rId29"/>
    <p:sldId id="2030" r:id="rId30"/>
    <p:sldId id="2040" r:id="rId31"/>
    <p:sldId id="2041" r:id="rId32"/>
    <p:sldId id="2031" r:id="rId33"/>
    <p:sldId id="2032" r:id="rId34"/>
    <p:sldId id="2033" r:id="rId35"/>
    <p:sldId id="2034"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74682" autoAdjust="0"/>
  </p:normalViewPr>
  <p:slideViewPr>
    <p:cSldViewPr snapToGrid="0">
      <p:cViewPr varScale="1">
        <p:scale>
          <a:sx n="47" d="100"/>
          <a:sy n="47" d="100"/>
        </p:scale>
        <p:origin x="43" y="39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5E8C0-3A91-4166-BC23-D9F164536B1F}" type="datetimeFigureOut">
              <a:rPr lang="de-DE" smtClean="0"/>
              <a:t>28.05.2025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2F9F0-9021-4E4D-9072-2D41A3C94412}" type="slidenum">
              <a:rPr lang="de-DE" smtClean="0"/>
              <a:t>‹Nr.›</a:t>
            </a:fld>
            <a:endParaRPr lang="de-DE"/>
          </a:p>
        </p:txBody>
      </p:sp>
    </p:spTree>
    <p:extLst>
      <p:ext uri="{BB962C8B-B14F-4D97-AF65-F5344CB8AC3E}">
        <p14:creationId xmlns:p14="http://schemas.microsoft.com/office/powerpoint/2010/main" val="34938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9912F9F0-9021-4E4D-9072-2D41A3C94412}" type="slidenum">
              <a:rPr lang="de-DE" smtClean="0"/>
              <a:t>1</a:t>
            </a:fld>
            <a:endParaRPr lang="de-DE"/>
          </a:p>
        </p:txBody>
      </p:sp>
    </p:spTree>
    <p:extLst>
      <p:ext uri="{BB962C8B-B14F-4D97-AF65-F5344CB8AC3E}">
        <p14:creationId xmlns:p14="http://schemas.microsoft.com/office/powerpoint/2010/main" val="62089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number of sessions obviously depends on your course’s parameters. In my experience, around 11 to 13 sessions is ideal, but I've also had to make do with eight.</a:t>
            </a:r>
          </a:p>
          <a:p>
            <a:endParaRPr lang="en-US" dirty="0"/>
          </a:p>
          <a:p>
            <a:r>
              <a:rPr lang="en-US" dirty="0"/>
              <a:t>Normally I try not to put so many full sentences on a slide, but this specific slide is intended to be 100% clear and comprehensible after the fact even for course participants who are not present for my commentary.</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10</a:t>
            </a:fld>
            <a:endParaRPr lang="de-DE"/>
          </a:p>
        </p:txBody>
      </p:sp>
    </p:spTree>
    <p:extLst>
      <p:ext uri="{BB962C8B-B14F-4D97-AF65-F5344CB8AC3E}">
        <p14:creationId xmlns:p14="http://schemas.microsoft.com/office/powerpoint/2010/main" val="164888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part of an established course structure, you may have an existing list of recommended literature, which in that case should also be contextualized here. As a general recommendation, I list four of my favorite books from the field.</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11</a:t>
            </a:fld>
            <a:endParaRPr lang="de-DE"/>
          </a:p>
        </p:txBody>
      </p:sp>
    </p:spTree>
    <p:extLst>
      <p:ext uri="{BB962C8B-B14F-4D97-AF65-F5344CB8AC3E}">
        <p14:creationId xmlns:p14="http://schemas.microsoft.com/office/powerpoint/2010/main" val="289558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12</a:t>
            </a:fld>
            <a:endParaRPr lang="de-DE"/>
          </a:p>
        </p:txBody>
      </p:sp>
    </p:spTree>
    <p:extLst>
      <p:ext uri="{BB962C8B-B14F-4D97-AF65-F5344CB8AC3E}">
        <p14:creationId xmlns:p14="http://schemas.microsoft.com/office/powerpoint/2010/main" val="257033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13</a:t>
            </a:fld>
            <a:endParaRPr lang="de-DE"/>
          </a:p>
        </p:txBody>
      </p:sp>
    </p:spTree>
    <p:extLst>
      <p:ext uri="{BB962C8B-B14F-4D97-AF65-F5344CB8AC3E}">
        <p14:creationId xmlns:p14="http://schemas.microsoft.com/office/powerpoint/2010/main" val="1981201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As a contrast to the rather lighthearted previous slides, at this point I give a fairly detailed account of the downing of Iran Air 655 and how, according to the Fogarty report and the Pentagon’s evaluation, the situation was facilitated by specific usability problems in the Aegis computer system. Poor usability is not the only cause – I also mention that there are later accounts that contradict the Fogarty report. However, I want to be clear here that we are focusing specifically on usability in the context of this event and are not dealing with the incident in its entirety. What matters is the causal link between the poorly designed user interface and the loss of life.</a:t>
            </a:r>
          </a:p>
          <a:p>
            <a:endParaRPr lang="en-US" noProof="0" dirty="0"/>
          </a:p>
          <a:p>
            <a:r>
              <a:rPr lang="en-US" noProof="0" dirty="0"/>
              <a:t>For speakers who would prefer to present an example without a military background, THERAC-25 would also be suitable.</a:t>
            </a:r>
          </a:p>
          <a:p>
            <a:endParaRPr lang="en-US" noProof="0" dirty="0"/>
          </a:p>
          <a:p>
            <a:r>
              <a:rPr lang="en-US" noProof="0" dirty="0"/>
              <a:t>Crew members monitor radar screens in the combat information center aboard the guided missile cruiser USS VINCENNES (CG-49): US government, public domain. DNST9304318 – https://catalog.archives.gov/id/6486540</a:t>
            </a:r>
          </a:p>
        </p:txBody>
      </p:sp>
      <p:sp>
        <p:nvSpPr>
          <p:cNvPr id="4" name="Foliennummernplatzhalter 3"/>
          <p:cNvSpPr>
            <a:spLocks noGrp="1"/>
          </p:cNvSpPr>
          <p:nvPr>
            <p:ph type="sldNum" sz="quarter" idx="5"/>
          </p:nvPr>
        </p:nvSpPr>
        <p:spPr/>
        <p:txBody>
          <a:bodyPr/>
          <a:lstStyle/>
          <a:p>
            <a:fld id="{9912F9F0-9021-4E4D-9072-2D41A3C94412}" type="slidenum">
              <a:rPr lang="de-DE" smtClean="0"/>
              <a:t>14</a:t>
            </a:fld>
            <a:endParaRPr lang="de-DE"/>
          </a:p>
        </p:txBody>
      </p:sp>
    </p:spTree>
    <p:extLst>
      <p:ext uri="{BB962C8B-B14F-4D97-AF65-F5344CB8AC3E}">
        <p14:creationId xmlns:p14="http://schemas.microsoft.com/office/powerpoint/2010/main" val="2542961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15</a:t>
            </a:fld>
            <a:endParaRPr lang="de-DE"/>
          </a:p>
        </p:txBody>
      </p:sp>
    </p:spTree>
    <p:extLst>
      <p:ext uri="{BB962C8B-B14F-4D97-AF65-F5344CB8AC3E}">
        <p14:creationId xmlns:p14="http://schemas.microsoft.com/office/powerpoint/2010/main" val="2240936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latin typeface="+mn-lt"/>
              </a:rPr>
              <a:t>Red curtain: </a:t>
            </a:r>
            <a:r>
              <a:rPr kumimoji="0" lang="en-US" sz="1200" b="0" i="0" u="none" strike="noStrike" kern="0" cap="none" spc="0" normalizeH="0" baseline="0" noProof="0" dirty="0" err="1">
                <a:ln>
                  <a:noFill/>
                </a:ln>
                <a:effectLst/>
                <a:uLnTx/>
                <a:uFillTx/>
                <a:latin typeface="+mn-lt"/>
              </a:rPr>
              <a:t>Tommybuddy</a:t>
            </a:r>
            <a:r>
              <a:rPr kumimoji="0" lang="en-US" sz="1200" b="0" i="0" u="none" strike="noStrike" kern="0" cap="none" spc="0" normalizeH="0" baseline="0" noProof="0" dirty="0">
                <a:ln>
                  <a:noFill/>
                </a:ln>
                <a:effectLst/>
                <a:uLnTx/>
                <a:uFillTx/>
                <a:latin typeface="+mn-lt"/>
              </a:rPr>
              <a:t>, 2015, </a:t>
            </a:r>
            <a:r>
              <a:rPr kumimoji="0" lang="en-US" sz="1200" b="0" i="0" u="none" strike="noStrike" kern="0" cap="none" spc="0" normalizeH="0" baseline="0" noProof="0" dirty="0" err="1">
                <a:ln>
                  <a:noFill/>
                </a:ln>
                <a:effectLst/>
                <a:uLnTx/>
                <a:uFillTx/>
                <a:latin typeface="+mn-lt"/>
              </a:rPr>
              <a:t>Pixabay</a:t>
            </a:r>
            <a:r>
              <a:rPr kumimoji="0" lang="en-US" sz="1200" b="0" i="0" u="none" strike="noStrike" kern="0" cap="none" spc="0" normalizeH="0" baseline="0" noProof="0" dirty="0">
                <a:ln>
                  <a:noFill/>
                </a:ln>
                <a:effectLst/>
                <a:uLnTx/>
                <a:uFillTx/>
                <a:latin typeface="+mn-lt"/>
              </a:rPr>
              <a:t> / CC-0 </a:t>
            </a:r>
            <a:r>
              <a:rPr lang="en-US" dirty="0"/>
              <a:t>–</a:t>
            </a:r>
            <a:r>
              <a:rPr kumimoji="0" lang="en-US" sz="1200" b="0" i="0" u="none" strike="noStrike" kern="0" cap="none" spc="0" normalizeH="0" baseline="0" noProof="0" dirty="0">
                <a:ln>
                  <a:noFill/>
                </a:ln>
                <a:effectLst/>
                <a:uLnTx/>
                <a:uFillTx/>
                <a:latin typeface="+mn-lt"/>
              </a:rPr>
              <a:t> https://pixabay.com/illustrations/vorhang-rot-bühne-theater-939464/</a:t>
            </a:r>
          </a:p>
        </p:txBody>
      </p:sp>
      <p:sp>
        <p:nvSpPr>
          <p:cNvPr id="4" name="Foliennummernplatzhalter 3"/>
          <p:cNvSpPr>
            <a:spLocks noGrp="1"/>
          </p:cNvSpPr>
          <p:nvPr>
            <p:ph type="sldNum" sz="quarter" idx="5"/>
          </p:nvPr>
        </p:nvSpPr>
        <p:spPr/>
        <p:txBody>
          <a:bodyPr/>
          <a:lstStyle/>
          <a:p>
            <a:fld id="{9912F9F0-9021-4E4D-9072-2D41A3C94412}" type="slidenum">
              <a:rPr lang="de-DE" smtClean="0"/>
              <a:t>20</a:t>
            </a:fld>
            <a:endParaRPr lang="de-DE"/>
          </a:p>
        </p:txBody>
      </p:sp>
    </p:spTree>
    <p:extLst>
      <p:ext uri="{BB962C8B-B14F-4D97-AF65-F5344CB8AC3E}">
        <p14:creationId xmlns:p14="http://schemas.microsoft.com/office/powerpoint/2010/main" val="267670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brain: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21</a:t>
            </a:fld>
            <a:endParaRPr lang="de-DE"/>
          </a:p>
        </p:txBody>
      </p:sp>
    </p:spTree>
    <p:extLst>
      <p:ext uri="{BB962C8B-B14F-4D97-AF65-F5344CB8AC3E}">
        <p14:creationId xmlns:p14="http://schemas.microsoft.com/office/powerpoint/2010/main" val="2169279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eye: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22</a:t>
            </a:fld>
            <a:endParaRPr lang="de-DE"/>
          </a:p>
        </p:txBody>
      </p:sp>
    </p:spTree>
    <p:extLst>
      <p:ext uri="{BB962C8B-B14F-4D97-AF65-F5344CB8AC3E}">
        <p14:creationId xmlns:p14="http://schemas.microsoft.com/office/powerpoint/2010/main" val="407388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check list: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23</a:t>
            </a:fld>
            <a:endParaRPr lang="de-DE"/>
          </a:p>
        </p:txBody>
      </p:sp>
    </p:spTree>
    <p:extLst>
      <p:ext uri="{BB962C8B-B14F-4D97-AF65-F5344CB8AC3E}">
        <p14:creationId xmlns:p14="http://schemas.microsoft.com/office/powerpoint/2010/main" val="290868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 use this and the next two slides as a thematic introduction and raise the question of why phone buttons and calculators have differently arranged number blocks. This is a good way to involve the audience by asking them to open the corresponding screens (dial keys and calculator) on their own smartphones and compare the key layouts.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telephone handset: Microsoft Corporation, PowerPoint icon library, </a:t>
            </a:r>
            <a:r>
              <a:rPr lang="en-US" dirty="0"/>
              <a:t>free reuse permitted</a:t>
            </a:r>
            <a:r>
              <a:rPr lang="en-US" noProof="0" dirty="0"/>
              <a:t> –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2</a:t>
            </a:fld>
            <a:endParaRPr lang="de-DE"/>
          </a:p>
        </p:txBody>
      </p:sp>
    </p:spTree>
    <p:extLst>
      <p:ext uri="{BB962C8B-B14F-4D97-AF65-F5344CB8AC3E}">
        <p14:creationId xmlns:p14="http://schemas.microsoft.com/office/powerpoint/2010/main" val="2176364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signage: Julian Fietkau, 2024</a:t>
            </a:r>
          </a:p>
        </p:txBody>
      </p:sp>
      <p:sp>
        <p:nvSpPr>
          <p:cNvPr id="4" name="Foliennummernplatzhalter 3"/>
          <p:cNvSpPr>
            <a:spLocks noGrp="1"/>
          </p:cNvSpPr>
          <p:nvPr>
            <p:ph type="sldNum" sz="quarter" idx="5"/>
          </p:nvPr>
        </p:nvSpPr>
        <p:spPr/>
        <p:txBody>
          <a:bodyPr/>
          <a:lstStyle/>
          <a:p>
            <a:fld id="{9912F9F0-9021-4E4D-9072-2D41A3C94412}" type="slidenum">
              <a:rPr lang="de-DE" smtClean="0"/>
              <a:t>24</a:t>
            </a:fld>
            <a:endParaRPr lang="de-DE"/>
          </a:p>
        </p:txBody>
      </p:sp>
    </p:spTree>
    <p:extLst>
      <p:ext uri="{BB962C8B-B14F-4D97-AF65-F5344CB8AC3E}">
        <p14:creationId xmlns:p14="http://schemas.microsoft.com/office/powerpoint/2010/main" val="655313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magnifying glass: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25</a:t>
            </a:fld>
            <a:endParaRPr lang="de-DE"/>
          </a:p>
        </p:txBody>
      </p:sp>
    </p:spTree>
    <p:extLst>
      <p:ext uri="{BB962C8B-B14F-4D97-AF65-F5344CB8AC3E}">
        <p14:creationId xmlns:p14="http://schemas.microsoft.com/office/powerpoint/2010/main" val="942256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idea: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26</a:t>
            </a:fld>
            <a:endParaRPr lang="de-DE"/>
          </a:p>
        </p:txBody>
      </p:sp>
    </p:spTree>
    <p:extLst>
      <p:ext uri="{BB962C8B-B14F-4D97-AF65-F5344CB8AC3E}">
        <p14:creationId xmlns:p14="http://schemas.microsoft.com/office/powerpoint/2010/main" val="1835146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discussion: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27</a:t>
            </a:fld>
            <a:endParaRPr lang="de-DE"/>
          </a:p>
        </p:txBody>
      </p:sp>
    </p:spTree>
    <p:extLst>
      <p:ext uri="{BB962C8B-B14F-4D97-AF65-F5344CB8AC3E}">
        <p14:creationId xmlns:p14="http://schemas.microsoft.com/office/powerpoint/2010/main" val="1075479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desktop PC: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28</a:t>
            </a:fld>
            <a:endParaRPr lang="de-DE"/>
          </a:p>
        </p:txBody>
      </p:sp>
    </p:spTree>
    <p:extLst>
      <p:ext uri="{BB962C8B-B14F-4D97-AF65-F5344CB8AC3E}">
        <p14:creationId xmlns:p14="http://schemas.microsoft.com/office/powerpoint/2010/main" val="10791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network: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29</a:t>
            </a:fld>
            <a:endParaRPr lang="de-DE"/>
          </a:p>
        </p:txBody>
      </p:sp>
    </p:spTree>
    <p:extLst>
      <p:ext uri="{BB962C8B-B14F-4D97-AF65-F5344CB8AC3E}">
        <p14:creationId xmlns:p14="http://schemas.microsoft.com/office/powerpoint/2010/main" val="3362781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accessibility: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30</a:t>
            </a:fld>
            <a:endParaRPr lang="de-DE"/>
          </a:p>
        </p:txBody>
      </p:sp>
    </p:spTree>
    <p:extLst>
      <p:ext uri="{BB962C8B-B14F-4D97-AF65-F5344CB8AC3E}">
        <p14:creationId xmlns:p14="http://schemas.microsoft.com/office/powerpoint/2010/main" val="526739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bar chart: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31</a:t>
            </a:fld>
            <a:endParaRPr lang="de-DE"/>
          </a:p>
        </p:txBody>
      </p:sp>
    </p:spTree>
    <p:extLst>
      <p:ext uri="{BB962C8B-B14F-4D97-AF65-F5344CB8AC3E}">
        <p14:creationId xmlns:p14="http://schemas.microsoft.com/office/powerpoint/2010/main" val="3695503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palette: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32</a:t>
            </a:fld>
            <a:endParaRPr lang="de-DE"/>
          </a:p>
        </p:txBody>
      </p:sp>
    </p:spTree>
    <p:extLst>
      <p:ext uri="{BB962C8B-B14F-4D97-AF65-F5344CB8AC3E}">
        <p14:creationId xmlns:p14="http://schemas.microsoft.com/office/powerpoint/2010/main" val="974967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calendar: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33</a:t>
            </a:fld>
            <a:endParaRPr lang="de-DE"/>
          </a:p>
        </p:txBody>
      </p:sp>
    </p:spTree>
    <p:extLst>
      <p:ext uri="{BB962C8B-B14F-4D97-AF65-F5344CB8AC3E}">
        <p14:creationId xmlns:p14="http://schemas.microsoft.com/office/powerpoint/2010/main" val="191223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telephone key layout goes back to the first push-button telephones from the end of the 1950s at Bell Labs (USA); before that, telephones had dialing dials.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Phone with rotary dial: </a:t>
            </a:r>
            <a:r>
              <a:rPr lang="en-US" noProof="0" dirty="0" err="1"/>
              <a:t>User:Gestumblindi</a:t>
            </a:r>
            <a:r>
              <a:rPr lang="en-US" noProof="0" dirty="0"/>
              <a:t>, 2004/2008, Wikimedia Commons / CC-0 – https://commons.wikimedia.org/wiki/File:Waehlscheibe-kurzwahlnummern.jpg</a:t>
            </a:r>
          </a:p>
          <a:p>
            <a:r>
              <a:rPr lang="en-US" noProof="0" dirty="0"/>
              <a:t>Push-button phone: My own photo of a </a:t>
            </a:r>
            <a:r>
              <a:rPr lang="en-US" sz="1200" kern="0" noProof="0" dirty="0"/>
              <a:t>Unify </a:t>
            </a:r>
            <a:r>
              <a:rPr lang="en-US" sz="1200" kern="0" noProof="0" dirty="0" err="1"/>
              <a:t>OpenStage</a:t>
            </a:r>
            <a:r>
              <a:rPr lang="en-US" sz="1200" kern="0" noProof="0" dirty="0"/>
              <a:t> 15 T, Julian Fietkau, 2024</a:t>
            </a:r>
            <a:endParaRPr lang="en-US" noProof="0" dirty="0"/>
          </a:p>
        </p:txBody>
      </p:sp>
      <p:sp>
        <p:nvSpPr>
          <p:cNvPr id="4" name="Foliennummernplatzhalter 3"/>
          <p:cNvSpPr>
            <a:spLocks noGrp="1"/>
          </p:cNvSpPr>
          <p:nvPr>
            <p:ph type="sldNum" sz="quarter" idx="5"/>
          </p:nvPr>
        </p:nvSpPr>
        <p:spPr/>
        <p:txBody>
          <a:bodyPr/>
          <a:lstStyle/>
          <a:p>
            <a:fld id="{9912F9F0-9021-4E4D-9072-2D41A3C94412}" type="slidenum">
              <a:rPr lang="de-DE" smtClean="0"/>
              <a:t>3</a:t>
            </a:fld>
            <a:endParaRPr lang="de-DE"/>
          </a:p>
        </p:txBody>
      </p:sp>
    </p:spTree>
    <p:extLst>
      <p:ext uri="{BB962C8B-B14F-4D97-AF65-F5344CB8AC3E}">
        <p14:creationId xmlns:p14="http://schemas.microsoft.com/office/powerpoint/2010/main" val="4073816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Icon handshake: Microsoft Corporation, PowerPoint icon library, free reuse permitted </a:t>
            </a:r>
            <a:r>
              <a:rPr lang="en-US" dirty="0"/>
              <a:t>– https://support.microsoft.com/en-us/office/insert-icons-in-microsoft-365-e2459f17-3996-4795-996e-b9a13486fa79</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34</a:t>
            </a:fld>
            <a:endParaRPr lang="de-DE"/>
          </a:p>
        </p:txBody>
      </p:sp>
    </p:spTree>
    <p:extLst>
      <p:ext uri="{BB962C8B-B14F-4D97-AF65-F5344CB8AC3E}">
        <p14:creationId xmlns:p14="http://schemas.microsoft.com/office/powerpoint/2010/main" val="2816746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35</a:t>
            </a:fld>
            <a:endParaRPr lang="de-DE"/>
          </a:p>
        </p:txBody>
      </p:sp>
    </p:spTree>
    <p:extLst>
      <p:ext uri="{BB962C8B-B14F-4D97-AF65-F5344CB8AC3E}">
        <p14:creationId xmlns:p14="http://schemas.microsoft.com/office/powerpoint/2010/main" val="287191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Here are some of the key layouts that were empirically examined in the comparative study by Deininger et al. These include both the telephone layout we are familiar with today (top left) and the calculator layout (top center). The layout ultimately selected was not the best in every respect, but was chosen as a compromise.</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4</a:t>
            </a:fld>
            <a:endParaRPr lang="de-DE"/>
          </a:p>
        </p:txBody>
      </p:sp>
    </p:spTree>
    <p:extLst>
      <p:ext uri="{BB962C8B-B14F-4D97-AF65-F5344CB8AC3E}">
        <p14:creationId xmlns:p14="http://schemas.microsoft.com/office/powerpoint/2010/main" val="274579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a:t>This slide should of course be adapted by the individual presenter. I encourage a “personal touch” here, the presentation should be designed to your personal vibe depending on your communication style, career, and professional focus.</a:t>
            </a:r>
          </a:p>
          <a:p>
            <a:endParaRPr lang="en-US" noProof="0" dirty="0"/>
          </a:p>
          <a:p>
            <a:r>
              <a:rPr lang="en-US" noProof="0" dirty="0"/>
              <a:t>Map of Germany: </a:t>
            </a:r>
            <a:r>
              <a:rPr lang="en-US" noProof="0" dirty="0" err="1"/>
              <a:t>User:Mmrw</a:t>
            </a:r>
            <a:r>
              <a:rPr lang="en-US" noProof="0" dirty="0"/>
              <a:t>, 2020, Wikimedia Commons / CC-0 – https://commons.wikimedia.org/wiki/File:Karte_gruenes_deutschland.svg</a:t>
            </a:r>
          </a:p>
          <a:p>
            <a:r>
              <a:rPr lang="en-US" noProof="0" dirty="0"/>
              <a:t>Icons position marker, laptop: Microsoft Corporation, PowerPoint icon library, free reuse permitted – https://support.microsoft.com/en-us/office/insert-icons-in-microsoft-365-e2459f17-3996-4795-996e-b9a13486fa79</a:t>
            </a:r>
          </a:p>
          <a:p>
            <a:r>
              <a:rPr lang="en-US" noProof="0" dirty="0"/>
              <a:t>Mastodon logo: Eugen </a:t>
            </a:r>
            <a:r>
              <a:rPr lang="en-US" noProof="0" dirty="0" err="1"/>
              <a:t>Rochko</a:t>
            </a:r>
            <a:r>
              <a:rPr lang="en-US" noProof="0" dirty="0"/>
              <a:t> and Team, 2022, via Wikimedia Commons / GNU AGPL v3 – https://commons.wikimedia.org/wiki/File:Mastodon_logotype_(simple)_new_hue.svg</a:t>
            </a:r>
          </a:p>
        </p:txBody>
      </p:sp>
      <p:sp>
        <p:nvSpPr>
          <p:cNvPr id="4" name="Foliennummernplatzhalter 3"/>
          <p:cNvSpPr>
            <a:spLocks noGrp="1"/>
          </p:cNvSpPr>
          <p:nvPr>
            <p:ph type="sldNum" sz="quarter" idx="5"/>
          </p:nvPr>
        </p:nvSpPr>
        <p:spPr/>
        <p:txBody>
          <a:bodyPr/>
          <a:lstStyle/>
          <a:p>
            <a:fld id="{9912F9F0-9021-4E4D-9072-2D41A3C94412}" type="slidenum">
              <a:rPr lang="de-DE" smtClean="0"/>
              <a:t>5</a:t>
            </a:fld>
            <a:endParaRPr lang="de-DE"/>
          </a:p>
        </p:txBody>
      </p:sp>
    </p:spTree>
    <p:extLst>
      <p:ext uri="{BB962C8B-B14F-4D97-AF65-F5344CB8AC3E}">
        <p14:creationId xmlns:p14="http://schemas.microsoft.com/office/powerpoint/2010/main" val="2557138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Icon question: </a:t>
            </a:r>
            <a:r>
              <a:rPr lang="en-US" noProof="0" dirty="0"/>
              <a:t>Microsoft Corporation, PowerPoint icon library, free reuse permitted </a:t>
            </a:r>
            <a:r>
              <a:rPr lang="en-US" dirty="0"/>
              <a:t>– https://support.microsoft.com/en-us/office/insert-icons-in-microsoft-365-e2459f17-3996-4795-996e-b9a13486fa79</a:t>
            </a:r>
          </a:p>
        </p:txBody>
      </p:sp>
      <p:sp>
        <p:nvSpPr>
          <p:cNvPr id="4" name="Foliennummernplatzhalter 3"/>
          <p:cNvSpPr>
            <a:spLocks noGrp="1"/>
          </p:cNvSpPr>
          <p:nvPr>
            <p:ph type="sldNum" sz="quarter" idx="5"/>
          </p:nvPr>
        </p:nvSpPr>
        <p:spPr/>
        <p:txBody>
          <a:bodyPr/>
          <a:lstStyle/>
          <a:p>
            <a:fld id="{9912F9F0-9021-4E4D-9072-2D41A3C94412}" type="slidenum">
              <a:rPr lang="de-DE" smtClean="0"/>
              <a:t>6</a:t>
            </a:fld>
            <a:endParaRPr lang="de-DE"/>
          </a:p>
        </p:txBody>
      </p:sp>
    </p:spTree>
    <p:extLst>
      <p:ext uri="{BB962C8B-B14F-4D97-AF65-F5344CB8AC3E}">
        <p14:creationId xmlns:p14="http://schemas.microsoft.com/office/powerpoint/2010/main" val="248699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HCI is primarily based on computer science, psychology, and design (although the latter can be controversial depending on who you ask). Other disciplines tend to play a smaller role. The findings integrated in this way flow through the two pillars of creativity and the rigorous application of methods and fan out to form the diverse manifestations of HCI – from classic usability and UX to the experimental development of new interaction modalities. The exact terms in the treetop are not decisive here and could also be collected collaboratively instead of keeping this preset.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Clip art: tree, </a:t>
            </a:r>
            <a:r>
              <a:rPr lang="en-US" noProof="0" dirty="0" err="1"/>
              <a:t>flooredmusic</a:t>
            </a:r>
            <a:r>
              <a:rPr lang="en-US" noProof="0" dirty="0"/>
              <a:t>, 2013, </a:t>
            </a:r>
            <a:r>
              <a:rPr lang="en-US" noProof="0" dirty="0" err="1"/>
              <a:t>Openclipart</a:t>
            </a:r>
            <a:r>
              <a:rPr lang="en-US" noProof="0" dirty="0"/>
              <a:t>, public domain – https://openclipart.org/detail/184451/tree</a:t>
            </a:r>
          </a:p>
        </p:txBody>
      </p:sp>
      <p:sp>
        <p:nvSpPr>
          <p:cNvPr id="4" name="Foliennummernplatzhalter 3"/>
          <p:cNvSpPr>
            <a:spLocks noGrp="1"/>
          </p:cNvSpPr>
          <p:nvPr>
            <p:ph type="sldNum" sz="quarter" idx="5"/>
          </p:nvPr>
        </p:nvSpPr>
        <p:spPr/>
        <p:txBody>
          <a:bodyPr/>
          <a:lstStyle/>
          <a:p>
            <a:fld id="{9912F9F0-9021-4E4D-9072-2D41A3C94412}" type="slidenum">
              <a:rPr lang="de-DE" smtClean="0"/>
              <a:t>7</a:t>
            </a:fld>
            <a:endParaRPr lang="de-DE"/>
          </a:p>
        </p:txBody>
      </p:sp>
    </p:spTree>
    <p:extLst>
      <p:ext uri="{BB962C8B-B14F-4D97-AF65-F5344CB8AC3E}">
        <p14:creationId xmlns:p14="http://schemas.microsoft.com/office/powerpoint/2010/main" val="407925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8</a:t>
            </a:fld>
            <a:endParaRPr lang="de-DE"/>
          </a:p>
        </p:txBody>
      </p:sp>
    </p:spTree>
    <p:extLst>
      <p:ext uri="{BB962C8B-B14F-4D97-AF65-F5344CB8AC3E}">
        <p14:creationId xmlns:p14="http://schemas.microsoft.com/office/powerpoint/2010/main" val="8258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 recommend not only quoting the general curriculum recommendation (as I did here), but also linking it to the learning objectives from the syllabus of your specific course. In my experience, there is usually a lot of overlap, but there can also be surprising differences in the details.</a:t>
            </a: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9</a:t>
            </a:fld>
            <a:endParaRPr lang="de-DE"/>
          </a:p>
        </p:txBody>
      </p:sp>
    </p:spTree>
    <p:extLst>
      <p:ext uri="{BB962C8B-B14F-4D97-AF65-F5344CB8AC3E}">
        <p14:creationId xmlns:p14="http://schemas.microsoft.com/office/powerpoint/2010/main" val="3495179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fietkau.science/teaching/intro_hci" TargetMode="External"/><Relationship Id="rId4" Type="http://schemas.openxmlformats.org/officeDocument/2006/relationships/hyperlink" Target="https://creativecommons.org/licenses/by-sa/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FBB9A-09B9-40E5-BE6A-81D6B3257F3E}"/>
              </a:ext>
            </a:extLst>
          </p:cNvPr>
          <p:cNvSpPr>
            <a:spLocks noGrp="1"/>
          </p:cNvSpPr>
          <p:nvPr>
            <p:ph type="ctrTitle" hasCustomPrompt="1"/>
          </p:nvPr>
        </p:nvSpPr>
        <p:spPr>
          <a:xfrm>
            <a:off x="1524000" y="2562224"/>
            <a:ext cx="9144000" cy="2060575"/>
          </a:xfrm>
        </p:spPr>
        <p:txBody>
          <a:bodyPr anchor="t"/>
          <a:lstStyle>
            <a:lvl1pPr algn="ctr">
              <a:defRPr sz="6000"/>
            </a:lvl1pPr>
          </a:lstStyle>
          <a:p>
            <a:r>
              <a:rPr lang="en-US" noProof="0"/>
              <a:t>Section title</a:t>
            </a:r>
          </a:p>
        </p:txBody>
      </p:sp>
      <p:sp>
        <p:nvSpPr>
          <p:cNvPr id="3" name="Untertitel 2">
            <a:extLst>
              <a:ext uri="{FF2B5EF4-FFF2-40B4-BE49-F238E27FC236}">
                <a16:creationId xmlns:a16="http://schemas.microsoft.com/office/drawing/2014/main" id="{FFB30CE4-6F5A-4DBD-9EB9-C61BD41B18A3}"/>
              </a:ext>
            </a:extLst>
          </p:cNvPr>
          <p:cNvSpPr>
            <a:spLocks noGrp="1"/>
          </p:cNvSpPr>
          <p:nvPr>
            <p:ph type="subTitle" idx="1"/>
          </p:nvPr>
        </p:nvSpPr>
        <p:spPr>
          <a:xfrm>
            <a:off x="1523999" y="1941874"/>
            <a:ext cx="9144000" cy="436202"/>
          </a:xfrm>
        </p:spPr>
        <p:txBody>
          <a:bodyPr anchor="b"/>
          <a:lstStyle>
            <a:lvl1pPr marL="0" indent="0" algn="ctr">
              <a:lnSpc>
                <a:spcPct val="100000"/>
              </a:lnSpc>
              <a:spcBef>
                <a:spcPts val="6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a:p>
          <a:p>
            <a:r>
              <a:rPr lang="en-US" noProof="0"/>
              <a:t>Section X</a:t>
            </a:r>
          </a:p>
        </p:txBody>
      </p:sp>
      <p:pic>
        <p:nvPicPr>
          <p:cNvPr id="8" name="Grafik 7">
            <a:extLst>
              <a:ext uri="{FF2B5EF4-FFF2-40B4-BE49-F238E27FC236}">
                <a16:creationId xmlns:a16="http://schemas.microsoft.com/office/drawing/2014/main" id="{00B569FD-2C51-416D-A189-5534F0EF6B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274" y="5735637"/>
            <a:ext cx="1238249" cy="436202"/>
          </a:xfrm>
          <a:prstGeom prst="rect">
            <a:avLst/>
          </a:prstGeom>
        </p:spPr>
      </p:pic>
      <p:sp>
        <p:nvSpPr>
          <p:cNvPr id="9" name="Textfeld 8">
            <a:extLst>
              <a:ext uri="{FF2B5EF4-FFF2-40B4-BE49-F238E27FC236}">
                <a16:creationId xmlns:a16="http://schemas.microsoft.com/office/drawing/2014/main" id="{1A9A60FE-520C-47D3-BBC3-2E0CDF45DFA6}"/>
              </a:ext>
            </a:extLst>
          </p:cNvPr>
          <p:cNvSpPr txBox="1"/>
          <p:nvPr userDrawn="1"/>
        </p:nvSpPr>
        <p:spPr>
          <a:xfrm>
            <a:off x="2085973" y="5679831"/>
            <a:ext cx="8077201" cy="907941"/>
          </a:xfrm>
          <a:prstGeom prst="rect">
            <a:avLst/>
          </a:prstGeom>
          <a:noFill/>
        </p:spPr>
        <p:txBody>
          <a:bodyPr wrap="square" rtlCol="0">
            <a:spAutoFit/>
          </a:bodyPr>
          <a:lstStyle/>
          <a:p>
            <a:r>
              <a:rPr lang="en-US" sz="1200" noProof="0" dirty="0"/>
              <a:t>This slide deck was created by Julian Fietkau. It is part of an OER slide collection on the topic “Introduction to Human-Computer Interaction” and belongs to the 2025 version. It is released under the “</a:t>
            </a:r>
            <a:r>
              <a:rPr lang="en-US" sz="1200" noProof="0" dirty="0">
                <a:solidFill>
                  <a:schemeClr val="tx1"/>
                </a:solidFill>
                <a:hlinkClick r:id="rId4">
                  <a:extLst>
                    <a:ext uri="{A12FA001-AC4F-418D-AE19-62706E023703}">
                      <ahyp:hlinkClr xmlns:ahyp="http://schemas.microsoft.com/office/drawing/2018/hyperlinkcolor" val="tx"/>
                    </a:ext>
                  </a:extLst>
                </a:hlinkClick>
              </a:rPr>
              <a:t>Creative Commons Attribution Share-Alike 4.0</a:t>
            </a:r>
            <a:r>
              <a:rPr lang="en-US" sz="1200" noProof="0" dirty="0"/>
              <a:t>” license. See section 0, “Information for Educators”, for more details.</a:t>
            </a:r>
          </a:p>
          <a:p>
            <a:pPr>
              <a:spcBef>
                <a:spcPts val="600"/>
              </a:spcBef>
            </a:pPr>
            <a:r>
              <a:rPr lang="en-US" sz="1200" noProof="0" dirty="0">
                <a:hlinkClick r:id="rId5"/>
              </a:rPr>
              <a:t>https://fietkau.science/teaching/intro_hci</a:t>
            </a:r>
            <a:endParaRPr lang="en-US" sz="1200" noProof="0" dirty="0"/>
          </a:p>
        </p:txBody>
      </p:sp>
      <p:sp>
        <p:nvSpPr>
          <p:cNvPr id="10" name="Textfeld 9">
            <a:extLst>
              <a:ext uri="{FF2B5EF4-FFF2-40B4-BE49-F238E27FC236}">
                <a16:creationId xmlns:a16="http://schemas.microsoft.com/office/drawing/2014/main" id="{1008EE67-CB50-4DC7-B341-ACEB029EE564}"/>
              </a:ext>
            </a:extLst>
          </p:cNvPr>
          <p:cNvSpPr txBox="1"/>
          <p:nvPr userDrawn="1"/>
        </p:nvSpPr>
        <p:spPr>
          <a:xfrm>
            <a:off x="1523999" y="1466850"/>
            <a:ext cx="9144000" cy="461665"/>
          </a:xfrm>
          <a:prstGeom prst="rect">
            <a:avLst/>
          </a:prstGeom>
          <a:noFill/>
        </p:spPr>
        <p:txBody>
          <a:bodyPr wrap="square" rtlCol="0">
            <a:spAutoFit/>
          </a:bodyPr>
          <a:lstStyle/>
          <a:p>
            <a:pPr algn="ctr"/>
            <a:r>
              <a:rPr lang="en-US" sz="2400" noProof="0"/>
              <a:t>Introduction to Human-Computer Interaction</a:t>
            </a:r>
          </a:p>
        </p:txBody>
      </p:sp>
      <p:sp>
        <p:nvSpPr>
          <p:cNvPr id="12" name="Textfeld 11">
            <a:extLst>
              <a:ext uri="{FF2B5EF4-FFF2-40B4-BE49-F238E27FC236}">
                <a16:creationId xmlns:a16="http://schemas.microsoft.com/office/drawing/2014/main" id="{A3E20EA4-29F9-4AE8-97A1-5F9E01522B03}"/>
              </a:ext>
            </a:extLst>
          </p:cNvPr>
          <p:cNvSpPr txBox="1"/>
          <p:nvPr userDrawn="1"/>
        </p:nvSpPr>
        <p:spPr>
          <a:xfrm>
            <a:off x="9810751" y="5679831"/>
            <a:ext cx="17049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8DAB23-A3AF-483D-AC1A-7E9FA5CA244E}" type="datetime1">
              <a:rPr lang="en-US" noProof="0" smtClean="0"/>
              <a:t>5/28/2025</a:t>
            </a:fld>
            <a:endParaRPr lang="en-US" noProof="0" dirty="0"/>
          </a:p>
        </p:txBody>
      </p:sp>
    </p:spTree>
    <p:extLst>
      <p:ext uri="{BB962C8B-B14F-4D97-AF65-F5344CB8AC3E}">
        <p14:creationId xmlns:p14="http://schemas.microsoft.com/office/powerpoint/2010/main" val="84687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520AF-EED2-4113-9631-49982D0A083F}"/>
              </a:ext>
            </a:extLst>
          </p:cNvPr>
          <p:cNvSpPr>
            <a:spLocks noGrp="1"/>
          </p:cNvSpPr>
          <p:nvPr>
            <p:ph type="title" hasCustomPrompt="1"/>
          </p:nvPr>
        </p:nvSpPr>
        <p:spPr/>
        <p:txBody>
          <a:bodyPr/>
          <a:lstStyle/>
          <a:p>
            <a:r>
              <a:rPr lang="en-US" noProof="0" dirty="0"/>
              <a:t>Click to edit Master title style</a:t>
            </a:r>
          </a:p>
        </p:txBody>
      </p:sp>
      <p:sp>
        <p:nvSpPr>
          <p:cNvPr id="3" name="Inhaltsplatzhalter 2">
            <a:extLst>
              <a:ext uri="{FF2B5EF4-FFF2-40B4-BE49-F238E27FC236}">
                <a16:creationId xmlns:a16="http://schemas.microsoft.com/office/drawing/2014/main" id="{74F2860F-20E4-469E-BD70-6899E8104C56}"/>
              </a:ext>
            </a:extLst>
          </p:cNvPr>
          <p:cNvSpPr>
            <a:spLocks noGrp="1"/>
          </p:cNvSpPr>
          <p:nvPr>
            <p:ph idx="1" hasCustomPrompt="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8221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2860F-20E4-469E-BD70-6899E8104C56}"/>
              </a:ext>
            </a:extLst>
          </p:cNvPr>
          <p:cNvSpPr>
            <a:spLocks noGrp="1"/>
          </p:cNvSpPr>
          <p:nvPr>
            <p:ph idx="1" hasCustomPrompt="1"/>
          </p:nvPr>
        </p:nvSpPr>
        <p:spPr/>
        <p:txBody>
          <a:bodyPr/>
          <a:lstStyle>
            <a:lvl1pPr marL="0" indent="0">
              <a:buNone/>
              <a:defRPr/>
            </a:lvl1pPr>
            <a:lvl2pPr marL="457200" indent="0">
              <a:buNone/>
              <a:defRPr/>
            </a:lvl2pPr>
          </a:lstStyle>
          <a:p>
            <a:pPr lvl="0"/>
            <a:r>
              <a:rPr lang="en-US" noProof="0" dirty="0"/>
              <a:t>Click to edit Master text styles</a:t>
            </a:r>
          </a:p>
        </p:txBody>
      </p:sp>
      <p:pic>
        <p:nvPicPr>
          <p:cNvPr id="7" name="Grafik 6" descr="Bleistift mit einfarbiger Füllung">
            <a:extLst>
              <a:ext uri="{FF2B5EF4-FFF2-40B4-BE49-F238E27FC236}">
                <a16:creationId xmlns:a16="http://schemas.microsoft.com/office/drawing/2014/main" id="{6FE49059-A405-413F-B278-DC5519DD20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1350" y="326136"/>
            <a:ext cx="585787" cy="585787"/>
          </a:xfrm>
          <a:prstGeom prst="rect">
            <a:avLst/>
          </a:prstGeom>
        </p:spPr>
      </p:pic>
      <p:pic>
        <p:nvPicPr>
          <p:cNvPr id="9" name="Grafik 8" descr="Dokument mit einfarbiger Füllung">
            <a:extLst>
              <a:ext uri="{FF2B5EF4-FFF2-40B4-BE49-F238E27FC236}">
                <a16:creationId xmlns:a16="http://schemas.microsoft.com/office/drawing/2014/main" id="{77245526-C842-4CFB-8D60-ECB3094B83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0325" y="260536"/>
            <a:ext cx="723900" cy="723900"/>
          </a:xfrm>
          <a:prstGeom prst="rect">
            <a:avLst/>
          </a:prstGeom>
        </p:spPr>
      </p:pic>
      <p:sp>
        <p:nvSpPr>
          <p:cNvPr id="8" name="Titel 1">
            <a:extLst>
              <a:ext uri="{FF2B5EF4-FFF2-40B4-BE49-F238E27FC236}">
                <a16:creationId xmlns:a16="http://schemas.microsoft.com/office/drawing/2014/main" id="{EB6F6C0E-028A-48A0-86D8-0532139CACDE}"/>
              </a:ext>
            </a:extLst>
          </p:cNvPr>
          <p:cNvSpPr>
            <a:spLocks noGrp="1"/>
          </p:cNvSpPr>
          <p:nvPr>
            <p:ph type="title" hasCustomPrompt="1"/>
          </p:nvPr>
        </p:nvSpPr>
        <p:spPr>
          <a:xfrm>
            <a:off x="838200" y="338230"/>
            <a:ext cx="9382125" cy="623151"/>
          </a:xfrm>
        </p:spPr>
        <p:txBody>
          <a:bodyPr/>
          <a:lstStyle/>
          <a:p>
            <a:r>
              <a:rPr lang="en-US" noProof="0" dirty="0"/>
              <a:t>Click to edit Master title style</a:t>
            </a:r>
            <a:endParaRPr lang="de-DE" dirty="0"/>
          </a:p>
        </p:txBody>
      </p:sp>
    </p:spTree>
    <p:extLst>
      <p:ext uri="{BB962C8B-B14F-4D97-AF65-F5344CB8AC3E}">
        <p14:creationId xmlns:p14="http://schemas.microsoft.com/office/powerpoint/2010/main" val="195354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kussio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2860F-20E4-469E-BD70-6899E8104C56}"/>
              </a:ext>
            </a:extLst>
          </p:cNvPr>
          <p:cNvSpPr>
            <a:spLocks noGrp="1"/>
          </p:cNvSpPr>
          <p:nvPr>
            <p:ph idx="1" hasCustomPrompt="1"/>
          </p:nvPr>
        </p:nvSpPr>
        <p:spPr/>
        <p:txBody>
          <a:bodyPr/>
          <a:lstStyle>
            <a:lvl1pPr marL="0" indent="0">
              <a:buNone/>
              <a:defRPr/>
            </a:lvl1pPr>
            <a:lvl2pPr marL="457200" indent="0">
              <a:buNone/>
              <a:defRPr/>
            </a:lvl2pPr>
          </a:lstStyle>
          <a:p>
            <a:pPr lvl="0"/>
            <a:r>
              <a:rPr lang="en-US" noProof="0" dirty="0"/>
              <a:t>Click to edit Master text styles</a:t>
            </a:r>
          </a:p>
        </p:txBody>
      </p:sp>
      <p:pic>
        <p:nvPicPr>
          <p:cNvPr id="8" name="Grafik 7" descr="Benutzer mit einfarbiger Füllung">
            <a:extLst>
              <a:ext uri="{FF2B5EF4-FFF2-40B4-BE49-F238E27FC236}">
                <a16:creationId xmlns:a16="http://schemas.microsoft.com/office/drawing/2014/main" id="{447130AB-ACC1-4DE1-AB0A-201E39B1C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7475" y="136524"/>
            <a:ext cx="1076325" cy="1076325"/>
          </a:xfrm>
          <a:prstGeom prst="rect">
            <a:avLst/>
          </a:prstGeom>
        </p:spPr>
      </p:pic>
      <p:sp>
        <p:nvSpPr>
          <p:cNvPr id="7" name="Titel 1">
            <a:extLst>
              <a:ext uri="{FF2B5EF4-FFF2-40B4-BE49-F238E27FC236}">
                <a16:creationId xmlns:a16="http://schemas.microsoft.com/office/drawing/2014/main" id="{F3910385-83FA-4300-AC03-E0C756533347}"/>
              </a:ext>
            </a:extLst>
          </p:cNvPr>
          <p:cNvSpPr>
            <a:spLocks noGrp="1"/>
          </p:cNvSpPr>
          <p:nvPr>
            <p:ph type="title" hasCustomPrompt="1"/>
          </p:nvPr>
        </p:nvSpPr>
        <p:spPr>
          <a:xfrm>
            <a:off x="838200" y="338230"/>
            <a:ext cx="9329928" cy="623151"/>
          </a:xfrm>
        </p:spPr>
        <p:txBody>
          <a:bodyPr/>
          <a:lstStyle/>
          <a:p>
            <a:r>
              <a:rPr lang="en-US" noProof="0" dirty="0"/>
              <a:t>Click to edit Master title style</a:t>
            </a:r>
            <a:endParaRPr lang="de-DE" dirty="0"/>
          </a:p>
        </p:txBody>
      </p:sp>
    </p:spTree>
    <p:extLst>
      <p:ext uri="{BB962C8B-B14F-4D97-AF65-F5344CB8AC3E}">
        <p14:creationId xmlns:p14="http://schemas.microsoft.com/office/powerpoint/2010/main" val="23700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1962F-3610-4324-AA2F-E4D8660A405B}"/>
              </a:ext>
            </a:extLst>
          </p:cNvPr>
          <p:cNvSpPr>
            <a:spLocks noGrp="1"/>
          </p:cNvSpPr>
          <p:nvPr>
            <p:ph type="title" hasCustomPrompt="1"/>
          </p:nvPr>
        </p:nvSpPr>
        <p:spPr>
          <a:xfrm>
            <a:off x="4810124" y="2312894"/>
            <a:ext cx="6543675" cy="2267510"/>
          </a:xfrm>
        </p:spPr>
        <p:txBody>
          <a:bodyPr anchor="b">
            <a:normAutofit/>
          </a:bodyPr>
          <a:lstStyle>
            <a:lvl1pPr>
              <a:defRPr sz="3600"/>
            </a:lvl1pPr>
          </a:lstStyle>
          <a:p>
            <a:r>
              <a:rPr lang="en-US" noProof="0"/>
              <a:t>Topic</a:t>
            </a:r>
          </a:p>
        </p:txBody>
      </p:sp>
      <p:sp>
        <p:nvSpPr>
          <p:cNvPr id="8" name="Bildplatzhalter 7">
            <a:extLst>
              <a:ext uri="{FF2B5EF4-FFF2-40B4-BE49-F238E27FC236}">
                <a16:creationId xmlns:a16="http://schemas.microsoft.com/office/drawing/2014/main" id="{EE089175-2A64-469A-A995-83523F7EF031}"/>
              </a:ext>
            </a:extLst>
          </p:cNvPr>
          <p:cNvSpPr>
            <a:spLocks noGrp="1"/>
          </p:cNvSpPr>
          <p:nvPr>
            <p:ph type="pic" sz="quarter" idx="13"/>
          </p:nvPr>
        </p:nvSpPr>
        <p:spPr>
          <a:xfrm>
            <a:off x="420688" y="1652587"/>
            <a:ext cx="3960000" cy="3960000"/>
          </a:xfrm>
        </p:spPr>
        <p:txBody>
          <a:bodyPr/>
          <a:lstStyle>
            <a:lvl1pPr marL="0" indent="0">
              <a:buNone/>
              <a:defRPr/>
            </a:lvl1pPr>
          </a:lstStyle>
          <a:p>
            <a:endParaRPr lang="en-US" noProof="0" dirty="0"/>
          </a:p>
        </p:txBody>
      </p:sp>
    </p:spTree>
    <p:extLst>
      <p:ext uri="{BB962C8B-B14F-4D97-AF65-F5344CB8AC3E}">
        <p14:creationId xmlns:p14="http://schemas.microsoft.com/office/powerpoint/2010/main" val="2656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079C1-E532-4357-8A7E-C5654413315B}"/>
              </a:ext>
            </a:extLst>
          </p:cNvPr>
          <p:cNvSpPr>
            <a:spLocks noGrp="1"/>
          </p:cNvSpPr>
          <p:nvPr>
            <p:ph type="title" hasCustomPrompt="1"/>
          </p:nvPr>
        </p:nvSpPr>
        <p:spPr/>
        <p:txBody>
          <a:bodyPr/>
          <a:lstStyle/>
          <a:p>
            <a:r>
              <a:rPr lang="en-US" noProof="0" dirty="0"/>
              <a:t>Click to edit Master title style</a:t>
            </a:r>
            <a:endParaRPr lang="de-DE" dirty="0"/>
          </a:p>
        </p:txBody>
      </p:sp>
    </p:spTree>
    <p:extLst>
      <p:ext uri="{BB962C8B-B14F-4D97-AF65-F5344CB8AC3E}">
        <p14:creationId xmlns:p14="http://schemas.microsoft.com/office/powerpoint/2010/main" val="91882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25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eiß">
    <p:spTree>
      <p:nvGrpSpPr>
        <p:cNvPr id="1" name=""/>
        <p:cNvGrpSpPr/>
        <p:nvPr/>
      </p:nvGrpSpPr>
      <p:grpSpPr>
        <a:xfrm>
          <a:off x="0" y="0"/>
          <a:ext cx="0" cy="0"/>
          <a:chOff x="0" y="0"/>
          <a:chExt cx="0" cy="0"/>
        </a:xfrm>
      </p:grpSpPr>
      <p:sp>
        <p:nvSpPr>
          <p:cNvPr id="6" name="Rectangle 41"/>
          <p:cNvSpPr>
            <a:spLocks noGrp="1" noChangeArrowheads="1"/>
          </p:cNvSpPr>
          <p:nvPr>
            <p:ph type="sldNum" sz="quarter" idx="10"/>
          </p:nvPr>
        </p:nvSpPr>
        <p:spPr>
          <a:xfrm>
            <a:off x="10119245" y="6571896"/>
            <a:ext cx="2032000" cy="283234"/>
          </a:xfrm>
          <a:prstGeom prst="rect">
            <a:avLst/>
          </a:prstGeom>
          <a:ln/>
        </p:spPr>
        <p:txBody>
          <a:bodyPr/>
          <a:lstStyle>
            <a:lvl1pPr algn="r">
              <a:defRPr sz="1100">
                <a:solidFill>
                  <a:schemeClr val="tx2"/>
                </a:solidFill>
              </a:defRPr>
            </a:lvl1pPr>
          </a:lstStyle>
          <a:p>
            <a:pPr>
              <a:defRPr/>
            </a:pPr>
            <a:fld id="{2A3A57D9-08E7-4A35-820C-6C5F68307974}" type="slidenum">
              <a:rPr lang="de-DE" smtClean="0"/>
              <a:pPr>
                <a:defRPr/>
              </a:pPr>
              <a:t>‹Nr.›</a:t>
            </a:fld>
            <a:endParaRPr lang="de-DE" dirty="0"/>
          </a:p>
        </p:txBody>
      </p:sp>
      <p:sp>
        <p:nvSpPr>
          <p:cNvPr id="7" name="Rectangle 42"/>
          <p:cNvSpPr>
            <a:spLocks noGrp="1" noChangeArrowheads="1"/>
          </p:cNvSpPr>
          <p:nvPr>
            <p:ph type="ftr" sz="quarter" idx="11"/>
          </p:nvPr>
        </p:nvSpPr>
        <p:spPr>
          <a:xfrm>
            <a:off x="2387600" y="6571896"/>
            <a:ext cx="7416800" cy="283234"/>
          </a:xfrm>
          <a:prstGeom prst="rect">
            <a:avLst/>
          </a:prstGeom>
          <a:ln/>
        </p:spPr>
        <p:txBody>
          <a:bodyPr/>
          <a:lstStyle>
            <a:lvl1pPr algn="ctr">
              <a:defRPr sz="1100">
                <a:solidFill>
                  <a:schemeClr val="tx2"/>
                </a:solidFill>
              </a:defRPr>
            </a:lvl1pPr>
          </a:lstStyle>
          <a:p>
            <a:pPr>
              <a:defRPr/>
            </a:pPr>
            <a:r>
              <a:rPr lang="de-DE"/>
              <a:t>Julian Fietkau</a:t>
            </a:r>
            <a:endParaRPr lang="de-DE" dirty="0"/>
          </a:p>
        </p:txBody>
      </p:sp>
      <p:sp>
        <p:nvSpPr>
          <p:cNvPr id="9" name="Rectangle 43"/>
          <p:cNvSpPr>
            <a:spLocks noGrp="1" noChangeArrowheads="1"/>
          </p:cNvSpPr>
          <p:nvPr>
            <p:ph type="dt" sz="half" idx="12"/>
          </p:nvPr>
        </p:nvSpPr>
        <p:spPr>
          <a:xfrm>
            <a:off x="23920" y="6571896"/>
            <a:ext cx="2032000" cy="283234"/>
          </a:xfrm>
          <a:prstGeom prst="rect">
            <a:avLst/>
          </a:prstGeom>
          <a:ln/>
        </p:spPr>
        <p:txBody>
          <a:bodyPr/>
          <a:lstStyle>
            <a:lvl1pPr>
              <a:defRPr sz="1100">
                <a:solidFill>
                  <a:schemeClr val="tx2"/>
                </a:solidFill>
              </a:defRPr>
            </a:lvl1pPr>
          </a:lstStyle>
          <a:p>
            <a:pPr>
              <a:defRPr/>
            </a:pPr>
            <a:r>
              <a:rPr lang="de-DE"/>
              <a:t>02.03.2024</a:t>
            </a:r>
            <a:endParaRPr lang="de-DE" dirty="0"/>
          </a:p>
        </p:txBody>
      </p:sp>
      <p:sp>
        <p:nvSpPr>
          <p:cNvPr id="10" name="Rechteck 9"/>
          <p:cNvSpPr/>
          <p:nvPr userDrawn="1"/>
        </p:nvSpPr>
        <p:spPr>
          <a:xfrm>
            <a:off x="0" y="0"/>
            <a:ext cx="12192000" cy="68580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5705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creativecommons.org/licenses/by-sa/4.0/" TargetMode="External"/><Relationship Id="rId5" Type="http://schemas.openxmlformats.org/officeDocument/2006/relationships/slideLayout" Target="../slideLayouts/slideLayout5.xml"/><Relationship Id="rId10" Type="http://schemas.openxmlformats.org/officeDocument/2006/relationships/hyperlink" Target="https://fietkau.science/teaching/intro_hci" TargetMode="Externa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27AB65-17A0-47C5-9260-10D28D228B1E}"/>
              </a:ext>
            </a:extLst>
          </p:cNvPr>
          <p:cNvSpPr>
            <a:spLocks noGrp="1"/>
          </p:cNvSpPr>
          <p:nvPr>
            <p:ph type="title"/>
          </p:nvPr>
        </p:nvSpPr>
        <p:spPr>
          <a:xfrm>
            <a:off x="838200" y="338230"/>
            <a:ext cx="10515600" cy="623151"/>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platzhalter 2">
            <a:extLst>
              <a:ext uri="{FF2B5EF4-FFF2-40B4-BE49-F238E27FC236}">
                <a16:creationId xmlns:a16="http://schemas.microsoft.com/office/drawing/2014/main" id="{60CC2FFC-39C2-4C58-AFD4-4D1276DE2E64}"/>
              </a:ext>
            </a:extLst>
          </p:cNvPr>
          <p:cNvSpPr>
            <a:spLocks noGrp="1"/>
          </p:cNvSpPr>
          <p:nvPr>
            <p:ph type="body" idx="1"/>
          </p:nvPr>
        </p:nvSpPr>
        <p:spPr>
          <a:xfrm>
            <a:off x="838200" y="1231392"/>
            <a:ext cx="10515600" cy="4945572"/>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feld 7">
            <a:extLst>
              <a:ext uri="{FF2B5EF4-FFF2-40B4-BE49-F238E27FC236}">
                <a16:creationId xmlns:a16="http://schemas.microsoft.com/office/drawing/2014/main" id="{48932467-C07C-4DC8-B44F-AC0D8A687F29}"/>
              </a:ext>
            </a:extLst>
          </p:cNvPr>
          <p:cNvSpPr txBox="1"/>
          <p:nvPr userDrawn="1"/>
        </p:nvSpPr>
        <p:spPr>
          <a:xfrm>
            <a:off x="2429911" y="6370503"/>
            <a:ext cx="7332179" cy="461665"/>
          </a:xfrm>
          <a:prstGeom prst="rect">
            <a:avLst/>
          </a:prstGeom>
          <a:noFill/>
        </p:spPr>
        <p:txBody>
          <a:bodyPr wrap="square" rtlCol="0">
            <a:spAutoFit/>
          </a:bodyPr>
          <a:lstStyle/>
          <a:p>
            <a:pPr algn="ctr"/>
            <a:r>
              <a:rPr lang="en-US" sz="1200" noProof="0" dirty="0">
                <a:solidFill>
                  <a:schemeClr val="bg1">
                    <a:lumMod val="65000"/>
                  </a:schemeClr>
                </a:solidFill>
                <a:hlinkClick r:id="rId10">
                  <a:extLst>
                    <a:ext uri="{A12FA001-AC4F-418D-AE19-62706E023703}">
                      <ahyp:hlinkClr xmlns:ahyp="http://schemas.microsoft.com/office/drawing/2018/hyperlinkcolor" val="tx"/>
                    </a:ext>
                  </a:extLst>
                </a:hlinkClick>
              </a:rPr>
              <a:t>Introduction to Human-Computer Interaction</a:t>
            </a:r>
            <a:r>
              <a:rPr lang="en-US" sz="1200" noProof="0" dirty="0">
                <a:solidFill>
                  <a:schemeClr val="bg1">
                    <a:lumMod val="65000"/>
                  </a:schemeClr>
                </a:solidFill>
              </a:rPr>
              <a:t>, section 1: Introduction and Overview</a:t>
            </a:r>
          </a:p>
          <a:p>
            <a:pPr algn="ctr"/>
            <a:r>
              <a:rPr lang="en-US" sz="1200" noProof="0" dirty="0">
                <a:solidFill>
                  <a:schemeClr val="bg1">
                    <a:lumMod val="65000"/>
                  </a:schemeClr>
                </a:solidFill>
              </a:rPr>
              <a:t>Julian Fietkau, 2025 – </a:t>
            </a:r>
            <a:r>
              <a:rPr lang="en-US" sz="1200" noProof="0" dirty="0">
                <a:solidFill>
                  <a:schemeClr val="bg1">
                    <a:lumMod val="65000"/>
                  </a:schemeClr>
                </a:solidFill>
                <a:hlinkClick r:id="rId11">
                  <a:extLst>
                    <a:ext uri="{A12FA001-AC4F-418D-AE19-62706E023703}">
                      <ahyp:hlinkClr xmlns:ahyp="http://schemas.microsoft.com/office/drawing/2018/hyperlinkcolor" val="tx"/>
                    </a:ext>
                  </a:extLst>
                </a:hlinkClick>
              </a:rPr>
              <a:t>CC BY-SA 4.0</a:t>
            </a:r>
            <a:endParaRPr lang="en-US" sz="1200" noProof="0" dirty="0">
              <a:solidFill>
                <a:schemeClr val="bg1">
                  <a:lumMod val="65000"/>
                </a:schemeClr>
              </a:solidFill>
            </a:endParaRPr>
          </a:p>
        </p:txBody>
      </p:sp>
      <p:sp>
        <p:nvSpPr>
          <p:cNvPr id="9" name="Textfeld 8">
            <a:extLst>
              <a:ext uri="{FF2B5EF4-FFF2-40B4-BE49-F238E27FC236}">
                <a16:creationId xmlns:a16="http://schemas.microsoft.com/office/drawing/2014/main" id="{EF6A1220-0B79-4612-8F8B-D76992130033}"/>
              </a:ext>
            </a:extLst>
          </p:cNvPr>
          <p:cNvSpPr txBox="1"/>
          <p:nvPr userDrawn="1"/>
        </p:nvSpPr>
        <p:spPr>
          <a:xfrm>
            <a:off x="838200" y="6369543"/>
            <a:ext cx="1591710" cy="338554"/>
          </a:xfrm>
          <a:prstGeom prst="rect">
            <a:avLst/>
          </a:prstGeom>
          <a:noFill/>
        </p:spPr>
        <p:txBody>
          <a:bodyPr wrap="square" rtlCol="0">
            <a:spAutoFit/>
          </a:bodyPr>
          <a:lstStyle/>
          <a:p>
            <a:fld id="{A95F6F6E-54CE-45BF-87BD-B3521593495C}" type="datetime1">
              <a:rPr lang="en-US" sz="1600" noProof="0" smtClean="0">
                <a:solidFill>
                  <a:schemeClr val="bg1">
                    <a:lumMod val="65000"/>
                  </a:schemeClr>
                </a:solidFill>
              </a:rPr>
              <a:t>5/28/2025</a:t>
            </a:fld>
            <a:endParaRPr lang="en-US" sz="1600" noProof="0" dirty="0">
              <a:solidFill>
                <a:schemeClr val="bg1">
                  <a:lumMod val="65000"/>
                </a:schemeClr>
              </a:solidFill>
            </a:endParaRPr>
          </a:p>
        </p:txBody>
      </p:sp>
      <p:sp>
        <p:nvSpPr>
          <p:cNvPr id="10" name="Textfeld 9">
            <a:extLst>
              <a:ext uri="{FF2B5EF4-FFF2-40B4-BE49-F238E27FC236}">
                <a16:creationId xmlns:a16="http://schemas.microsoft.com/office/drawing/2014/main" id="{9FBA34DA-747B-41EE-A3AA-9EF6008229EC}"/>
              </a:ext>
            </a:extLst>
          </p:cNvPr>
          <p:cNvSpPr txBox="1"/>
          <p:nvPr userDrawn="1"/>
        </p:nvSpPr>
        <p:spPr>
          <a:xfrm>
            <a:off x="8324850" y="6369543"/>
            <a:ext cx="30289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bg1">
                    <a:lumMod val="65000"/>
                  </a:schemeClr>
                </a:solidFill>
              </a:rPr>
              <a:t>1-</a:t>
            </a:r>
            <a:fld id="{DF3F699D-D92C-4370-9314-E2DC8162D7B3}" type="slidenum">
              <a:rPr lang="en-US" sz="1600" noProof="0" smtClean="0">
                <a:solidFill>
                  <a:schemeClr val="bg1">
                    <a:lumMod val="65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lang="en-US" sz="1600" noProof="0" dirty="0">
              <a:solidFill>
                <a:schemeClr val="bg1">
                  <a:lumMod val="65000"/>
                </a:schemeClr>
              </a:solidFill>
            </a:endParaRPr>
          </a:p>
        </p:txBody>
      </p:sp>
    </p:spTree>
    <p:extLst>
      <p:ext uri="{BB962C8B-B14F-4D97-AF65-F5344CB8AC3E}">
        <p14:creationId xmlns:p14="http://schemas.microsoft.com/office/powerpoint/2010/main" val="392597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1" r:id="rId5"/>
    <p:sldLayoutId id="2147483654" r:id="rId6"/>
    <p:sldLayoutId id="2147483655" r:id="rId7"/>
    <p:sldLayoutId id="2147483658" r:id="rId8"/>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creativecommons.org/licenses/by-sa/4.0/" TargetMode="External"/><Relationship Id="rId5" Type="http://schemas.openxmlformats.org/officeDocument/2006/relationships/hyperlink" Target="https://social.coop/@scottjenson/112859282474105026" TargetMode="Externa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s://commons.wikimedia.org/wiki/File:Old-style-kitchen-stove.jpg" TargetMode="External"/><Relationship Id="rId7"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hyperlink" Target="https://artlibre.org/licence/lal/en/" TargetMode="External"/><Relationship Id="rId4" Type="http://schemas.openxmlformats.org/officeDocument/2006/relationships/hyperlink" Target="https://commons.wikimedia.org/wiki/File:Stove-square.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admiralcloudberg.medium.com/the-long-shadow-of-war-the-story-of-the-shootdown-of-iran-air-flight-655-ef7bdf1e9f7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so.org/standard/63500.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so.org/standard/63500.htm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dl.acm.org/doi/book/10.1145/2594128"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s://dl.acm.org/doi/fullHtml/10.1145/255744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002/j.1538-7305.1960.tb04447.x"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fietkau.social/@julian" TargetMode="External"/><Relationship Id="rId3" Type="http://schemas.openxmlformats.org/officeDocument/2006/relationships/image" Target="../media/image13.png"/><Relationship Id="rId7" Type="http://schemas.openxmlformats.org/officeDocument/2006/relationships/hyperlink" Target="https://fietkau.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dl.acm.org/doi/book/10.1145/259412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DC82-3475-42B9-8F53-127EA1571A14}"/>
              </a:ext>
            </a:extLst>
          </p:cNvPr>
          <p:cNvSpPr>
            <a:spLocks noGrp="1"/>
          </p:cNvSpPr>
          <p:nvPr>
            <p:ph type="ctrTitle"/>
          </p:nvPr>
        </p:nvSpPr>
        <p:spPr/>
        <p:txBody>
          <a:bodyPr/>
          <a:lstStyle/>
          <a:p>
            <a:r>
              <a:rPr lang="en-US" noProof="0" dirty="0"/>
              <a:t>Introduction and Overview</a:t>
            </a:r>
          </a:p>
        </p:txBody>
      </p:sp>
      <p:sp>
        <p:nvSpPr>
          <p:cNvPr id="3" name="Untertitel 2">
            <a:extLst>
              <a:ext uri="{FF2B5EF4-FFF2-40B4-BE49-F238E27FC236}">
                <a16:creationId xmlns:a16="http://schemas.microsoft.com/office/drawing/2014/main" id="{9E8EE65A-62A6-4AD7-902E-BC91B3AB3673}"/>
              </a:ext>
            </a:extLst>
          </p:cNvPr>
          <p:cNvSpPr>
            <a:spLocks noGrp="1"/>
          </p:cNvSpPr>
          <p:nvPr>
            <p:ph type="subTitle" idx="1"/>
          </p:nvPr>
        </p:nvSpPr>
        <p:spPr/>
        <p:txBody>
          <a:bodyPr>
            <a:normAutofit lnSpcReduction="10000"/>
          </a:bodyPr>
          <a:lstStyle/>
          <a:p>
            <a:r>
              <a:rPr lang="en-US" noProof="0" dirty="0"/>
              <a:t>Section 1</a:t>
            </a:r>
          </a:p>
        </p:txBody>
      </p:sp>
    </p:spTree>
    <p:extLst>
      <p:ext uri="{BB962C8B-B14F-4D97-AF65-F5344CB8AC3E}">
        <p14:creationId xmlns:p14="http://schemas.microsoft.com/office/powerpoint/2010/main" val="150760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990AB-1993-4C6C-A30B-9B3FEC1056D9}"/>
              </a:ext>
            </a:extLst>
          </p:cNvPr>
          <p:cNvSpPr>
            <a:spLocks noGrp="1"/>
          </p:cNvSpPr>
          <p:nvPr>
            <p:ph type="title"/>
          </p:nvPr>
        </p:nvSpPr>
        <p:spPr/>
        <p:txBody>
          <a:bodyPr>
            <a:normAutofit/>
          </a:bodyPr>
          <a:lstStyle/>
          <a:p>
            <a:r>
              <a:rPr lang="en-US" dirty="0"/>
              <a:t>My Own Plan for this Course</a:t>
            </a:r>
          </a:p>
        </p:txBody>
      </p:sp>
      <p:sp>
        <p:nvSpPr>
          <p:cNvPr id="3" name="Inhaltsplatzhalter 2">
            <a:extLst>
              <a:ext uri="{FF2B5EF4-FFF2-40B4-BE49-F238E27FC236}">
                <a16:creationId xmlns:a16="http://schemas.microsoft.com/office/drawing/2014/main" id="{88FA73B6-8CBC-485D-8701-75914E9B3D87}"/>
              </a:ext>
            </a:extLst>
          </p:cNvPr>
          <p:cNvSpPr>
            <a:spLocks noGrp="1"/>
          </p:cNvSpPr>
          <p:nvPr>
            <p:ph idx="1"/>
          </p:nvPr>
        </p:nvSpPr>
        <p:spPr/>
        <p:txBody>
          <a:bodyPr>
            <a:normAutofit fontScale="77500" lnSpcReduction="20000"/>
          </a:bodyPr>
          <a:lstStyle/>
          <a:p>
            <a:r>
              <a:rPr lang="en-US" b="1">
                <a:solidFill>
                  <a:srgbClr val="FF0000"/>
                </a:solidFill>
              </a:rPr>
              <a:t>n</a:t>
            </a:r>
            <a:r>
              <a:rPr lang="en-US"/>
              <a:t> sessions (including today), fixed topic for each date</a:t>
            </a:r>
          </a:p>
          <a:p>
            <a:r>
              <a:rPr lang="en-US"/>
              <a:t>Time slots contain lecture-like segments with informational content, interactive discussions and mini-exercises, as well as more extensive exercises in individual or team work.</a:t>
            </a:r>
          </a:p>
          <a:p>
            <a:pPr lvl="1"/>
            <a:r>
              <a:rPr lang="en-US"/>
              <a:t>Please have a pen and paper with you for the lecture sessions, even if you do not normally take handwritten notes.</a:t>
            </a:r>
          </a:p>
          <a:p>
            <a:r>
              <a:rPr lang="en-US"/>
              <a:t>I recommend working on the lecture content afterwards rather than in advance.</a:t>
            </a:r>
          </a:p>
          <a:p>
            <a:pPr lvl="1"/>
            <a:r>
              <a:rPr lang="en-US"/>
              <a:t>The lecture dates are planned in such a way that they are understandable for undergraduate students of computer science without having to read the slides in advance. I therefore recommend that you use your self-study time to go through the content again after a lecture and check your own understanding.</a:t>
            </a:r>
          </a:p>
          <a:p>
            <a:r>
              <a:rPr lang="en-US"/>
              <a:t>Note: the slides alone (without attendance and your own notes) are not guaranteed to be suitable for self-study. If you are unable to attend the course, self-study will require increased use of the book recommendations and additional research of your own.</a:t>
            </a:r>
          </a:p>
          <a:p>
            <a:r>
              <a:rPr lang="en-US"/>
              <a:t>Now: further introduction to usability, then a course overview</a:t>
            </a:r>
          </a:p>
        </p:txBody>
      </p:sp>
    </p:spTree>
    <p:extLst>
      <p:ext uri="{BB962C8B-B14F-4D97-AF65-F5344CB8AC3E}">
        <p14:creationId xmlns:p14="http://schemas.microsoft.com/office/powerpoint/2010/main" val="39875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09320-A1F2-47B6-A2AB-6AEA0B5CB001}"/>
              </a:ext>
            </a:extLst>
          </p:cNvPr>
          <p:cNvSpPr>
            <a:spLocks noGrp="1"/>
          </p:cNvSpPr>
          <p:nvPr>
            <p:ph type="title"/>
          </p:nvPr>
        </p:nvSpPr>
        <p:spPr/>
        <p:txBody>
          <a:bodyPr>
            <a:normAutofit/>
          </a:bodyPr>
          <a:lstStyle/>
          <a:p>
            <a:r>
              <a:rPr lang="en-US" dirty="0"/>
              <a:t>Recommendations for Supporting Literature</a:t>
            </a:r>
          </a:p>
        </p:txBody>
      </p:sp>
      <p:sp>
        <p:nvSpPr>
          <p:cNvPr id="3" name="Inhaltsplatzhalter 2">
            <a:extLst>
              <a:ext uri="{FF2B5EF4-FFF2-40B4-BE49-F238E27FC236}">
                <a16:creationId xmlns:a16="http://schemas.microsoft.com/office/drawing/2014/main" id="{309AE876-5E49-40F8-8FF9-B86DCAB0F06E}"/>
              </a:ext>
            </a:extLst>
          </p:cNvPr>
          <p:cNvSpPr>
            <a:spLocks noGrp="1"/>
          </p:cNvSpPr>
          <p:nvPr>
            <p:ph idx="1"/>
          </p:nvPr>
        </p:nvSpPr>
        <p:spPr/>
        <p:txBody>
          <a:bodyPr/>
          <a:lstStyle/>
          <a:p>
            <a:r>
              <a:rPr lang="en-US" dirty="0"/>
              <a:t>Don Norman, 2013: </a:t>
            </a:r>
            <a:r>
              <a:rPr lang="en-US" b="1" dirty="0"/>
              <a:t>The Design of Everyday Things: Revised and Expanded Edition</a:t>
            </a:r>
            <a:endParaRPr lang="en-US" dirty="0"/>
          </a:p>
          <a:p>
            <a:r>
              <a:rPr lang="en-US" dirty="0"/>
              <a:t>Steve Krug, 2014: </a:t>
            </a:r>
            <a:r>
              <a:rPr lang="en-US" b="1" dirty="0"/>
              <a:t>Don‘t Make me Think!</a:t>
            </a:r>
            <a:endParaRPr lang="en-US" dirty="0"/>
          </a:p>
          <a:p>
            <a:r>
              <a:rPr lang="en-US" dirty="0" err="1"/>
              <a:t>Jef</a:t>
            </a:r>
            <a:r>
              <a:rPr lang="en-US" dirty="0"/>
              <a:t> </a:t>
            </a:r>
            <a:r>
              <a:rPr lang="en-US" dirty="0" err="1"/>
              <a:t>Raskin</a:t>
            </a:r>
            <a:r>
              <a:rPr lang="en-US" dirty="0"/>
              <a:t>, 2000: </a:t>
            </a:r>
            <a:r>
              <a:rPr lang="en-US" b="1" dirty="0"/>
              <a:t>The Humane Interface</a:t>
            </a:r>
            <a:endParaRPr lang="en-US" dirty="0"/>
          </a:p>
          <a:p>
            <a:r>
              <a:rPr lang="en-US" dirty="0"/>
              <a:t>John Ferrara, 2012: </a:t>
            </a:r>
            <a:r>
              <a:rPr lang="en-US" b="1" dirty="0"/>
              <a:t>Playful Design</a:t>
            </a:r>
            <a:endParaRPr lang="en-US" dirty="0"/>
          </a:p>
        </p:txBody>
      </p:sp>
    </p:spTree>
    <p:extLst>
      <p:ext uri="{BB962C8B-B14F-4D97-AF65-F5344CB8AC3E}">
        <p14:creationId xmlns:p14="http://schemas.microsoft.com/office/powerpoint/2010/main" val="132083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29AB2-BEC1-4EB7-880A-E37F78A0DF42}"/>
              </a:ext>
            </a:extLst>
          </p:cNvPr>
          <p:cNvSpPr>
            <a:spLocks noGrp="1"/>
          </p:cNvSpPr>
          <p:nvPr>
            <p:ph type="title"/>
          </p:nvPr>
        </p:nvSpPr>
        <p:spPr/>
        <p:txBody>
          <a:bodyPr>
            <a:normAutofit/>
          </a:bodyPr>
          <a:lstStyle/>
          <a:p>
            <a:r>
              <a:rPr lang="en-US" dirty="0"/>
              <a:t>Usability – Everyday Examples</a:t>
            </a:r>
          </a:p>
        </p:txBody>
      </p:sp>
      <p:pic>
        <p:nvPicPr>
          <p:cNvPr id="5" name="Grafik 4">
            <a:extLst>
              <a:ext uri="{FF2B5EF4-FFF2-40B4-BE49-F238E27FC236}">
                <a16:creationId xmlns:a16="http://schemas.microsoft.com/office/drawing/2014/main" id="{B9C1D778-7CDF-464F-ADFD-B583F8EC5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312" y="1285395"/>
            <a:ext cx="3227999" cy="4287207"/>
          </a:xfrm>
          <a:prstGeom prst="rect">
            <a:avLst/>
          </a:prstGeom>
        </p:spPr>
      </p:pic>
      <p:pic>
        <p:nvPicPr>
          <p:cNvPr id="7" name="Grafik 6">
            <a:extLst>
              <a:ext uri="{FF2B5EF4-FFF2-40B4-BE49-F238E27FC236}">
                <a16:creationId xmlns:a16="http://schemas.microsoft.com/office/drawing/2014/main" id="{EAEB8E9E-44F4-4E79-86BB-C5C824EBB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8689" y="1285395"/>
            <a:ext cx="3227999" cy="4287207"/>
          </a:xfrm>
          <a:prstGeom prst="rect">
            <a:avLst/>
          </a:prstGeom>
        </p:spPr>
      </p:pic>
      <p:sp>
        <p:nvSpPr>
          <p:cNvPr id="8" name="Textfeld 7">
            <a:extLst>
              <a:ext uri="{FF2B5EF4-FFF2-40B4-BE49-F238E27FC236}">
                <a16:creationId xmlns:a16="http://schemas.microsoft.com/office/drawing/2014/main" id="{4A7B1444-DD1D-4AF4-BB57-81EA60481D16}"/>
              </a:ext>
            </a:extLst>
          </p:cNvPr>
          <p:cNvSpPr txBox="1"/>
          <p:nvPr/>
        </p:nvSpPr>
        <p:spPr>
          <a:xfrm>
            <a:off x="5577840" y="3013501"/>
            <a:ext cx="1036320" cy="830997"/>
          </a:xfrm>
          <a:prstGeom prst="rect">
            <a:avLst/>
          </a:prstGeom>
          <a:noFill/>
        </p:spPr>
        <p:txBody>
          <a:bodyPr wrap="square" rtlCol="0">
            <a:spAutoFit/>
          </a:bodyPr>
          <a:lstStyle/>
          <a:p>
            <a:pPr algn="ctr"/>
            <a:r>
              <a:rPr lang="en-US" sz="4800" dirty="0"/>
              <a:t>vs.</a:t>
            </a:r>
          </a:p>
        </p:txBody>
      </p:sp>
      <p:sp>
        <p:nvSpPr>
          <p:cNvPr id="9" name="Textfeld 8">
            <a:extLst>
              <a:ext uri="{FF2B5EF4-FFF2-40B4-BE49-F238E27FC236}">
                <a16:creationId xmlns:a16="http://schemas.microsoft.com/office/drawing/2014/main" id="{CC4E2BC9-C5E7-4D20-8986-58F6A64526A7}"/>
              </a:ext>
            </a:extLst>
          </p:cNvPr>
          <p:cNvSpPr txBox="1"/>
          <p:nvPr/>
        </p:nvSpPr>
        <p:spPr>
          <a:xfrm>
            <a:off x="923897" y="5778368"/>
            <a:ext cx="10344206" cy="307777"/>
          </a:xfrm>
          <a:prstGeom prst="rect">
            <a:avLst/>
          </a:prstGeom>
          <a:noFill/>
        </p:spPr>
        <p:txBody>
          <a:bodyPr wrap="square" rtlCol="0">
            <a:spAutoFit/>
          </a:bodyPr>
          <a:lstStyle/>
          <a:p>
            <a:pPr algn="ctr"/>
            <a:r>
              <a:rPr lang="en-US" sz="1400" dirty="0"/>
              <a:t>Scott Jenson, 2024: </a:t>
            </a:r>
            <a:r>
              <a:rPr lang="en-US" sz="1400" dirty="0">
                <a:hlinkClick r:id="rId5"/>
              </a:rPr>
              <a:t>Microwave comparison</a:t>
            </a:r>
            <a:r>
              <a:rPr lang="en-US" sz="1400" dirty="0"/>
              <a:t>, Mastodon / </a:t>
            </a:r>
            <a:r>
              <a:rPr lang="en-US" sz="1400" dirty="0">
                <a:hlinkClick r:id="rId6">
                  <a:extLst>
                    <a:ext uri="{A12FA001-AC4F-418D-AE19-62706E023703}">
                      <ahyp:hlinkClr xmlns:ahyp="http://schemas.microsoft.com/office/drawing/2018/hyperlinkcolor" val="tx"/>
                    </a:ext>
                  </a:extLst>
                </a:hlinkClick>
              </a:rPr>
              <a:t>CC BY-SA 4.0</a:t>
            </a:r>
            <a:endParaRPr lang="en-US" sz="1400" dirty="0"/>
          </a:p>
        </p:txBody>
      </p:sp>
    </p:spTree>
    <p:extLst>
      <p:ext uri="{BB962C8B-B14F-4D97-AF65-F5344CB8AC3E}">
        <p14:creationId xmlns:p14="http://schemas.microsoft.com/office/powerpoint/2010/main" val="19511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FE522-5F18-4420-9C75-F213824F9FEE}"/>
              </a:ext>
            </a:extLst>
          </p:cNvPr>
          <p:cNvSpPr>
            <a:spLocks noGrp="1"/>
          </p:cNvSpPr>
          <p:nvPr>
            <p:ph type="title"/>
          </p:nvPr>
        </p:nvSpPr>
        <p:spPr/>
        <p:txBody>
          <a:bodyPr/>
          <a:lstStyle/>
          <a:p>
            <a:r>
              <a:rPr lang="en-US" dirty="0"/>
              <a:t>Usability – Everyday Examples</a:t>
            </a:r>
          </a:p>
        </p:txBody>
      </p:sp>
      <p:sp>
        <p:nvSpPr>
          <p:cNvPr id="3" name="Textfeld 2">
            <a:extLst>
              <a:ext uri="{FF2B5EF4-FFF2-40B4-BE49-F238E27FC236}">
                <a16:creationId xmlns:a16="http://schemas.microsoft.com/office/drawing/2014/main" id="{E9F8CE39-4025-4E0A-AD37-6FD03955E480}"/>
              </a:ext>
            </a:extLst>
          </p:cNvPr>
          <p:cNvSpPr txBox="1"/>
          <p:nvPr/>
        </p:nvSpPr>
        <p:spPr>
          <a:xfrm>
            <a:off x="923897" y="5516756"/>
            <a:ext cx="10344206" cy="307777"/>
          </a:xfrm>
          <a:prstGeom prst="rect">
            <a:avLst/>
          </a:prstGeom>
          <a:noFill/>
        </p:spPr>
        <p:txBody>
          <a:bodyPr wrap="square" rtlCol="0">
            <a:spAutoFit/>
          </a:bodyPr>
          <a:lstStyle/>
          <a:p>
            <a:pPr algn="ctr"/>
            <a:r>
              <a:rPr lang="en-US" sz="1400"/>
              <a:t>User:G5dvdyeh, 2008: </a:t>
            </a:r>
            <a:r>
              <a:rPr lang="en-US" sz="1400">
                <a:hlinkClick r:id="rId3"/>
              </a:rPr>
              <a:t>Old style kitchen stove</a:t>
            </a:r>
            <a:r>
              <a:rPr lang="en-US" sz="1400"/>
              <a:t> &amp; </a:t>
            </a:r>
            <a:r>
              <a:rPr lang="en-US" sz="1400">
                <a:hlinkClick r:id="rId4"/>
              </a:rPr>
              <a:t>Kitchen stove with full natural mappings controls</a:t>
            </a:r>
            <a:r>
              <a:rPr lang="en-US" sz="1400"/>
              <a:t>, Wikimedia Commons / </a:t>
            </a:r>
            <a:r>
              <a:rPr lang="en-US" sz="1400">
                <a:hlinkClick r:id="rId5">
                  <a:extLst>
                    <a:ext uri="{A12FA001-AC4F-418D-AE19-62706E023703}">
                      <ahyp:hlinkClr xmlns:ahyp="http://schemas.microsoft.com/office/drawing/2018/hyperlinkcolor" val="tx"/>
                    </a:ext>
                  </a:extLst>
                </a:hlinkClick>
              </a:rPr>
              <a:t>FAL 1.3</a:t>
            </a:r>
            <a:endParaRPr lang="en-US" sz="1400"/>
          </a:p>
        </p:txBody>
      </p:sp>
      <p:pic>
        <p:nvPicPr>
          <p:cNvPr id="5" name="Grafik 4">
            <a:extLst>
              <a:ext uri="{FF2B5EF4-FFF2-40B4-BE49-F238E27FC236}">
                <a16:creationId xmlns:a16="http://schemas.microsoft.com/office/drawing/2014/main" id="{927297BC-879D-4A24-9F43-6D2AFF776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332" y="2132382"/>
            <a:ext cx="3756660" cy="3041497"/>
          </a:xfrm>
          <a:prstGeom prst="rect">
            <a:avLst/>
          </a:prstGeom>
        </p:spPr>
      </p:pic>
      <p:pic>
        <p:nvPicPr>
          <p:cNvPr id="7" name="Grafik 6">
            <a:extLst>
              <a:ext uri="{FF2B5EF4-FFF2-40B4-BE49-F238E27FC236}">
                <a16:creationId xmlns:a16="http://schemas.microsoft.com/office/drawing/2014/main" id="{D9FC7368-9C80-455C-8F2D-243723F5C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008" y="2132383"/>
            <a:ext cx="3756660" cy="3041497"/>
          </a:xfrm>
          <a:prstGeom prst="rect">
            <a:avLst/>
          </a:prstGeom>
        </p:spPr>
      </p:pic>
      <p:sp>
        <p:nvSpPr>
          <p:cNvPr id="8" name="Textfeld 7">
            <a:extLst>
              <a:ext uri="{FF2B5EF4-FFF2-40B4-BE49-F238E27FC236}">
                <a16:creationId xmlns:a16="http://schemas.microsoft.com/office/drawing/2014/main" id="{68013C5F-8B7F-436E-A7AC-9733A6EDB338}"/>
              </a:ext>
            </a:extLst>
          </p:cNvPr>
          <p:cNvSpPr txBox="1"/>
          <p:nvPr/>
        </p:nvSpPr>
        <p:spPr>
          <a:xfrm>
            <a:off x="838200" y="1266287"/>
            <a:ext cx="9936480" cy="523220"/>
          </a:xfrm>
          <a:prstGeom prst="rect">
            <a:avLst/>
          </a:prstGeom>
          <a:noFill/>
        </p:spPr>
        <p:txBody>
          <a:bodyPr wrap="square" rtlCol="0">
            <a:spAutoFit/>
          </a:bodyPr>
          <a:lstStyle/>
          <a:p>
            <a:r>
              <a:rPr lang="en-US" sz="2800" dirty="0"/>
              <a:t>An interaction design classic: stovetop controls</a:t>
            </a:r>
          </a:p>
        </p:txBody>
      </p:sp>
    </p:spTree>
    <p:extLst>
      <p:ext uri="{BB962C8B-B14F-4D97-AF65-F5344CB8AC3E}">
        <p14:creationId xmlns:p14="http://schemas.microsoft.com/office/powerpoint/2010/main" val="37050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3EAE84-1522-4021-9D59-C498370715BD}"/>
              </a:ext>
            </a:extLst>
          </p:cNvPr>
          <p:cNvSpPr>
            <a:spLocks noGrp="1"/>
          </p:cNvSpPr>
          <p:nvPr>
            <p:ph type="title"/>
          </p:nvPr>
        </p:nvSpPr>
        <p:spPr/>
        <p:txBody>
          <a:bodyPr>
            <a:normAutofit/>
          </a:bodyPr>
          <a:lstStyle/>
          <a:p>
            <a:r>
              <a:rPr lang="en-US" dirty="0"/>
              <a:t>Case Study – Iran Air 655</a:t>
            </a:r>
          </a:p>
        </p:txBody>
      </p:sp>
      <p:pic>
        <p:nvPicPr>
          <p:cNvPr id="5" name="Grafik 4">
            <a:extLst>
              <a:ext uri="{FF2B5EF4-FFF2-40B4-BE49-F238E27FC236}">
                <a16:creationId xmlns:a16="http://schemas.microsoft.com/office/drawing/2014/main" id="{5CC0561D-EAC5-4795-AF34-DA6212BE5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70" y="1217735"/>
            <a:ext cx="4778086" cy="3867156"/>
          </a:xfrm>
          <a:prstGeom prst="rect">
            <a:avLst/>
          </a:prstGeom>
        </p:spPr>
      </p:pic>
      <p:sp>
        <p:nvSpPr>
          <p:cNvPr id="6" name="Textfeld 5">
            <a:extLst>
              <a:ext uri="{FF2B5EF4-FFF2-40B4-BE49-F238E27FC236}">
                <a16:creationId xmlns:a16="http://schemas.microsoft.com/office/drawing/2014/main" id="{D79BA982-846F-4EB6-A59C-1EAA94CF9E95}"/>
              </a:ext>
            </a:extLst>
          </p:cNvPr>
          <p:cNvSpPr txBox="1"/>
          <p:nvPr/>
        </p:nvSpPr>
        <p:spPr bwMode="auto">
          <a:xfrm>
            <a:off x="1833738" y="5084891"/>
            <a:ext cx="3575750" cy="36006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lang="en-US" sz="1400" dirty="0"/>
              <a:t>Aegis Combat System Mk7, US Navy, 1988</a:t>
            </a:r>
          </a:p>
        </p:txBody>
      </p:sp>
      <p:sp>
        <p:nvSpPr>
          <p:cNvPr id="7" name="Textfeld 6">
            <a:extLst>
              <a:ext uri="{FF2B5EF4-FFF2-40B4-BE49-F238E27FC236}">
                <a16:creationId xmlns:a16="http://schemas.microsoft.com/office/drawing/2014/main" id="{DD6A9A44-2547-40C1-80DE-5DAA73FC52D3}"/>
              </a:ext>
            </a:extLst>
          </p:cNvPr>
          <p:cNvSpPr txBox="1"/>
          <p:nvPr/>
        </p:nvSpPr>
        <p:spPr>
          <a:xfrm>
            <a:off x="6303264" y="2020234"/>
            <a:ext cx="4340352" cy="2262158"/>
          </a:xfrm>
          <a:prstGeom prst="rect">
            <a:avLst/>
          </a:prstGeom>
          <a:solidFill>
            <a:srgbClr val="F3F4EC"/>
          </a:solidFill>
          <a:ln>
            <a:solidFill>
              <a:schemeClr val="tx1"/>
            </a:solidFill>
          </a:ln>
        </p:spPr>
        <p:txBody>
          <a:bodyPr wrap="square" rtlCol="0">
            <a:spAutoFit/>
          </a:bodyPr>
          <a:lstStyle/>
          <a:p>
            <a:pPr algn="r"/>
            <a:r>
              <a:rPr lang="en-US" sz="1400" dirty="0"/>
              <a:t>July 4, 1988</a:t>
            </a:r>
          </a:p>
          <a:p>
            <a:pPr algn="ctr"/>
            <a:r>
              <a:rPr lang="en-US" sz="1600" i="1" dirty="0"/>
              <a:t>The Washington Post</a:t>
            </a:r>
            <a:endParaRPr lang="en-US" sz="1400" dirty="0"/>
          </a:p>
          <a:p>
            <a:pPr algn="ctr">
              <a:spcBef>
                <a:spcPts val="1200"/>
              </a:spcBef>
              <a:spcAft>
                <a:spcPts val="600"/>
              </a:spcAft>
            </a:pPr>
            <a:r>
              <a:rPr lang="en-US" sz="2000" b="1" dirty="0"/>
              <a:t>Navy Missile Downs Iranian Jet Liner Over Gulf; Iran Says 290 Are Dead; U.S. Expresses Regret</a:t>
            </a:r>
          </a:p>
          <a:p>
            <a:pPr algn="ctr"/>
            <a:r>
              <a:rPr lang="en-US" dirty="0"/>
              <a:t>Pentagon Says Radar on Aegis Cruiser Mistook Airbus for Attacking F14</a:t>
            </a:r>
          </a:p>
        </p:txBody>
      </p:sp>
      <p:sp>
        <p:nvSpPr>
          <p:cNvPr id="8" name="Textfeld 7">
            <a:extLst>
              <a:ext uri="{FF2B5EF4-FFF2-40B4-BE49-F238E27FC236}">
                <a16:creationId xmlns:a16="http://schemas.microsoft.com/office/drawing/2014/main" id="{2E9DF41F-249E-4DED-B0EB-F4A95F9D50E7}"/>
              </a:ext>
            </a:extLst>
          </p:cNvPr>
          <p:cNvSpPr txBox="1"/>
          <p:nvPr/>
        </p:nvSpPr>
        <p:spPr bwMode="auto">
          <a:xfrm>
            <a:off x="6685565" y="4282392"/>
            <a:ext cx="3575750" cy="36006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lang="en-US" sz="1400" dirty="0"/>
              <a:t>Washington Post, July 4 1988</a:t>
            </a:r>
          </a:p>
        </p:txBody>
      </p:sp>
      <p:sp>
        <p:nvSpPr>
          <p:cNvPr id="11" name="Textfeld 10">
            <a:extLst>
              <a:ext uri="{FF2B5EF4-FFF2-40B4-BE49-F238E27FC236}">
                <a16:creationId xmlns:a16="http://schemas.microsoft.com/office/drawing/2014/main" id="{2521EEEC-BE2C-4146-A776-C2E5B1B48AEC}"/>
              </a:ext>
            </a:extLst>
          </p:cNvPr>
          <p:cNvSpPr txBox="1"/>
          <p:nvPr/>
        </p:nvSpPr>
        <p:spPr>
          <a:xfrm>
            <a:off x="923897" y="5778368"/>
            <a:ext cx="10344206" cy="307777"/>
          </a:xfrm>
          <a:prstGeom prst="rect">
            <a:avLst/>
          </a:prstGeom>
          <a:noFill/>
        </p:spPr>
        <p:txBody>
          <a:bodyPr wrap="square" rtlCol="0">
            <a:spAutoFit/>
          </a:bodyPr>
          <a:lstStyle/>
          <a:p>
            <a:pPr algn="ctr"/>
            <a:r>
              <a:rPr lang="en-US" sz="1400" dirty="0"/>
              <a:t>Kyra Dempsey, 2022: </a:t>
            </a:r>
            <a:r>
              <a:rPr lang="en-US" sz="1400" dirty="0">
                <a:hlinkClick r:id="rId4"/>
              </a:rPr>
              <a:t>The Long Shadow of War: The story of the shootdown of Iran Air flight 655</a:t>
            </a:r>
            <a:r>
              <a:rPr lang="en-US" sz="1400" dirty="0"/>
              <a:t>, Medium</a:t>
            </a:r>
          </a:p>
        </p:txBody>
      </p:sp>
    </p:spTree>
    <p:extLst>
      <p:ext uri="{BB962C8B-B14F-4D97-AF65-F5344CB8AC3E}">
        <p14:creationId xmlns:p14="http://schemas.microsoft.com/office/powerpoint/2010/main" val="14017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454C6-1101-4527-B895-15C7FB5029E4}"/>
              </a:ext>
            </a:extLst>
          </p:cNvPr>
          <p:cNvSpPr>
            <a:spLocks noGrp="1"/>
          </p:cNvSpPr>
          <p:nvPr>
            <p:ph type="title"/>
          </p:nvPr>
        </p:nvSpPr>
        <p:spPr/>
        <p:txBody>
          <a:bodyPr>
            <a:normAutofit/>
          </a:bodyPr>
          <a:lstStyle/>
          <a:p>
            <a:r>
              <a:rPr lang="de-DE" dirty="0"/>
              <a:t>Usability – Definition</a:t>
            </a:r>
          </a:p>
        </p:txBody>
      </p:sp>
      <p:sp>
        <p:nvSpPr>
          <p:cNvPr id="3" name="Inhaltsplatzhalter 2">
            <a:extLst>
              <a:ext uri="{FF2B5EF4-FFF2-40B4-BE49-F238E27FC236}">
                <a16:creationId xmlns:a16="http://schemas.microsoft.com/office/drawing/2014/main" id="{03102ABD-6D47-4B17-AD7A-C097ACF67984}"/>
              </a:ext>
            </a:extLst>
          </p:cNvPr>
          <p:cNvSpPr>
            <a:spLocks noGrp="1"/>
          </p:cNvSpPr>
          <p:nvPr>
            <p:ph idx="1"/>
          </p:nvPr>
        </p:nvSpPr>
        <p:spPr>
          <a:xfrm>
            <a:off x="838200" y="1578586"/>
            <a:ext cx="10515600" cy="1088362"/>
          </a:xfrm>
        </p:spPr>
        <p:txBody>
          <a:bodyPr>
            <a:normAutofit/>
          </a:bodyPr>
          <a:lstStyle/>
          <a:p>
            <a:pPr marL="0" indent="0">
              <a:buNone/>
            </a:pPr>
            <a:r>
              <a:rPr lang="de-DE" altLang="de-DE" sz="2400" b="1" dirty="0"/>
              <a:t>Usability</a:t>
            </a:r>
            <a:br>
              <a:rPr lang="de-DE" altLang="de-DE" sz="2400" dirty="0"/>
            </a:br>
            <a:br>
              <a:rPr lang="de-DE" altLang="de-DE" sz="1200" dirty="0"/>
            </a:br>
            <a:r>
              <a:rPr lang="de-DE" altLang="de-DE" sz="2400" b="0" dirty="0" err="1"/>
              <a:t>from</a:t>
            </a:r>
            <a:r>
              <a:rPr lang="de-DE" altLang="de-DE" sz="2400" b="0" dirty="0"/>
              <a:t> </a:t>
            </a:r>
            <a:r>
              <a:rPr lang="de-DE" altLang="de-DE" sz="2400" b="0" i="1" dirty="0" err="1"/>
              <a:t>use</a:t>
            </a:r>
            <a:r>
              <a:rPr lang="de-DE" altLang="de-DE" sz="2400" b="0" i="1" dirty="0"/>
              <a:t>/</a:t>
            </a:r>
            <a:r>
              <a:rPr lang="de-DE" altLang="de-DE" sz="2400" b="0" i="1" dirty="0" err="1"/>
              <a:t>usage</a:t>
            </a:r>
            <a:r>
              <a:rPr lang="de-DE" altLang="de-DE" sz="2400" b="0" dirty="0"/>
              <a:t> and </a:t>
            </a:r>
            <a:r>
              <a:rPr lang="de-DE" altLang="de-DE" sz="2400" b="0" i="1" dirty="0" err="1"/>
              <a:t>ability</a:t>
            </a:r>
            <a:endParaRPr lang="de-DE" altLang="de-DE" sz="2400" dirty="0"/>
          </a:p>
        </p:txBody>
      </p:sp>
      <p:sp>
        <p:nvSpPr>
          <p:cNvPr id="4" name="Textfeld 3">
            <a:extLst>
              <a:ext uri="{FF2B5EF4-FFF2-40B4-BE49-F238E27FC236}">
                <a16:creationId xmlns:a16="http://schemas.microsoft.com/office/drawing/2014/main" id="{3DA0C335-3DFF-440C-8DEA-15B2D9C1F27E}"/>
              </a:ext>
            </a:extLst>
          </p:cNvPr>
          <p:cNvSpPr txBox="1"/>
          <p:nvPr/>
        </p:nvSpPr>
        <p:spPr bwMode="auto">
          <a:xfrm>
            <a:off x="2684206" y="3209544"/>
            <a:ext cx="6823587" cy="1627580"/>
          </a:xfrm>
          <a:prstGeom prst="rect">
            <a:avLst/>
          </a:prstGeom>
          <a:noFill/>
          <a:ln w="38100">
            <a:solidFill>
              <a:srgbClr val="FF0000"/>
            </a:solidFill>
          </a:ln>
          <a:effectLst/>
        </p:spPr>
        <p:txBody>
          <a:bodyPr vert="horz" wrap="square" lIns="180000" tIns="108000" rIns="180000" bIns="108000" numCol="1" rtlCol="0" anchor="t" anchorCtr="0" compatLnSpc="1">
            <a:prstTxWarp prst="textNoShape">
              <a:avLst/>
            </a:prstTxWarp>
            <a:noAutofit/>
          </a:bodyPr>
          <a:lstStyle/>
          <a:p>
            <a:pPr>
              <a:spcAft>
                <a:spcPts val="600"/>
              </a:spcAft>
              <a:buClr>
                <a:srgbClr val="23A092"/>
              </a:buClr>
              <a:buSzPct val="80000"/>
            </a:pPr>
            <a:r>
              <a:rPr lang="de-DE" sz="2400" b="1" dirty="0"/>
              <a:t>Usability</a:t>
            </a:r>
            <a:r>
              <a:rPr lang="de-DE" sz="2400" dirty="0"/>
              <a:t> </a:t>
            </a:r>
            <a:r>
              <a:rPr lang="de-DE" sz="2400" dirty="0" err="1"/>
              <a:t>is</a:t>
            </a:r>
            <a:r>
              <a:rPr lang="de-DE" sz="2400" dirty="0"/>
              <a:t> </a:t>
            </a:r>
            <a:r>
              <a:rPr lang="de-DE" sz="2400" dirty="0" err="1"/>
              <a:t>the</a:t>
            </a:r>
            <a:r>
              <a:rPr lang="de-DE" sz="2400" dirty="0"/>
              <a:t> </a:t>
            </a:r>
            <a:r>
              <a:rPr lang="en-US" sz="2400" dirty="0"/>
              <a:t>extent to which a product can be used by specified users to achieve specified goals with effectiveness, efficiency, and satisfaction in a specified context of use.</a:t>
            </a:r>
            <a:endParaRPr lang="de-DE" sz="2400" dirty="0"/>
          </a:p>
        </p:txBody>
      </p:sp>
      <p:sp>
        <p:nvSpPr>
          <p:cNvPr id="5" name="Textfeld 4">
            <a:extLst>
              <a:ext uri="{FF2B5EF4-FFF2-40B4-BE49-F238E27FC236}">
                <a16:creationId xmlns:a16="http://schemas.microsoft.com/office/drawing/2014/main" id="{07364E41-98A4-4296-B4A9-FF8A06BAAFB4}"/>
              </a:ext>
            </a:extLst>
          </p:cNvPr>
          <p:cNvSpPr txBox="1"/>
          <p:nvPr/>
        </p:nvSpPr>
        <p:spPr bwMode="auto">
          <a:xfrm>
            <a:off x="4571999" y="4901649"/>
            <a:ext cx="3048000" cy="28323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lang="de-DE" sz="1600" dirty="0">
                <a:latin typeface="+mn-lt"/>
                <a:hlinkClick r:id="rId3"/>
              </a:rPr>
              <a:t>ISO 9241‐11:2018</a:t>
            </a:r>
            <a:endParaRPr lang="de-DE" sz="1600" kern="0" dirty="0">
              <a:latin typeface="+mn-lt"/>
            </a:endParaRPr>
          </a:p>
        </p:txBody>
      </p:sp>
    </p:spTree>
    <p:extLst>
      <p:ext uri="{BB962C8B-B14F-4D97-AF65-F5344CB8AC3E}">
        <p14:creationId xmlns:p14="http://schemas.microsoft.com/office/powerpoint/2010/main" val="246326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454C6-1101-4527-B895-15C7FB5029E4}"/>
              </a:ext>
            </a:extLst>
          </p:cNvPr>
          <p:cNvSpPr>
            <a:spLocks noGrp="1"/>
          </p:cNvSpPr>
          <p:nvPr>
            <p:ph type="title"/>
          </p:nvPr>
        </p:nvSpPr>
        <p:spPr/>
        <p:txBody>
          <a:bodyPr>
            <a:normAutofit/>
          </a:bodyPr>
          <a:lstStyle/>
          <a:p>
            <a:r>
              <a:rPr lang="en-US" dirty="0"/>
              <a:t>Usability – Definition</a:t>
            </a:r>
          </a:p>
        </p:txBody>
      </p:sp>
      <p:sp>
        <p:nvSpPr>
          <p:cNvPr id="4" name="Textfeld 3">
            <a:extLst>
              <a:ext uri="{FF2B5EF4-FFF2-40B4-BE49-F238E27FC236}">
                <a16:creationId xmlns:a16="http://schemas.microsoft.com/office/drawing/2014/main" id="{3DA0C335-3DFF-440C-8DEA-15B2D9C1F27E}"/>
              </a:ext>
            </a:extLst>
          </p:cNvPr>
          <p:cNvSpPr txBox="1"/>
          <p:nvPr/>
        </p:nvSpPr>
        <p:spPr bwMode="auto">
          <a:xfrm>
            <a:off x="2684206" y="1353312"/>
            <a:ext cx="6823587" cy="1649194"/>
          </a:xfrm>
          <a:prstGeom prst="rect">
            <a:avLst/>
          </a:prstGeom>
          <a:noFill/>
          <a:ln w="38100">
            <a:solidFill>
              <a:srgbClr val="FF0000"/>
            </a:solidFill>
          </a:ln>
          <a:effectLst/>
        </p:spPr>
        <p:txBody>
          <a:bodyPr vert="horz" wrap="square" lIns="180000" tIns="108000" rIns="180000" bIns="108000" numCol="1" rtlCol="0" anchor="t" anchorCtr="0" compatLnSpc="1">
            <a:prstTxWarp prst="textNoShape">
              <a:avLst/>
            </a:prstTxWarp>
            <a:noAutofit/>
          </a:bodyPr>
          <a:lstStyle/>
          <a:p>
            <a:pPr>
              <a:spcAft>
                <a:spcPts val="600"/>
              </a:spcAft>
              <a:buClr>
                <a:srgbClr val="23A092"/>
              </a:buClr>
              <a:buSzPct val="80000"/>
            </a:pPr>
            <a:r>
              <a:rPr lang="en-US" sz="2400" b="1"/>
              <a:t>Usability</a:t>
            </a:r>
            <a:r>
              <a:rPr lang="en-US" sz="2400"/>
              <a:t> is the extent to which a product can be used by specified users to achieve specified goals with </a:t>
            </a:r>
            <a:r>
              <a:rPr lang="en-US" sz="2400" b="1"/>
              <a:t>effectiveness</a:t>
            </a:r>
            <a:r>
              <a:rPr lang="en-US" sz="2400"/>
              <a:t>, </a:t>
            </a:r>
            <a:r>
              <a:rPr lang="en-US" sz="2400" b="1"/>
              <a:t>efficiency</a:t>
            </a:r>
            <a:r>
              <a:rPr lang="en-US" sz="2400"/>
              <a:t>, and </a:t>
            </a:r>
            <a:r>
              <a:rPr lang="en-US" sz="2400" b="1"/>
              <a:t>satisfaction</a:t>
            </a:r>
            <a:r>
              <a:rPr lang="en-US" sz="2400"/>
              <a:t> in a specified context of use.</a:t>
            </a:r>
          </a:p>
        </p:txBody>
      </p:sp>
      <p:sp>
        <p:nvSpPr>
          <p:cNvPr id="5" name="Textfeld 4">
            <a:extLst>
              <a:ext uri="{FF2B5EF4-FFF2-40B4-BE49-F238E27FC236}">
                <a16:creationId xmlns:a16="http://schemas.microsoft.com/office/drawing/2014/main" id="{07364E41-98A4-4296-B4A9-FF8A06BAAFB4}"/>
              </a:ext>
            </a:extLst>
          </p:cNvPr>
          <p:cNvSpPr txBox="1"/>
          <p:nvPr/>
        </p:nvSpPr>
        <p:spPr bwMode="auto">
          <a:xfrm>
            <a:off x="4571999" y="3067031"/>
            <a:ext cx="3048000" cy="28323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lang="en-US" sz="1600">
                <a:latin typeface="+mn-lt"/>
                <a:hlinkClick r:id="rId2"/>
              </a:rPr>
              <a:t>ISO 9241‐11:2018</a:t>
            </a:r>
            <a:endParaRPr lang="en-US" sz="1600" kern="0">
              <a:latin typeface="+mn-lt"/>
            </a:endParaRPr>
          </a:p>
        </p:txBody>
      </p:sp>
      <p:sp>
        <p:nvSpPr>
          <p:cNvPr id="8" name="Inhaltsplatzhalter 3">
            <a:extLst>
              <a:ext uri="{FF2B5EF4-FFF2-40B4-BE49-F238E27FC236}">
                <a16:creationId xmlns:a16="http://schemas.microsoft.com/office/drawing/2014/main" id="{C5B46294-1A89-421B-A7EF-33FAAC6F36D0}"/>
              </a:ext>
            </a:extLst>
          </p:cNvPr>
          <p:cNvSpPr txBox="1">
            <a:spLocks/>
          </p:cNvSpPr>
          <p:nvPr/>
        </p:nvSpPr>
        <p:spPr>
          <a:xfrm>
            <a:off x="2774663" y="3669793"/>
            <a:ext cx="6642673" cy="2243328"/>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2400"/>
              </a:spcBef>
            </a:pPr>
            <a:r>
              <a:rPr lang="en-US" altLang="de-DE" sz="2000" b="1" dirty="0"/>
              <a:t>Effectiveness:</a:t>
            </a:r>
            <a:r>
              <a:rPr lang="en-US" altLang="de-DE" sz="2000" dirty="0"/>
              <a:t> accuracy and completeness of achieving the goal</a:t>
            </a:r>
          </a:p>
          <a:p>
            <a:pPr>
              <a:lnSpc>
                <a:spcPct val="80000"/>
              </a:lnSpc>
              <a:spcBef>
                <a:spcPts val="2400"/>
              </a:spcBef>
            </a:pPr>
            <a:r>
              <a:rPr lang="en-US" altLang="de-DE" sz="2000" b="1" dirty="0"/>
              <a:t>Efficiency:</a:t>
            </a:r>
            <a:r>
              <a:rPr lang="en-US" altLang="de-DE" sz="2000" dirty="0"/>
              <a:t> the cost (time, effort, resources) is low in relation to the result</a:t>
            </a:r>
          </a:p>
          <a:p>
            <a:pPr>
              <a:lnSpc>
                <a:spcPct val="80000"/>
              </a:lnSpc>
              <a:spcBef>
                <a:spcPts val="2400"/>
              </a:spcBef>
            </a:pPr>
            <a:r>
              <a:rPr lang="en-US" altLang="de-DE" sz="2000" b="1" dirty="0"/>
              <a:t>Satisfaction:</a:t>
            </a:r>
            <a:r>
              <a:rPr lang="en-US" altLang="de-DE" sz="2000" dirty="0"/>
              <a:t> using the system fulfills the expectations of the person who is using it</a:t>
            </a:r>
          </a:p>
        </p:txBody>
      </p:sp>
    </p:spTree>
    <p:extLst>
      <p:ext uri="{BB962C8B-B14F-4D97-AF65-F5344CB8AC3E}">
        <p14:creationId xmlns:p14="http://schemas.microsoft.com/office/powerpoint/2010/main" val="990514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E8A1D88F-8F73-42F2-B4EB-B5508E0A70B2}"/>
              </a:ext>
            </a:extLst>
          </p:cNvPr>
          <p:cNvSpPr>
            <a:spLocks noGrp="1"/>
          </p:cNvSpPr>
          <p:nvPr>
            <p:ph idx="1"/>
          </p:nvPr>
        </p:nvSpPr>
        <p:spPr/>
        <p:txBody>
          <a:bodyPr/>
          <a:lstStyle/>
          <a:p>
            <a:pPr marL="457200" indent="-457200">
              <a:buFont typeface="Arial" panose="020B0604020202020204" pitchFamily="34" charset="0"/>
              <a:buChar char="•"/>
            </a:pPr>
            <a:r>
              <a:rPr lang="en-US" dirty="0"/>
              <a:t>Can you think of an example from your everyday life where you have been annoyed by poor usability?</a:t>
            </a:r>
          </a:p>
          <a:p>
            <a:pPr marL="457200" indent="-457200">
              <a:buFont typeface="Arial" panose="020B0604020202020204" pitchFamily="34" charset="0"/>
              <a:buChar char="•"/>
            </a:pPr>
            <a:r>
              <a:rPr lang="en-US" dirty="0"/>
              <a:t>How was the effectiveness, efficiency or satisfaction affected in that case?</a:t>
            </a:r>
          </a:p>
          <a:p>
            <a:pPr marL="457200" indent="-457200">
              <a:buFont typeface="Arial" panose="020B0604020202020204" pitchFamily="34" charset="0"/>
              <a:buChar char="•"/>
            </a:pPr>
            <a:r>
              <a:rPr lang="en-US" dirty="0"/>
              <a:t>What are possible consequences of poor usability in everyday life?</a:t>
            </a:r>
          </a:p>
        </p:txBody>
      </p:sp>
      <p:sp>
        <p:nvSpPr>
          <p:cNvPr id="3" name="Titel 2">
            <a:extLst>
              <a:ext uri="{FF2B5EF4-FFF2-40B4-BE49-F238E27FC236}">
                <a16:creationId xmlns:a16="http://schemas.microsoft.com/office/drawing/2014/main" id="{0A27B7CD-C22F-4BEF-A7FF-681AC41D78C5}"/>
              </a:ext>
            </a:extLst>
          </p:cNvPr>
          <p:cNvSpPr>
            <a:spLocks noGrp="1"/>
          </p:cNvSpPr>
          <p:nvPr>
            <p:ph type="title"/>
          </p:nvPr>
        </p:nvSpPr>
        <p:spPr/>
        <p:txBody>
          <a:bodyPr>
            <a:normAutofit/>
          </a:bodyPr>
          <a:lstStyle/>
          <a:p>
            <a:r>
              <a:rPr lang="en-US" dirty="0"/>
              <a:t>Discussion: Usability</a:t>
            </a:r>
          </a:p>
        </p:txBody>
      </p:sp>
    </p:spTree>
    <p:extLst>
      <p:ext uri="{BB962C8B-B14F-4D97-AF65-F5344CB8AC3E}">
        <p14:creationId xmlns:p14="http://schemas.microsoft.com/office/powerpoint/2010/main" val="329450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B0A1204-FF48-4D93-B251-88D27DDCD9FF}"/>
              </a:ext>
            </a:extLst>
          </p:cNvPr>
          <p:cNvSpPr>
            <a:spLocks noGrp="1"/>
          </p:cNvSpPr>
          <p:nvPr>
            <p:ph type="title"/>
          </p:nvPr>
        </p:nvSpPr>
        <p:spPr/>
        <p:txBody>
          <a:bodyPr>
            <a:normAutofit/>
          </a:bodyPr>
          <a:lstStyle/>
          <a:p>
            <a:r>
              <a:rPr lang="en-US" dirty="0"/>
              <a:t>HCI – Definition</a:t>
            </a:r>
          </a:p>
        </p:txBody>
      </p:sp>
      <p:sp>
        <p:nvSpPr>
          <p:cNvPr id="5" name="Textfeld 4">
            <a:extLst>
              <a:ext uri="{FF2B5EF4-FFF2-40B4-BE49-F238E27FC236}">
                <a16:creationId xmlns:a16="http://schemas.microsoft.com/office/drawing/2014/main" id="{2FDF40DE-BD2B-438F-8B60-2D22F8445419}"/>
              </a:ext>
            </a:extLst>
          </p:cNvPr>
          <p:cNvSpPr txBox="1"/>
          <p:nvPr/>
        </p:nvSpPr>
        <p:spPr bwMode="auto">
          <a:xfrm>
            <a:off x="2360135" y="1816608"/>
            <a:ext cx="7471729" cy="2353056"/>
          </a:xfrm>
          <a:prstGeom prst="rect">
            <a:avLst/>
          </a:prstGeom>
          <a:noFill/>
          <a:ln w="38100">
            <a:solidFill>
              <a:srgbClr val="FF0000"/>
            </a:solidFill>
          </a:ln>
          <a:effectLst/>
        </p:spPr>
        <p:txBody>
          <a:bodyPr vert="horz" wrap="square" lIns="180000" tIns="108000" rIns="180000" bIns="108000" numCol="1" rtlCol="0" anchor="t" anchorCtr="0" compatLnSpc="1">
            <a:prstTxWarp prst="textNoShape">
              <a:avLst/>
            </a:prstTxWarp>
            <a:noAutofit/>
          </a:bodyPr>
          <a:lstStyle/>
          <a:p>
            <a:pPr>
              <a:spcBef>
                <a:spcPts val="0"/>
              </a:spcBef>
              <a:spcAft>
                <a:spcPts val="600"/>
              </a:spcAft>
              <a:buClr>
                <a:srgbClr val="23A092"/>
              </a:buClr>
              <a:buSzPct val="80000"/>
            </a:pPr>
            <a:r>
              <a:rPr lang="en-US" altLang="de-DE" sz="2800" b="1" dirty="0"/>
              <a:t>Human-computer interaction </a:t>
            </a:r>
            <a:r>
              <a:rPr lang="en-US" altLang="de-DE" sz="2800" b="0" dirty="0"/>
              <a:t>is a discipline concerned with the</a:t>
            </a:r>
            <a:r>
              <a:rPr lang="en-US" altLang="de-DE" sz="2800" dirty="0"/>
              <a:t> </a:t>
            </a:r>
            <a:r>
              <a:rPr lang="en-US" altLang="de-DE" sz="2800" b="1" dirty="0"/>
              <a:t>design</a:t>
            </a:r>
            <a:r>
              <a:rPr lang="en-US" altLang="de-DE" sz="2800" b="0" dirty="0"/>
              <a:t>, </a:t>
            </a:r>
            <a:r>
              <a:rPr lang="en-US" altLang="de-DE" sz="2800" b="1" dirty="0"/>
              <a:t>evaluation</a:t>
            </a:r>
            <a:r>
              <a:rPr lang="en-US" altLang="de-DE" sz="2800" b="0" dirty="0"/>
              <a:t> and </a:t>
            </a:r>
            <a:r>
              <a:rPr lang="en-US" altLang="de-DE" sz="2800" b="1" dirty="0"/>
              <a:t>implementation</a:t>
            </a:r>
            <a:r>
              <a:rPr lang="en-US" altLang="de-DE" sz="2800" b="0" dirty="0"/>
              <a:t> of </a:t>
            </a:r>
            <a:r>
              <a:rPr lang="en-US" altLang="de-DE" sz="2800" b="1" dirty="0"/>
              <a:t>interactive computing systems for human use</a:t>
            </a:r>
            <a:r>
              <a:rPr lang="en-US" altLang="de-DE" sz="2800" b="0" dirty="0"/>
              <a:t> and with the study of major phenomena surrounding them.</a:t>
            </a:r>
            <a:endParaRPr lang="en-US" sz="2800" b="0" dirty="0"/>
          </a:p>
        </p:txBody>
      </p:sp>
      <p:sp>
        <p:nvSpPr>
          <p:cNvPr id="6" name="Textfeld 5">
            <a:extLst>
              <a:ext uri="{FF2B5EF4-FFF2-40B4-BE49-F238E27FC236}">
                <a16:creationId xmlns:a16="http://schemas.microsoft.com/office/drawing/2014/main" id="{6EEE7D53-C0AB-4CC4-ABA5-CCB96C3DD8B9}"/>
              </a:ext>
            </a:extLst>
          </p:cNvPr>
          <p:cNvSpPr txBox="1"/>
          <p:nvPr/>
        </p:nvSpPr>
        <p:spPr bwMode="auto">
          <a:xfrm>
            <a:off x="3466067" y="4270248"/>
            <a:ext cx="5259864" cy="54559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a:spcBef>
                <a:spcPts val="0"/>
              </a:spcBef>
              <a:spcAft>
                <a:spcPts val="600"/>
              </a:spcAft>
              <a:buClr>
                <a:srgbClr val="23A092"/>
              </a:buClr>
              <a:buSzPct val="80000"/>
            </a:pPr>
            <a:r>
              <a:rPr kumimoji="0" lang="en-US" sz="1400" b="0" i="0" u="none" strike="noStrike" kern="0" cap="none" spc="0" normalizeH="0" baseline="0" dirty="0">
                <a:ln>
                  <a:noFill/>
                </a:ln>
                <a:solidFill>
                  <a:schemeClr val="tx1"/>
                </a:solidFill>
                <a:effectLst/>
                <a:uLnTx/>
                <a:uFillTx/>
                <a:latin typeface="+mn-lt"/>
              </a:rPr>
              <a:t>Thomas T. Hewett et al., 1992: </a:t>
            </a:r>
            <a:r>
              <a:rPr kumimoji="0" lang="en-US" sz="1400" b="0" i="0" u="none" strike="noStrike" kern="0" cap="none" spc="0" normalizeH="0" baseline="0" dirty="0">
                <a:ln>
                  <a:noFill/>
                </a:ln>
                <a:solidFill>
                  <a:schemeClr val="tx1"/>
                </a:solidFill>
                <a:effectLst/>
                <a:uLnTx/>
                <a:uFillTx/>
                <a:latin typeface="+mn-lt"/>
                <a:hlinkClick r:id="rId2"/>
              </a:rPr>
              <a:t>ACM SIGCHI Curricula for Human-Computer Interaction</a:t>
            </a:r>
            <a:r>
              <a:rPr kumimoji="0" lang="en-US" sz="1400" b="0" i="0" u="none" strike="noStrike" kern="0" cap="none" spc="0" normalizeH="0" baseline="0" dirty="0">
                <a:ln>
                  <a:noFill/>
                </a:ln>
                <a:solidFill>
                  <a:schemeClr val="tx1"/>
                </a:solidFill>
                <a:effectLst/>
                <a:uLnTx/>
                <a:uFillTx/>
                <a:latin typeface="+mn-lt"/>
              </a:rPr>
              <a:t>, Association for Computing Machinery</a:t>
            </a:r>
            <a:endParaRPr lang="en-US" sz="1400" kern="0" dirty="0">
              <a:latin typeface="+mn-lt"/>
            </a:endParaRPr>
          </a:p>
        </p:txBody>
      </p:sp>
    </p:spTree>
    <p:extLst>
      <p:ext uri="{BB962C8B-B14F-4D97-AF65-F5344CB8AC3E}">
        <p14:creationId xmlns:p14="http://schemas.microsoft.com/office/powerpoint/2010/main" val="394685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4F5B1F-CAC7-4716-9628-9F68E3820DE9}"/>
              </a:ext>
            </a:extLst>
          </p:cNvPr>
          <p:cNvSpPr>
            <a:spLocks noGrp="1"/>
          </p:cNvSpPr>
          <p:nvPr>
            <p:ph type="title"/>
          </p:nvPr>
        </p:nvSpPr>
        <p:spPr/>
        <p:txBody>
          <a:bodyPr/>
          <a:lstStyle/>
          <a:p>
            <a:r>
              <a:rPr lang="en-US" dirty="0"/>
              <a:t>HCI – Definition</a:t>
            </a:r>
          </a:p>
        </p:txBody>
      </p:sp>
      <p:sp>
        <p:nvSpPr>
          <p:cNvPr id="4" name="Inhaltsplatzhalter 3">
            <a:extLst>
              <a:ext uri="{FF2B5EF4-FFF2-40B4-BE49-F238E27FC236}">
                <a16:creationId xmlns:a16="http://schemas.microsoft.com/office/drawing/2014/main" id="{DD77F0FF-FFCC-44FC-9AED-BDAAA7582EDE}"/>
              </a:ext>
            </a:extLst>
          </p:cNvPr>
          <p:cNvSpPr>
            <a:spLocks noGrp="1"/>
          </p:cNvSpPr>
          <p:nvPr>
            <p:ph idx="1"/>
          </p:nvPr>
        </p:nvSpPr>
        <p:spPr>
          <a:xfrm>
            <a:off x="838200" y="1158240"/>
            <a:ext cx="10515600" cy="4632960"/>
          </a:xfrm>
        </p:spPr>
        <p:txBody>
          <a:bodyPr>
            <a:normAutofit fontScale="92500" lnSpcReduction="10000"/>
          </a:bodyPr>
          <a:lstStyle/>
          <a:p>
            <a:pPr marL="0" indent="0">
              <a:buNone/>
            </a:pPr>
            <a:r>
              <a:rPr lang="en-US" dirty="0"/>
              <a:t>Human-computer interaction includes:</a:t>
            </a:r>
          </a:p>
          <a:p>
            <a:r>
              <a:rPr lang="en-US" dirty="0"/>
              <a:t>Understanding how people interact with computers and what happens in the process</a:t>
            </a:r>
          </a:p>
          <a:p>
            <a:r>
              <a:rPr lang="en-US" dirty="0"/>
              <a:t>Designing and implementing new ways for people to interact with computers</a:t>
            </a:r>
          </a:p>
          <a:p>
            <a:pPr marL="0" indent="0">
              <a:buNone/>
            </a:pPr>
            <a:r>
              <a:rPr lang="en-US" dirty="0"/>
              <a:t>The term “computer” here can mean a desktop computer, but also includes laptops, tablets, cell phones, digital glasses or a variety of other interactive electronics. It refers to both the software and hardware involved.</a:t>
            </a:r>
          </a:p>
          <a:p>
            <a:pPr marL="0" indent="0">
              <a:buNone/>
            </a:pPr>
            <a:r>
              <a:rPr lang="en-US" dirty="0"/>
              <a:t>HCI research involves both behavioral science (observing and understanding) and design science (constructing and evaluating).</a:t>
            </a:r>
          </a:p>
        </p:txBody>
      </p:sp>
      <p:sp>
        <p:nvSpPr>
          <p:cNvPr id="5" name="Textfeld 4">
            <a:extLst>
              <a:ext uri="{FF2B5EF4-FFF2-40B4-BE49-F238E27FC236}">
                <a16:creationId xmlns:a16="http://schemas.microsoft.com/office/drawing/2014/main" id="{D9431109-6594-4D96-8471-9DFEE27142C2}"/>
              </a:ext>
            </a:extLst>
          </p:cNvPr>
          <p:cNvSpPr txBox="1"/>
          <p:nvPr/>
        </p:nvSpPr>
        <p:spPr bwMode="auto">
          <a:xfrm>
            <a:off x="3466067" y="5745480"/>
            <a:ext cx="5259864" cy="54559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eaLnBrk="1" hangingPunct="1">
              <a:spcBef>
                <a:spcPct val="0"/>
              </a:spcBef>
              <a:buFontTx/>
              <a:buNone/>
            </a:pPr>
            <a:r>
              <a:rPr lang="en-US" altLang="de-DE" sz="1400" dirty="0"/>
              <a:t>Philip Guo, 2012: </a:t>
            </a:r>
            <a:r>
              <a:rPr lang="en-US" sz="1400" dirty="0">
                <a:hlinkClick r:id="rId2"/>
              </a:rPr>
              <a:t>Clarifying Human-Computer Interaction</a:t>
            </a:r>
            <a:r>
              <a:rPr lang="en-US" sz="1400" dirty="0"/>
              <a:t>, Communications of the ACM Volume 57, Number 2</a:t>
            </a:r>
            <a:endParaRPr lang="en-US" altLang="de-DE" sz="1400" dirty="0"/>
          </a:p>
        </p:txBody>
      </p:sp>
    </p:spTree>
    <p:extLst>
      <p:ext uri="{BB962C8B-B14F-4D97-AF65-F5344CB8AC3E}">
        <p14:creationId xmlns:p14="http://schemas.microsoft.com/office/powerpoint/2010/main" val="54442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CF6A54A7-8FD5-485B-A4F0-C5195F22E6F9}"/>
              </a:ext>
            </a:extLst>
          </p:cNvPr>
          <p:cNvGrpSpPr/>
          <p:nvPr/>
        </p:nvGrpSpPr>
        <p:grpSpPr>
          <a:xfrm>
            <a:off x="6742176" y="906732"/>
            <a:ext cx="3889248" cy="4829604"/>
            <a:chOff x="6242304" y="897096"/>
            <a:chExt cx="3889248" cy="4829604"/>
          </a:xfrm>
        </p:grpSpPr>
        <p:sp>
          <p:nvSpPr>
            <p:cNvPr id="2" name="Rechteck: abgerundete Ecken 1">
              <a:extLst>
                <a:ext uri="{FF2B5EF4-FFF2-40B4-BE49-F238E27FC236}">
                  <a16:creationId xmlns:a16="http://schemas.microsoft.com/office/drawing/2014/main" id="{047FE3E2-9067-41C0-B9EA-522BC8509ECE}"/>
                </a:ext>
              </a:extLst>
            </p:cNvPr>
            <p:cNvSpPr/>
            <p:nvPr/>
          </p:nvSpPr>
          <p:spPr>
            <a:xfrm>
              <a:off x="6242304" y="897096"/>
              <a:ext cx="3889248" cy="4829604"/>
            </a:xfrm>
            <a:prstGeom prst="roundRect">
              <a:avLst>
                <a:gd name="adj" fmla="val 55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llipse 2">
              <a:extLst>
                <a:ext uri="{FF2B5EF4-FFF2-40B4-BE49-F238E27FC236}">
                  <a16:creationId xmlns:a16="http://schemas.microsoft.com/office/drawing/2014/main" id="{F13AEF7E-4B5D-4F6A-A79D-425A8BF6EA41}"/>
                </a:ext>
              </a:extLst>
            </p:cNvPr>
            <p:cNvSpPr/>
            <p:nvPr/>
          </p:nvSpPr>
          <p:spPr>
            <a:xfrm>
              <a:off x="6461760"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AC</a:t>
              </a:r>
            </a:p>
          </p:txBody>
        </p:sp>
        <p:sp>
          <p:nvSpPr>
            <p:cNvPr id="7" name="Ellipse 6">
              <a:extLst>
                <a:ext uri="{FF2B5EF4-FFF2-40B4-BE49-F238E27FC236}">
                  <a16:creationId xmlns:a16="http://schemas.microsoft.com/office/drawing/2014/main" id="{7A4EFBCF-0FE2-41EE-A4B2-B2C6AADB2197}"/>
                </a:ext>
              </a:extLst>
            </p:cNvPr>
            <p:cNvSpPr/>
            <p:nvPr/>
          </p:nvSpPr>
          <p:spPr>
            <a:xfrm>
              <a:off x="7355126"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 )</a:t>
              </a:r>
            </a:p>
          </p:txBody>
        </p:sp>
        <p:sp>
          <p:nvSpPr>
            <p:cNvPr id="10" name="Ellipse 9">
              <a:extLst>
                <a:ext uri="{FF2B5EF4-FFF2-40B4-BE49-F238E27FC236}">
                  <a16:creationId xmlns:a16="http://schemas.microsoft.com/office/drawing/2014/main" id="{80207125-81F7-441B-AECB-571F67D24649}"/>
                </a:ext>
              </a:extLst>
            </p:cNvPr>
            <p:cNvSpPr/>
            <p:nvPr/>
          </p:nvSpPr>
          <p:spPr>
            <a:xfrm>
              <a:off x="8248492"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sp>
          <p:nvSpPr>
            <p:cNvPr id="11" name="Ellipse 10">
              <a:extLst>
                <a:ext uri="{FF2B5EF4-FFF2-40B4-BE49-F238E27FC236}">
                  <a16:creationId xmlns:a16="http://schemas.microsoft.com/office/drawing/2014/main" id="{99EA8E09-578A-4496-AB65-D611A61EB846}"/>
                </a:ext>
              </a:extLst>
            </p:cNvPr>
            <p:cNvSpPr/>
            <p:nvPr/>
          </p:nvSpPr>
          <p:spPr>
            <a:xfrm>
              <a:off x="9141858" y="115568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12" name="Ellipse 11">
              <a:extLst>
                <a:ext uri="{FF2B5EF4-FFF2-40B4-BE49-F238E27FC236}">
                  <a16:creationId xmlns:a16="http://schemas.microsoft.com/office/drawing/2014/main" id="{874EC1C8-13AC-482F-9746-7D33EF26DCB4}"/>
                </a:ext>
              </a:extLst>
            </p:cNvPr>
            <p:cNvSpPr/>
            <p:nvPr/>
          </p:nvSpPr>
          <p:spPr>
            <a:xfrm>
              <a:off x="6461760"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7</a:t>
              </a:r>
            </a:p>
          </p:txBody>
        </p:sp>
        <p:sp>
          <p:nvSpPr>
            <p:cNvPr id="13" name="Ellipse 12">
              <a:extLst>
                <a:ext uri="{FF2B5EF4-FFF2-40B4-BE49-F238E27FC236}">
                  <a16:creationId xmlns:a16="http://schemas.microsoft.com/office/drawing/2014/main" id="{3A05C00D-AA18-4088-B139-76E1EA19C29A}"/>
                </a:ext>
              </a:extLst>
            </p:cNvPr>
            <p:cNvSpPr/>
            <p:nvPr/>
          </p:nvSpPr>
          <p:spPr>
            <a:xfrm>
              <a:off x="7355126"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8</a:t>
              </a:r>
            </a:p>
          </p:txBody>
        </p:sp>
        <p:sp>
          <p:nvSpPr>
            <p:cNvPr id="14" name="Ellipse 13">
              <a:extLst>
                <a:ext uri="{FF2B5EF4-FFF2-40B4-BE49-F238E27FC236}">
                  <a16:creationId xmlns:a16="http://schemas.microsoft.com/office/drawing/2014/main" id="{939E5C0C-BC77-496F-B535-3DBB81949DB4}"/>
                </a:ext>
              </a:extLst>
            </p:cNvPr>
            <p:cNvSpPr/>
            <p:nvPr/>
          </p:nvSpPr>
          <p:spPr>
            <a:xfrm>
              <a:off x="8248492"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9</a:t>
              </a:r>
            </a:p>
          </p:txBody>
        </p:sp>
        <p:sp>
          <p:nvSpPr>
            <p:cNvPr id="15" name="Ellipse 14">
              <a:extLst>
                <a:ext uri="{FF2B5EF4-FFF2-40B4-BE49-F238E27FC236}">
                  <a16:creationId xmlns:a16="http://schemas.microsoft.com/office/drawing/2014/main" id="{24CD443E-DD38-4A47-90E9-A23B53094640}"/>
                </a:ext>
              </a:extLst>
            </p:cNvPr>
            <p:cNvSpPr/>
            <p:nvPr/>
          </p:nvSpPr>
          <p:spPr>
            <a:xfrm>
              <a:off x="9141858" y="205179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16" name="Ellipse 15">
              <a:extLst>
                <a:ext uri="{FF2B5EF4-FFF2-40B4-BE49-F238E27FC236}">
                  <a16:creationId xmlns:a16="http://schemas.microsoft.com/office/drawing/2014/main" id="{64995C75-5EA0-4EE8-A675-50D8697286AF}"/>
                </a:ext>
              </a:extLst>
            </p:cNvPr>
            <p:cNvSpPr/>
            <p:nvPr/>
          </p:nvSpPr>
          <p:spPr>
            <a:xfrm>
              <a:off x="6461760"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4</a:t>
              </a:r>
            </a:p>
          </p:txBody>
        </p:sp>
        <p:sp>
          <p:nvSpPr>
            <p:cNvPr id="17" name="Ellipse 16">
              <a:extLst>
                <a:ext uri="{FF2B5EF4-FFF2-40B4-BE49-F238E27FC236}">
                  <a16:creationId xmlns:a16="http://schemas.microsoft.com/office/drawing/2014/main" id="{BDFDB793-63AF-44F1-93B4-6F8E89A96FA5}"/>
                </a:ext>
              </a:extLst>
            </p:cNvPr>
            <p:cNvSpPr/>
            <p:nvPr/>
          </p:nvSpPr>
          <p:spPr>
            <a:xfrm>
              <a:off x="7355126"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5</a:t>
              </a:r>
            </a:p>
          </p:txBody>
        </p:sp>
        <p:sp>
          <p:nvSpPr>
            <p:cNvPr id="18" name="Ellipse 17">
              <a:extLst>
                <a:ext uri="{FF2B5EF4-FFF2-40B4-BE49-F238E27FC236}">
                  <a16:creationId xmlns:a16="http://schemas.microsoft.com/office/drawing/2014/main" id="{543FE8DA-13DC-4F04-8547-50E6DC98BDAA}"/>
                </a:ext>
              </a:extLst>
            </p:cNvPr>
            <p:cNvSpPr/>
            <p:nvPr/>
          </p:nvSpPr>
          <p:spPr>
            <a:xfrm>
              <a:off x="8248492"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6</a:t>
              </a:r>
            </a:p>
          </p:txBody>
        </p:sp>
        <p:sp>
          <p:nvSpPr>
            <p:cNvPr id="19" name="Ellipse 18">
              <a:extLst>
                <a:ext uri="{FF2B5EF4-FFF2-40B4-BE49-F238E27FC236}">
                  <a16:creationId xmlns:a16="http://schemas.microsoft.com/office/drawing/2014/main" id="{86743D68-D6FD-4EB5-9F34-4949130EE63A}"/>
                </a:ext>
              </a:extLst>
            </p:cNvPr>
            <p:cNvSpPr/>
            <p:nvPr/>
          </p:nvSpPr>
          <p:spPr>
            <a:xfrm>
              <a:off x="9141858" y="2943582"/>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20" name="Ellipse 19">
              <a:extLst>
                <a:ext uri="{FF2B5EF4-FFF2-40B4-BE49-F238E27FC236}">
                  <a16:creationId xmlns:a16="http://schemas.microsoft.com/office/drawing/2014/main" id="{F5876127-7BF2-4FFE-97A2-8DBB63E25A1A}"/>
                </a:ext>
              </a:extLst>
            </p:cNvPr>
            <p:cNvSpPr/>
            <p:nvPr/>
          </p:nvSpPr>
          <p:spPr>
            <a:xfrm>
              <a:off x="6461760"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1</a:t>
              </a:r>
            </a:p>
          </p:txBody>
        </p:sp>
        <p:sp>
          <p:nvSpPr>
            <p:cNvPr id="21" name="Ellipse 20">
              <a:extLst>
                <a:ext uri="{FF2B5EF4-FFF2-40B4-BE49-F238E27FC236}">
                  <a16:creationId xmlns:a16="http://schemas.microsoft.com/office/drawing/2014/main" id="{5EF41F36-27A5-442C-AD8F-5FFF68D70F23}"/>
                </a:ext>
              </a:extLst>
            </p:cNvPr>
            <p:cNvSpPr/>
            <p:nvPr/>
          </p:nvSpPr>
          <p:spPr>
            <a:xfrm>
              <a:off x="7355126"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2</a:t>
              </a:r>
            </a:p>
          </p:txBody>
        </p:sp>
        <p:sp>
          <p:nvSpPr>
            <p:cNvPr id="22" name="Ellipse 21">
              <a:extLst>
                <a:ext uri="{FF2B5EF4-FFF2-40B4-BE49-F238E27FC236}">
                  <a16:creationId xmlns:a16="http://schemas.microsoft.com/office/drawing/2014/main" id="{66716E82-3B89-48A3-937A-C6EF41472279}"/>
                </a:ext>
              </a:extLst>
            </p:cNvPr>
            <p:cNvSpPr/>
            <p:nvPr/>
          </p:nvSpPr>
          <p:spPr>
            <a:xfrm>
              <a:off x="8248492"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3</a:t>
              </a:r>
            </a:p>
          </p:txBody>
        </p:sp>
        <p:sp>
          <p:nvSpPr>
            <p:cNvPr id="23" name="Ellipse 22">
              <a:extLst>
                <a:ext uri="{FF2B5EF4-FFF2-40B4-BE49-F238E27FC236}">
                  <a16:creationId xmlns:a16="http://schemas.microsoft.com/office/drawing/2014/main" id="{28174A9F-65BF-42F7-BF40-56903B112F97}"/>
                </a:ext>
              </a:extLst>
            </p:cNvPr>
            <p:cNvSpPr/>
            <p:nvPr/>
          </p:nvSpPr>
          <p:spPr>
            <a:xfrm>
              <a:off x="9141858" y="383536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24" name="Ellipse 23">
              <a:extLst>
                <a:ext uri="{FF2B5EF4-FFF2-40B4-BE49-F238E27FC236}">
                  <a16:creationId xmlns:a16="http://schemas.microsoft.com/office/drawing/2014/main" id="{9CD7F7C8-EA61-48E7-B74A-4757302A469F}"/>
                </a:ext>
              </a:extLst>
            </p:cNvPr>
            <p:cNvSpPr/>
            <p:nvPr/>
          </p:nvSpPr>
          <p:spPr>
            <a:xfrm>
              <a:off x="6461760"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0</a:t>
              </a:r>
            </a:p>
          </p:txBody>
        </p:sp>
        <p:sp>
          <p:nvSpPr>
            <p:cNvPr id="25" name="Ellipse 24">
              <a:extLst>
                <a:ext uri="{FF2B5EF4-FFF2-40B4-BE49-F238E27FC236}">
                  <a16:creationId xmlns:a16="http://schemas.microsoft.com/office/drawing/2014/main" id="{38971F52-0DC4-470E-BF3B-6AEE32BF119B}"/>
                </a:ext>
              </a:extLst>
            </p:cNvPr>
            <p:cNvSpPr/>
            <p:nvPr/>
          </p:nvSpPr>
          <p:spPr>
            <a:xfrm>
              <a:off x="7355126"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26" name="Ellipse 25">
              <a:extLst>
                <a:ext uri="{FF2B5EF4-FFF2-40B4-BE49-F238E27FC236}">
                  <a16:creationId xmlns:a16="http://schemas.microsoft.com/office/drawing/2014/main" id="{AF0A73F9-52FC-4346-943C-05FC141C5F6A}"/>
                </a:ext>
              </a:extLst>
            </p:cNvPr>
            <p:cNvSpPr/>
            <p:nvPr/>
          </p:nvSpPr>
          <p:spPr>
            <a:xfrm>
              <a:off x="8248492"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27" name="Ellipse 26">
              <a:extLst>
                <a:ext uri="{FF2B5EF4-FFF2-40B4-BE49-F238E27FC236}">
                  <a16:creationId xmlns:a16="http://schemas.microsoft.com/office/drawing/2014/main" id="{E814025C-D090-42EA-B232-649A4CEEACF5}"/>
                </a:ext>
              </a:extLst>
            </p:cNvPr>
            <p:cNvSpPr/>
            <p:nvPr/>
          </p:nvSpPr>
          <p:spPr>
            <a:xfrm>
              <a:off x="9141858" y="4727154"/>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54" name="Gruppieren 53">
            <a:extLst>
              <a:ext uri="{FF2B5EF4-FFF2-40B4-BE49-F238E27FC236}">
                <a16:creationId xmlns:a16="http://schemas.microsoft.com/office/drawing/2014/main" id="{164E59F8-D620-4918-A5F5-876E722BE55D}"/>
              </a:ext>
            </a:extLst>
          </p:cNvPr>
          <p:cNvGrpSpPr/>
          <p:nvPr/>
        </p:nvGrpSpPr>
        <p:grpSpPr>
          <a:xfrm>
            <a:off x="1932432" y="906732"/>
            <a:ext cx="3005328" cy="4829604"/>
            <a:chOff x="1652016" y="906732"/>
            <a:chExt cx="3005328" cy="4829604"/>
          </a:xfrm>
        </p:grpSpPr>
        <p:sp>
          <p:nvSpPr>
            <p:cNvPr id="28" name="Rechteck: abgerundete Ecken 27">
              <a:extLst>
                <a:ext uri="{FF2B5EF4-FFF2-40B4-BE49-F238E27FC236}">
                  <a16:creationId xmlns:a16="http://schemas.microsoft.com/office/drawing/2014/main" id="{C5DEC4D4-E09E-4C65-8702-1D0E801DE5D0}"/>
                </a:ext>
              </a:extLst>
            </p:cNvPr>
            <p:cNvSpPr/>
            <p:nvPr/>
          </p:nvSpPr>
          <p:spPr>
            <a:xfrm>
              <a:off x="1652016" y="906732"/>
              <a:ext cx="3005328" cy="4829604"/>
            </a:xfrm>
            <a:prstGeom prst="roundRect">
              <a:avLst>
                <a:gd name="adj" fmla="val 55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Ellipse 32">
              <a:extLst>
                <a:ext uri="{FF2B5EF4-FFF2-40B4-BE49-F238E27FC236}">
                  <a16:creationId xmlns:a16="http://schemas.microsoft.com/office/drawing/2014/main" id="{37E53407-7A6F-407D-8B11-C94FE94C2BF2}"/>
                </a:ext>
              </a:extLst>
            </p:cNvPr>
            <p:cNvSpPr/>
            <p:nvPr/>
          </p:nvSpPr>
          <p:spPr>
            <a:xfrm>
              <a:off x="1862630" y="295321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7</a:t>
              </a:r>
            </a:p>
          </p:txBody>
        </p:sp>
        <p:sp>
          <p:nvSpPr>
            <p:cNvPr id="34" name="Ellipse 33">
              <a:extLst>
                <a:ext uri="{FF2B5EF4-FFF2-40B4-BE49-F238E27FC236}">
                  <a16:creationId xmlns:a16="http://schemas.microsoft.com/office/drawing/2014/main" id="{AA20D396-E8DF-4170-86CE-FF8A3F47DCF8}"/>
                </a:ext>
              </a:extLst>
            </p:cNvPr>
            <p:cNvSpPr/>
            <p:nvPr/>
          </p:nvSpPr>
          <p:spPr>
            <a:xfrm>
              <a:off x="2755996" y="295321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8</a:t>
              </a:r>
            </a:p>
          </p:txBody>
        </p:sp>
        <p:sp>
          <p:nvSpPr>
            <p:cNvPr id="35" name="Ellipse 34">
              <a:extLst>
                <a:ext uri="{FF2B5EF4-FFF2-40B4-BE49-F238E27FC236}">
                  <a16:creationId xmlns:a16="http://schemas.microsoft.com/office/drawing/2014/main" id="{F01D1361-3799-4EEF-8BD7-10B9AAF88C7A}"/>
                </a:ext>
              </a:extLst>
            </p:cNvPr>
            <p:cNvSpPr/>
            <p:nvPr/>
          </p:nvSpPr>
          <p:spPr>
            <a:xfrm>
              <a:off x="3649362" y="2953218"/>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9</a:t>
              </a:r>
            </a:p>
          </p:txBody>
        </p:sp>
        <p:sp>
          <p:nvSpPr>
            <p:cNvPr id="37" name="Ellipse 36">
              <a:extLst>
                <a:ext uri="{FF2B5EF4-FFF2-40B4-BE49-F238E27FC236}">
                  <a16:creationId xmlns:a16="http://schemas.microsoft.com/office/drawing/2014/main" id="{9801489D-C3C4-484A-B48F-B11735816A80}"/>
                </a:ext>
              </a:extLst>
            </p:cNvPr>
            <p:cNvSpPr/>
            <p:nvPr/>
          </p:nvSpPr>
          <p:spPr>
            <a:xfrm>
              <a:off x="1862630" y="2040590"/>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4</a:t>
              </a:r>
            </a:p>
          </p:txBody>
        </p:sp>
        <p:sp>
          <p:nvSpPr>
            <p:cNvPr id="38" name="Ellipse 37">
              <a:extLst>
                <a:ext uri="{FF2B5EF4-FFF2-40B4-BE49-F238E27FC236}">
                  <a16:creationId xmlns:a16="http://schemas.microsoft.com/office/drawing/2014/main" id="{EE1BF3A3-54ED-4391-B8A1-50B5F596843D}"/>
                </a:ext>
              </a:extLst>
            </p:cNvPr>
            <p:cNvSpPr/>
            <p:nvPr/>
          </p:nvSpPr>
          <p:spPr>
            <a:xfrm>
              <a:off x="2755996" y="2040590"/>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5</a:t>
              </a:r>
            </a:p>
          </p:txBody>
        </p:sp>
        <p:sp>
          <p:nvSpPr>
            <p:cNvPr id="39" name="Ellipse 38">
              <a:extLst>
                <a:ext uri="{FF2B5EF4-FFF2-40B4-BE49-F238E27FC236}">
                  <a16:creationId xmlns:a16="http://schemas.microsoft.com/office/drawing/2014/main" id="{BE1041E5-7812-452A-A641-72AA06B7E450}"/>
                </a:ext>
              </a:extLst>
            </p:cNvPr>
            <p:cNvSpPr/>
            <p:nvPr/>
          </p:nvSpPr>
          <p:spPr>
            <a:xfrm>
              <a:off x="3649362" y="2040590"/>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6</a:t>
              </a:r>
            </a:p>
          </p:txBody>
        </p:sp>
        <p:sp>
          <p:nvSpPr>
            <p:cNvPr id="41" name="Ellipse 40">
              <a:extLst>
                <a:ext uri="{FF2B5EF4-FFF2-40B4-BE49-F238E27FC236}">
                  <a16:creationId xmlns:a16="http://schemas.microsoft.com/office/drawing/2014/main" id="{8A22D939-F8AA-4A11-A6B6-90261A010F80}"/>
                </a:ext>
              </a:extLst>
            </p:cNvPr>
            <p:cNvSpPr/>
            <p:nvPr/>
          </p:nvSpPr>
          <p:spPr>
            <a:xfrm>
              <a:off x="1859280" y="11269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1</a:t>
              </a:r>
            </a:p>
          </p:txBody>
        </p:sp>
        <p:sp>
          <p:nvSpPr>
            <p:cNvPr id="42" name="Ellipse 41">
              <a:extLst>
                <a:ext uri="{FF2B5EF4-FFF2-40B4-BE49-F238E27FC236}">
                  <a16:creationId xmlns:a16="http://schemas.microsoft.com/office/drawing/2014/main" id="{54B6202A-5A1F-422F-8FEC-D92881AFE3A5}"/>
                </a:ext>
              </a:extLst>
            </p:cNvPr>
            <p:cNvSpPr/>
            <p:nvPr/>
          </p:nvSpPr>
          <p:spPr>
            <a:xfrm>
              <a:off x="2752646" y="11269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2</a:t>
              </a:r>
            </a:p>
          </p:txBody>
        </p:sp>
        <p:sp>
          <p:nvSpPr>
            <p:cNvPr id="43" name="Ellipse 42">
              <a:extLst>
                <a:ext uri="{FF2B5EF4-FFF2-40B4-BE49-F238E27FC236}">
                  <a16:creationId xmlns:a16="http://schemas.microsoft.com/office/drawing/2014/main" id="{AA13E082-B034-4F8E-A17B-43B6A61C08E3}"/>
                </a:ext>
              </a:extLst>
            </p:cNvPr>
            <p:cNvSpPr/>
            <p:nvPr/>
          </p:nvSpPr>
          <p:spPr>
            <a:xfrm>
              <a:off x="3646012" y="11269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3</a:t>
              </a:r>
            </a:p>
          </p:txBody>
        </p:sp>
        <p:sp>
          <p:nvSpPr>
            <p:cNvPr id="45" name="Ellipse 44">
              <a:extLst>
                <a:ext uri="{FF2B5EF4-FFF2-40B4-BE49-F238E27FC236}">
                  <a16:creationId xmlns:a16="http://schemas.microsoft.com/office/drawing/2014/main" id="{A02D2EB3-CD2B-4ACC-8197-287C321A18C5}"/>
                </a:ext>
              </a:extLst>
            </p:cNvPr>
            <p:cNvSpPr/>
            <p:nvPr/>
          </p:nvSpPr>
          <p:spPr>
            <a:xfrm>
              <a:off x="2758138" y="3865653"/>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0</a:t>
              </a:r>
            </a:p>
          </p:txBody>
        </p:sp>
        <p:sp>
          <p:nvSpPr>
            <p:cNvPr id="49" name="Ellipse 48">
              <a:extLst>
                <a:ext uri="{FF2B5EF4-FFF2-40B4-BE49-F238E27FC236}">
                  <a16:creationId xmlns:a16="http://schemas.microsoft.com/office/drawing/2014/main" id="{8B5DFEC4-CDEF-4886-91CA-6BEF39AEB0B8}"/>
                </a:ext>
              </a:extLst>
            </p:cNvPr>
            <p:cNvSpPr/>
            <p:nvPr/>
          </p:nvSpPr>
          <p:spPr>
            <a:xfrm>
              <a:off x="3651504" y="3865653"/>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sp>
          <p:nvSpPr>
            <p:cNvPr id="50" name="Ellipse 49">
              <a:extLst>
                <a:ext uri="{FF2B5EF4-FFF2-40B4-BE49-F238E27FC236}">
                  <a16:creationId xmlns:a16="http://schemas.microsoft.com/office/drawing/2014/main" id="{9067A6C1-4B3F-4E8D-B69F-2866E9ED6AE9}"/>
                </a:ext>
              </a:extLst>
            </p:cNvPr>
            <p:cNvSpPr/>
            <p:nvPr/>
          </p:nvSpPr>
          <p:spPr>
            <a:xfrm>
              <a:off x="1859280" y="3865653"/>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t>
              </a:r>
            </a:p>
          </p:txBody>
        </p:sp>
        <p:grpSp>
          <p:nvGrpSpPr>
            <p:cNvPr id="53" name="Gruppieren 52">
              <a:extLst>
                <a:ext uri="{FF2B5EF4-FFF2-40B4-BE49-F238E27FC236}">
                  <a16:creationId xmlns:a16="http://schemas.microsoft.com/office/drawing/2014/main" id="{ECD532A8-6AEF-4207-A480-7AB1ED413C8D}"/>
                </a:ext>
              </a:extLst>
            </p:cNvPr>
            <p:cNvGrpSpPr/>
            <p:nvPr/>
          </p:nvGrpSpPr>
          <p:grpSpPr>
            <a:xfrm>
              <a:off x="2752646" y="4778088"/>
              <a:ext cx="768096" cy="768096"/>
              <a:chOff x="2766215" y="4796176"/>
              <a:chExt cx="768096" cy="768096"/>
            </a:xfrm>
          </p:grpSpPr>
          <p:sp>
            <p:nvSpPr>
              <p:cNvPr id="46" name="Ellipse 45">
                <a:extLst>
                  <a:ext uri="{FF2B5EF4-FFF2-40B4-BE49-F238E27FC236}">
                    <a16:creationId xmlns:a16="http://schemas.microsoft.com/office/drawing/2014/main" id="{3F1C4125-7D2B-4335-BAFC-20C1137EFDC5}"/>
                  </a:ext>
                </a:extLst>
              </p:cNvPr>
              <p:cNvSpPr/>
              <p:nvPr/>
            </p:nvSpPr>
            <p:spPr>
              <a:xfrm>
                <a:off x="2766215" y="4796176"/>
                <a:ext cx="768096" cy="768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pic>
            <p:nvPicPr>
              <p:cNvPr id="51" name="Grafik 50" descr="Receiver mit einfarbiger Füllung">
                <a:extLst>
                  <a:ext uri="{FF2B5EF4-FFF2-40B4-BE49-F238E27FC236}">
                    <a16:creationId xmlns:a16="http://schemas.microsoft.com/office/drawing/2014/main" id="{4902E93C-C498-4B94-8137-A24706275E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7279" y="4940515"/>
                <a:ext cx="503213" cy="503213"/>
              </a:xfrm>
              <a:prstGeom prst="rect">
                <a:avLst/>
              </a:prstGeom>
            </p:spPr>
          </p:pic>
        </p:grpSp>
      </p:grpSp>
    </p:spTree>
    <p:extLst>
      <p:ext uri="{BB962C8B-B14F-4D97-AF65-F5344CB8AC3E}">
        <p14:creationId xmlns:p14="http://schemas.microsoft.com/office/powerpoint/2010/main" val="19588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E29167B8-C507-45E4-A320-B3A4A8838C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1474"/>
            <a:ext cx="12192000" cy="8124824"/>
          </a:xfrm>
        </p:spPr>
      </p:pic>
      <p:sp>
        <p:nvSpPr>
          <p:cNvPr id="4" name="Titel 3">
            <a:extLst>
              <a:ext uri="{FF2B5EF4-FFF2-40B4-BE49-F238E27FC236}">
                <a16:creationId xmlns:a16="http://schemas.microsoft.com/office/drawing/2014/main" id="{040EA94D-198E-4DBD-9763-E5F926FE3540}"/>
              </a:ext>
            </a:extLst>
          </p:cNvPr>
          <p:cNvSpPr>
            <a:spLocks noGrp="1"/>
          </p:cNvSpPr>
          <p:nvPr>
            <p:ph type="title"/>
          </p:nvPr>
        </p:nvSpPr>
        <p:spPr/>
        <p:txBody>
          <a:bodyPr/>
          <a:lstStyle/>
          <a:p>
            <a:r>
              <a:rPr lang="en-US" dirty="0">
                <a:solidFill>
                  <a:schemeClr val="bg1"/>
                </a:solidFill>
              </a:rPr>
              <a:t>We now proceed to the preview…</a:t>
            </a:r>
          </a:p>
        </p:txBody>
      </p:sp>
    </p:spTree>
    <p:extLst>
      <p:ext uri="{BB962C8B-B14F-4D97-AF65-F5344CB8AC3E}">
        <p14:creationId xmlns:p14="http://schemas.microsoft.com/office/powerpoint/2010/main" val="307641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lstStyle/>
          <a:p>
            <a:r>
              <a:rPr lang="en-US" dirty="0"/>
              <a:t>Section 2: Basics of Cognition</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4916424" cy="4945572"/>
          </a:xfrm>
        </p:spPr>
        <p:txBody>
          <a:bodyPr/>
          <a:lstStyle/>
          <a:p>
            <a:r>
              <a:rPr lang="en-US" dirty="0"/>
              <a:t>Nervous system</a:t>
            </a:r>
          </a:p>
          <a:p>
            <a:r>
              <a:rPr lang="en-US" dirty="0"/>
              <a:t>Thinking and planning</a:t>
            </a:r>
          </a:p>
          <a:p>
            <a:r>
              <a:rPr lang="en-US" dirty="0"/>
              <a:t>Learning and remembering</a:t>
            </a:r>
          </a:p>
          <a:p>
            <a:r>
              <a:rPr lang="en-US" dirty="0"/>
              <a:t>Mental models</a:t>
            </a:r>
          </a:p>
          <a:p>
            <a:r>
              <a:rPr lang="en-US" dirty="0"/>
              <a:t>Intuition, intuitive use</a:t>
            </a:r>
          </a:p>
          <a:p>
            <a:r>
              <a:rPr lang="en-US" dirty="0"/>
              <a:t>Design metaphors</a:t>
            </a:r>
          </a:p>
        </p:txBody>
      </p:sp>
      <p:pic>
        <p:nvPicPr>
          <p:cNvPr id="5" name="Grafik 4" descr="Gehirn im Kopf mit einfarbiger Füllung">
            <a:extLst>
              <a:ext uri="{FF2B5EF4-FFF2-40B4-BE49-F238E27FC236}">
                <a16:creationId xmlns:a16="http://schemas.microsoft.com/office/drawing/2014/main" id="{D86A86F5-2EEE-4CE3-AFD8-BE023D7D9C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839714" y="2179320"/>
            <a:ext cx="3560062" cy="3560062"/>
          </a:xfrm>
          <a:prstGeom prst="rect">
            <a:avLst/>
          </a:prstGeom>
        </p:spPr>
      </p:pic>
    </p:spTree>
    <p:extLst>
      <p:ext uri="{BB962C8B-B14F-4D97-AF65-F5344CB8AC3E}">
        <p14:creationId xmlns:p14="http://schemas.microsoft.com/office/powerpoint/2010/main" val="211168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lstStyle/>
          <a:p>
            <a:r>
              <a:rPr lang="en-US"/>
              <a:t>Section 3: Perception and Communication</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4916424" cy="4815840"/>
          </a:xfrm>
        </p:spPr>
        <p:txBody>
          <a:bodyPr>
            <a:normAutofit/>
          </a:bodyPr>
          <a:lstStyle/>
          <a:p>
            <a:r>
              <a:rPr lang="en-US" dirty="0"/>
              <a:t>Sensory modalities</a:t>
            </a:r>
          </a:p>
          <a:p>
            <a:r>
              <a:rPr lang="en-US" dirty="0"/>
              <a:t>Visual perception</a:t>
            </a:r>
          </a:p>
          <a:p>
            <a:pPr lvl="1"/>
            <a:r>
              <a:rPr lang="en-US" dirty="0"/>
              <a:t>Image recognition</a:t>
            </a:r>
          </a:p>
          <a:p>
            <a:pPr lvl="1"/>
            <a:r>
              <a:rPr lang="en-US" dirty="0"/>
              <a:t>Surface recognition</a:t>
            </a:r>
          </a:p>
          <a:p>
            <a:pPr lvl="1"/>
            <a:r>
              <a:rPr lang="en-US" dirty="0"/>
              <a:t>Object recognition</a:t>
            </a:r>
          </a:p>
          <a:p>
            <a:pPr lvl="1"/>
            <a:r>
              <a:rPr lang="en-US" dirty="0"/>
              <a:t>Category recognition</a:t>
            </a:r>
          </a:p>
          <a:p>
            <a:r>
              <a:rPr lang="en-US" dirty="0"/>
              <a:t>Communication</a:t>
            </a:r>
          </a:p>
          <a:p>
            <a:pPr lvl="1"/>
            <a:r>
              <a:rPr lang="en-US" dirty="0"/>
              <a:t>Basic semiotics</a:t>
            </a:r>
          </a:p>
          <a:p>
            <a:pPr lvl="1"/>
            <a:r>
              <a:rPr lang="en-US" dirty="0"/>
              <a:t>Parts of a language system</a:t>
            </a:r>
          </a:p>
          <a:p>
            <a:pPr lvl="1"/>
            <a:r>
              <a:rPr lang="en-US" dirty="0"/>
              <a:t>Acts of communication</a:t>
            </a:r>
          </a:p>
        </p:txBody>
      </p:sp>
      <p:pic>
        <p:nvPicPr>
          <p:cNvPr id="6" name="Grafik 5" descr="Auge mit einfarbiger Füllung">
            <a:extLst>
              <a:ext uri="{FF2B5EF4-FFF2-40B4-BE49-F238E27FC236}">
                <a16:creationId xmlns:a16="http://schemas.microsoft.com/office/drawing/2014/main" id="{356ED830-695B-4E4D-92F3-3D49AEDA5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7378" y="1935480"/>
            <a:ext cx="4297680" cy="4297680"/>
          </a:xfrm>
          <a:prstGeom prst="rect">
            <a:avLst/>
          </a:prstGeom>
        </p:spPr>
      </p:pic>
    </p:spTree>
    <p:extLst>
      <p:ext uri="{BB962C8B-B14F-4D97-AF65-F5344CB8AC3E}">
        <p14:creationId xmlns:p14="http://schemas.microsoft.com/office/powerpoint/2010/main" val="94777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lstStyle/>
          <a:p>
            <a:r>
              <a:rPr lang="en-US" dirty="0"/>
              <a:t>Section 4: Guidelines for Interaction Design</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4465320" cy="2755392"/>
          </a:xfrm>
        </p:spPr>
        <p:txBody>
          <a:bodyPr>
            <a:normAutofit/>
          </a:bodyPr>
          <a:lstStyle/>
          <a:p>
            <a:r>
              <a:rPr lang="en-US" sz="2800" b="0" dirty="0"/>
              <a:t>Laws</a:t>
            </a:r>
          </a:p>
          <a:p>
            <a:r>
              <a:rPr lang="en-US" dirty="0"/>
              <a:t>Standards and norms</a:t>
            </a:r>
            <a:endParaRPr lang="en-US" sz="2800" b="0" dirty="0"/>
          </a:p>
          <a:p>
            <a:r>
              <a:rPr lang="en-US" sz="2800" b="0" dirty="0"/>
              <a:t>Heuristics</a:t>
            </a:r>
          </a:p>
          <a:p>
            <a:r>
              <a:rPr lang="en-US" sz="2800" b="0" dirty="0"/>
              <a:t>Style Guides</a:t>
            </a:r>
          </a:p>
        </p:txBody>
      </p:sp>
      <p:pic>
        <p:nvPicPr>
          <p:cNvPr id="6" name="Grafik 5" descr="Prüfliste mit einfarbiger Füllung">
            <a:extLst>
              <a:ext uri="{FF2B5EF4-FFF2-40B4-BE49-F238E27FC236}">
                <a16:creationId xmlns:a16="http://schemas.microsoft.com/office/drawing/2014/main" id="{F05DBBD1-C4F3-4024-8588-019BB5C135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0984" y="2438400"/>
            <a:ext cx="3264408" cy="3264408"/>
          </a:xfrm>
          <a:prstGeom prst="rect">
            <a:avLst/>
          </a:prstGeom>
        </p:spPr>
      </p:pic>
    </p:spTree>
    <p:extLst>
      <p:ext uri="{BB962C8B-B14F-4D97-AF65-F5344CB8AC3E}">
        <p14:creationId xmlns:p14="http://schemas.microsoft.com/office/powerpoint/2010/main" val="232247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6D375-CA0F-45CA-8281-7E0F3DA9881D}"/>
              </a:ext>
            </a:extLst>
          </p:cNvPr>
          <p:cNvSpPr>
            <a:spLocks noGrp="1"/>
          </p:cNvSpPr>
          <p:nvPr>
            <p:ph type="title"/>
          </p:nvPr>
        </p:nvSpPr>
        <p:spPr/>
        <p:txBody>
          <a:bodyPr>
            <a:normAutofit/>
          </a:bodyPr>
          <a:lstStyle/>
          <a:p>
            <a:r>
              <a:rPr lang="en-US" dirty="0"/>
              <a:t>Section 5: The </a:t>
            </a:r>
            <a:r>
              <a:rPr lang="en-US" sz="3200" dirty="0"/>
              <a:t>Usability Engineering </a:t>
            </a:r>
            <a:r>
              <a:rPr lang="en-US" dirty="0"/>
              <a:t>Process</a:t>
            </a:r>
          </a:p>
        </p:txBody>
      </p:sp>
      <p:sp>
        <p:nvSpPr>
          <p:cNvPr id="3" name="Inhaltsplatzhalter 2">
            <a:extLst>
              <a:ext uri="{FF2B5EF4-FFF2-40B4-BE49-F238E27FC236}">
                <a16:creationId xmlns:a16="http://schemas.microsoft.com/office/drawing/2014/main" id="{4B5FB28B-EEDB-4041-A885-3E371A3C2BB4}"/>
              </a:ext>
            </a:extLst>
          </p:cNvPr>
          <p:cNvSpPr>
            <a:spLocks noGrp="1"/>
          </p:cNvSpPr>
          <p:nvPr>
            <p:ph idx="1"/>
          </p:nvPr>
        </p:nvSpPr>
        <p:spPr>
          <a:xfrm>
            <a:off x="838200" y="1231392"/>
            <a:ext cx="5355336" cy="4945572"/>
          </a:xfrm>
        </p:spPr>
        <p:txBody>
          <a:bodyPr/>
          <a:lstStyle/>
          <a:p>
            <a:r>
              <a:rPr lang="en-US" sz="2800" b="0" dirty="0"/>
              <a:t>Purpose of process models</a:t>
            </a:r>
          </a:p>
          <a:p>
            <a:r>
              <a:rPr lang="en-US" sz="2800" b="0" dirty="0"/>
              <a:t>User-Centered Design</a:t>
            </a:r>
          </a:p>
          <a:p>
            <a:pPr lvl="1"/>
            <a:r>
              <a:rPr lang="en-US" b="0" dirty="0"/>
              <a:t>Process phases</a:t>
            </a:r>
          </a:p>
          <a:p>
            <a:pPr lvl="1"/>
            <a:r>
              <a:rPr lang="en-US" b="0" dirty="0"/>
              <a:t>Perspectives on UCD</a:t>
            </a:r>
          </a:p>
          <a:p>
            <a:r>
              <a:rPr lang="en-US" b="0" dirty="0"/>
              <a:t>Human-Centered Design</a:t>
            </a:r>
            <a:endParaRPr lang="en-US" sz="2800" b="0" dirty="0"/>
          </a:p>
          <a:p>
            <a:r>
              <a:rPr lang="en-US" sz="2800" b="0" dirty="0"/>
              <a:t>Contextual Design</a:t>
            </a:r>
          </a:p>
          <a:p>
            <a:pPr lvl="1"/>
            <a:r>
              <a:rPr lang="en-US" b="0" dirty="0"/>
              <a:t>Central questions</a:t>
            </a:r>
          </a:p>
          <a:p>
            <a:pPr lvl="1"/>
            <a:r>
              <a:rPr lang="en-US" b="0" dirty="0"/>
              <a:t>Process</a:t>
            </a:r>
          </a:p>
          <a:p>
            <a:r>
              <a:rPr lang="en-US" dirty="0"/>
              <a:t>Participatory Design</a:t>
            </a:r>
          </a:p>
        </p:txBody>
      </p:sp>
      <p:grpSp>
        <p:nvGrpSpPr>
          <p:cNvPr id="11" name="Gruppieren 10">
            <a:extLst>
              <a:ext uri="{FF2B5EF4-FFF2-40B4-BE49-F238E27FC236}">
                <a16:creationId xmlns:a16="http://schemas.microsoft.com/office/drawing/2014/main" id="{CD474C72-8416-4210-866A-955496D7B56D}"/>
              </a:ext>
            </a:extLst>
          </p:cNvPr>
          <p:cNvGrpSpPr/>
          <p:nvPr/>
        </p:nvGrpSpPr>
        <p:grpSpPr>
          <a:xfrm>
            <a:off x="7360920" y="2609088"/>
            <a:ext cx="2734056" cy="2913888"/>
            <a:chOff x="7812024" y="2609088"/>
            <a:chExt cx="2734056" cy="2913888"/>
          </a:xfrm>
        </p:grpSpPr>
        <p:sp>
          <p:nvSpPr>
            <p:cNvPr id="4" name="Rechteck: abgerundete Ecken 3">
              <a:extLst>
                <a:ext uri="{FF2B5EF4-FFF2-40B4-BE49-F238E27FC236}">
                  <a16:creationId xmlns:a16="http://schemas.microsoft.com/office/drawing/2014/main" id="{A938F3D5-9589-4E71-83B1-AB4EB9203441}"/>
                </a:ext>
              </a:extLst>
            </p:cNvPr>
            <p:cNvSpPr/>
            <p:nvPr/>
          </p:nvSpPr>
          <p:spPr>
            <a:xfrm>
              <a:off x="8900160" y="2609088"/>
              <a:ext cx="548640" cy="2913888"/>
            </a:xfrm>
            <a:prstGeom prst="roundRect">
              <a:avLst>
                <a:gd name="adj" fmla="val 21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a:extLst>
                <a:ext uri="{FF2B5EF4-FFF2-40B4-BE49-F238E27FC236}">
                  <a16:creationId xmlns:a16="http://schemas.microsoft.com/office/drawing/2014/main" id="{A69430BD-1521-4D85-A959-D6E3312E18A0}"/>
                </a:ext>
              </a:extLst>
            </p:cNvPr>
            <p:cNvSpPr/>
            <p:nvPr/>
          </p:nvSpPr>
          <p:spPr>
            <a:xfrm>
              <a:off x="7812024" y="3767328"/>
              <a:ext cx="2734056" cy="25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hteck: abgerundete Ecken 7">
              <a:extLst>
                <a:ext uri="{FF2B5EF4-FFF2-40B4-BE49-F238E27FC236}">
                  <a16:creationId xmlns:a16="http://schemas.microsoft.com/office/drawing/2014/main" id="{819DA30D-C071-4250-8FB6-53774995D457}"/>
                </a:ext>
              </a:extLst>
            </p:cNvPr>
            <p:cNvSpPr/>
            <p:nvPr/>
          </p:nvSpPr>
          <p:spPr>
            <a:xfrm>
              <a:off x="8144256" y="2999232"/>
              <a:ext cx="2206752" cy="859536"/>
            </a:xfrm>
            <a:prstGeom prst="roundRect">
              <a:avLst>
                <a:gd name="adj" fmla="val 21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eck: abgerundete Ecken 8">
              <a:extLst>
                <a:ext uri="{FF2B5EF4-FFF2-40B4-BE49-F238E27FC236}">
                  <a16:creationId xmlns:a16="http://schemas.microsoft.com/office/drawing/2014/main" id="{847C1331-2798-4228-905B-97FF0F6A4556}"/>
                </a:ext>
              </a:extLst>
            </p:cNvPr>
            <p:cNvSpPr/>
            <p:nvPr/>
          </p:nvSpPr>
          <p:spPr>
            <a:xfrm rot="2700000">
              <a:off x="7937900" y="3125108"/>
              <a:ext cx="607783" cy="607783"/>
            </a:xfrm>
            <a:prstGeom prst="roundRect">
              <a:avLst>
                <a:gd name="adj" fmla="val 211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56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a:t>Section 6: Context Analysis</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4319016" cy="3023616"/>
          </a:xfrm>
        </p:spPr>
        <p:txBody>
          <a:bodyPr>
            <a:normAutofit/>
          </a:bodyPr>
          <a:lstStyle/>
          <a:p>
            <a:r>
              <a:rPr lang="en-US" dirty="0"/>
              <a:t>Observational studies</a:t>
            </a:r>
          </a:p>
          <a:p>
            <a:r>
              <a:rPr lang="en-US" dirty="0"/>
              <a:t>Contextual inquiry</a:t>
            </a:r>
          </a:p>
          <a:p>
            <a:r>
              <a:rPr lang="en-US" dirty="0"/>
              <a:t>Diary studies</a:t>
            </a:r>
          </a:p>
          <a:p>
            <a:r>
              <a:rPr lang="en-US" dirty="0"/>
              <a:t>Personas</a:t>
            </a:r>
          </a:p>
          <a:p>
            <a:r>
              <a:rPr lang="en-US" dirty="0"/>
              <a:t>Use cases</a:t>
            </a:r>
          </a:p>
        </p:txBody>
      </p:sp>
      <p:pic>
        <p:nvPicPr>
          <p:cNvPr id="6" name="Grafik 5" descr="Lupe mit einfarbiger Füllung">
            <a:extLst>
              <a:ext uri="{FF2B5EF4-FFF2-40B4-BE49-F238E27FC236}">
                <a16:creationId xmlns:a16="http://schemas.microsoft.com/office/drawing/2014/main" id="{C7EFC5B3-C423-4346-A7B5-487A35B2E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0192" y="2484120"/>
            <a:ext cx="3444240" cy="3444240"/>
          </a:xfrm>
          <a:prstGeom prst="rect">
            <a:avLst/>
          </a:prstGeom>
        </p:spPr>
      </p:pic>
    </p:spTree>
    <p:extLst>
      <p:ext uri="{BB962C8B-B14F-4D97-AF65-F5344CB8AC3E}">
        <p14:creationId xmlns:p14="http://schemas.microsoft.com/office/powerpoint/2010/main" val="2483445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dirty="0"/>
              <a:t>Section 7: Design and Prototyping</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5806440" cy="3194304"/>
          </a:xfrm>
        </p:spPr>
        <p:txBody>
          <a:bodyPr/>
          <a:lstStyle/>
          <a:p>
            <a:r>
              <a:rPr lang="en-US" dirty="0"/>
              <a:t>Generating ideas</a:t>
            </a:r>
          </a:p>
          <a:p>
            <a:r>
              <a:rPr lang="en-US" dirty="0"/>
              <a:t>Design methods</a:t>
            </a:r>
          </a:p>
          <a:p>
            <a:r>
              <a:rPr lang="en-US" dirty="0"/>
              <a:t>Kinds of prototypes</a:t>
            </a:r>
          </a:p>
          <a:p>
            <a:r>
              <a:rPr lang="en-US" dirty="0"/>
              <a:t>Paper prototypes</a:t>
            </a:r>
          </a:p>
          <a:p>
            <a:r>
              <a:rPr lang="en-US" dirty="0"/>
              <a:t>Digital prototyping tools</a:t>
            </a:r>
          </a:p>
        </p:txBody>
      </p:sp>
      <p:pic>
        <p:nvPicPr>
          <p:cNvPr id="5" name="Grafik 4" descr="Gruppenbrainstorming mit einfarbiger Füllung">
            <a:extLst>
              <a:ext uri="{FF2B5EF4-FFF2-40B4-BE49-F238E27FC236}">
                <a16:creationId xmlns:a16="http://schemas.microsoft.com/office/drawing/2014/main" id="{60347EEA-58BD-4520-AE3D-6C89524928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5536" y="2435352"/>
            <a:ext cx="3407664" cy="3407664"/>
          </a:xfrm>
          <a:prstGeom prst="rect">
            <a:avLst/>
          </a:prstGeom>
        </p:spPr>
      </p:pic>
    </p:spTree>
    <p:extLst>
      <p:ext uri="{BB962C8B-B14F-4D97-AF65-F5344CB8AC3E}">
        <p14:creationId xmlns:p14="http://schemas.microsoft.com/office/powerpoint/2010/main" val="65935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dirty="0"/>
              <a:t>Section 8: Evaluation</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5440680" cy="4945572"/>
          </a:xfrm>
        </p:spPr>
        <p:txBody>
          <a:bodyPr/>
          <a:lstStyle/>
          <a:p>
            <a:r>
              <a:rPr lang="en-US" dirty="0"/>
              <a:t>Purpose of evaluation</a:t>
            </a:r>
          </a:p>
          <a:p>
            <a:r>
              <a:rPr lang="en-US" dirty="0"/>
              <a:t>Evaluation methods</a:t>
            </a:r>
          </a:p>
          <a:p>
            <a:pPr lvl="1"/>
            <a:r>
              <a:rPr lang="en-US" dirty="0"/>
              <a:t>Questionnaires</a:t>
            </a:r>
          </a:p>
          <a:p>
            <a:pPr lvl="1"/>
            <a:r>
              <a:rPr lang="en-US" dirty="0"/>
              <a:t>Interviews</a:t>
            </a:r>
          </a:p>
          <a:p>
            <a:pPr lvl="1"/>
            <a:r>
              <a:rPr lang="en-US" dirty="0"/>
              <a:t>Observational studies</a:t>
            </a:r>
          </a:p>
          <a:p>
            <a:pPr lvl="1"/>
            <a:r>
              <a:rPr lang="en-US" dirty="0"/>
              <a:t>etc.</a:t>
            </a:r>
          </a:p>
          <a:p>
            <a:r>
              <a:rPr lang="en-US" dirty="0"/>
              <a:t>Choosing methods</a:t>
            </a:r>
          </a:p>
          <a:p>
            <a:r>
              <a:rPr lang="en-US" dirty="0"/>
              <a:t>Planning an evaluation</a:t>
            </a:r>
          </a:p>
        </p:txBody>
      </p:sp>
      <p:pic>
        <p:nvPicPr>
          <p:cNvPr id="5" name="Grafik 4" descr="Kundenbewertung mit einfarbiger Füllung">
            <a:extLst>
              <a:ext uri="{FF2B5EF4-FFF2-40B4-BE49-F238E27FC236}">
                <a16:creationId xmlns:a16="http://schemas.microsoft.com/office/drawing/2014/main" id="{5ADDC468-A5C9-43B2-B213-F7E3A109D1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820" y="2328672"/>
            <a:ext cx="3413760" cy="3413760"/>
          </a:xfrm>
          <a:prstGeom prst="rect">
            <a:avLst/>
          </a:prstGeom>
        </p:spPr>
      </p:pic>
    </p:spTree>
    <p:extLst>
      <p:ext uri="{BB962C8B-B14F-4D97-AF65-F5344CB8AC3E}">
        <p14:creationId xmlns:p14="http://schemas.microsoft.com/office/powerpoint/2010/main" val="192782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dirty="0"/>
              <a:t>Section 9: Interaction Paradigms</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6172200" cy="3669792"/>
          </a:xfrm>
        </p:spPr>
        <p:txBody>
          <a:bodyPr/>
          <a:lstStyle/>
          <a:p>
            <a:r>
              <a:rPr lang="en-US" dirty="0"/>
              <a:t>Specifics of the different “worlds”</a:t>
            </a:r>
          </a:p>
          <a:p>
            <a:r>
              <a:rPr lang="en-US" dirty="0"/>
              <a:t>PC / laptop</a:t>
            </a:r>
          </a:p>
          <a:p>
            <a:r>
              <a:rPr lang="en-US" dirty="0"/>
              <a:t>Mobile</a:t>
            </a:r>
          </a:p>
          <a:p>
            <a:r>
              <a:rPr lang="en-US" dirty="0"/>
              <a:t>Web</a:t>
            </a:r>
          </a:p>
          <a:p>
            <a:r>
              <a:rPr lang="en-US" dirty="0"/>
              <a:t>Extended Reality (XR)</a:t>
            </a:r>
          </a:p>
          <a:p>
            <a:r>
              <a:rPr lang="en-US" dirty="0"/>
              <a:t>Conversational UI</a:t>
            </a:r>
          </a:p>
        </p:txBody>
      </p:sp>
      <p:pic>
        <p:nvPicPr>
          <p:cNvPr id="5" name="Grafik 4" descr="Computer mit einfarbiger Füllung">
            <a:extLst>
              <a:ext uri="{FF2B5EF4-FFF2-40B4-BE49-F238E27FC236}">
                <a16:creationId xmlns:a16="http://schemas.microsoft.com/office/drawing/2014/main" id="{45478FD0-C816-4958-9CCC-8C6C9E99E1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8816" y="2293812"/>
            <a:ext cx="3883152" cy="3883152"/>
          </a:xfrm>
          <a:prstGeom prst="rect">
            <a:avLst/>
          </a:prstGeom>
        </p:spPr>
      </p:pic>
    </p:spTree>
    <p:extLst>
      <p:ext uri="{BB962C8B-B14F-4D97-AF65-F5344CB8AC3E}">
        <p14:creationId xmlns:p14="http://schemas.microsoft.com/office/powerpoint/2010/main" val="2080222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dirty="0"/>
              <a:t>Section 10: Computer-Supported Cooperative Work</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6025896" cy="2572512"/>
          </a:xfrm>
        </p:spPr>
        <p:txBody>
          <a:bodyPr>
            <a:normAutofit/>
          </a:bodyPr>
          <a:lstStyle/>
          <a:p>
            <a:r>
              <a:rPr lang="en-US" dirty="0"/>
              <a:t>Basic concepts</a:t>
            </a:r>
          </a:p>
          <a:p>
            <a:r>
              <a:rPr lang="en-US" dirty="0"/>
              <a:t>Shared tools and spaces</a:t>
            </a:r>
          </a:p>
          <a:p>
            <a:r>
              <a:rPr lang="en-US" dirty="0"/>
              <a:t>Communication via computers</a:t>
            </a:r>
          </a:p>
          <a:p>
            <a:r>
              <a:rPr lang="en-US" dirty="0"/>
              <a:t>Social platforms</a:t>
            </a:r>
          </a:p>
        </p:txBody>
      </p:sp>
      <p:pic>
        <p:nvPicPr>
          <p:cNvPr id="5" name="Grafik 4" descr="Verbindungen mit einfarbiger Füllung">
            <a:extLst>
              <a:ext uri="{FF2B5EF4-FFF2-40B4-BE49-F238E27FC236}">
                <a16:creationId xmlns:a16="http://schemas.microsoft.com/office/drawing/2014/main" id="{07162D16-87D0-4E6C-9F0D-49BA097BF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4160" y="2325624"/>
            <a:ext cx="3614928" cy="3614928"/>
          </a:xfrm>
          <a:prstGeom prst="rect">
            <a:avLst/>
          </a:prstGeom>
        </p:spPr>
      </p:pic>
    </p:spTree>
    <p:extLst>
      <p:ext uri="{BB962C8B-B14F-4D97-AF65-F5344CB8AC3E}">
        <p14:creationId xmlns:p14="http://schemas.microsoft.com/office/powerpoint/2010/main" val="1953528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F7AD741-CD9B-43A9-986F-650CCAA9844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1000"/>
                    </a14:imgEffect>
                  </a14:imgLayer>
                </a14:imgProps>
              </a:ext>
              <a:ext uri="{28A0092B-C50C-407E-A947-70E740481C1C}">
                <a14:useLocalDpi xmlns:a14="http://schemas.microsoft.com/office/drawing/2010/main" val="0"/>
              </a:ext>
            </a:extLst>
          </a:blip>
          <a:srcRect l="9570" r="14011"/>
          <a:stretch/>
        </p:blipFill>
        <p:spPr>
          <a:xfrm>
            <a:off x="1461879" y="1168507"/>
            <a:ext cx="4443984" cy="4520986"/>
          </a:xfrm>
          <a:prstGeom prst="rect">
            <a:avLst/>
          </a:prstGeom>
        </p:spPr>
      </p:pic>
      <p:pic>
        <p:nvPicPr>
          <p:cNvPr id="3" name="Grafik 2">
            <a:extLst>
              <a:ext uri="{FF2B5EF4-FFF2-40B4-BE49-F238E27FC236}">
                <a16:creationId xmlns:a16="http://schemas.microsoft.com/office/drawing/2014/main" id="{56852050-C1FE-40C4-97BB-34599A664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3721" y="1168507"/>
            <a:ext cx="3937634" cy="4520986"/>
          </a:xfrm>
          <a:prstGeom prst="rect">
            <a:avLst/>
          </a:prstGeom>
        </p:spPr>
      </p:pic>
    </p:spTree>
    <p:extLst>
      <p:ext uri="{BB962C8B-B14F-4D97-AF65-F5344CB8AC3E}">
        <p14:creationId xmlns:p14="http://schemas.microsoft.com/office/powerpoint/2010/main" val="37329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normAutofit/>
          </a:bodyPr>
          <a:lstStyle/>
          <a:p>
            <a:r>
              <a:rPr lang="en-US" dirty="0"/>
              <a:t>Section 11: Accessibility</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5416296" cy="2548128"/>
          </a:xfrm>
        </p:spPr>
        <p:txBody>
          <a:bodyPr>
            <a:normAutofit/>
          </a:bodyPr>
          <a:lstStyle/>
          <a:p>
            <a:r>
              <a:rPr lang="en-US" dirty="0"/>
              <a:t>What is accessibility</a:t>
            </a:r>
          </a:p>
          <a:p>
            <a:r>
              <a:rPr lang="en-US" dirty="0"/>
              <a:t>Common handicaps</a:t>
            </a:r>
          </a:p>
          <a:p>
            <a:r>
              <a:rPr lang="en-US" dirty="0"/>
              <a:t>Technical aids</a:t>
            </a:r>
          </a:p>
          <a:p>
            <a:r>
              <a:rPr lang="en-US" dirty="0"/>
              <a:t>Accessible web development</a:t>
            </a:r>
          </a:p>
          <a:p>
            <a:endParaRPr lang="en-US" dirty="0"/>
          </a:p>
        </p:txBody>
      </p:sp>
      <p:pic>
        <p:nvPicPr>
          <p:cNvPr id="8" name="Grafik 7" descr="Universeller Zugriff mit einfarbiger Füllung">
            <a:extLst>
              <a:ext uri="{FF2B5EF4-FFF2-40B4-BE49-F238E27FC236}">
                <a16:creationId xmlns:a16="http://schemas.microsoft.com/office/drawing/2014/main" id="{517BBCD3-BD98-416B-8C81-818EC267D2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09232" y="2374392"/>
            <a:ext cx="3907536" cy="3907536"/>
          </a:xfrm>
          <a:prstGeom prst="rect">
            <a:avLst/>
          </a:prstGeom>
        </p:spPr>
      </p:pic>
    </p:spTree>
    <p:extLst>
      <p:ext uri="{BB962C8B-B14F-4D97-AF65-F5344CB8AC3E}">
        <p14:creationId xmlns:p14="http://schemas.microsoft.com/office/powerpoint/2010/main" val="3001253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a:xfrm>
            <a:off x="838200" y="338230"/>
            <a:ext cx="10707624" cy="623151"/>
          </a:xfrm>
        </p:spPr>
        <p:txBody>
          <a:bodyPr>
            <a:normAutofit fontScale="90000"/>
          </a:bodyPr>
          <a:lstStyle/>
          <a:p>
            <a:r>
              <a:rPr lang="en-US" dirty="0"/>
              <a:t>Section 12: Information Architecture and Data Visualization</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4428744" cy="3413760"/>
          </a:xfrm>
        </p:spPr>
        <p:txBody>
          <a:bodyPr>
            <a:normAutofit/>
          </a:bodyPr>
          <a:lstStyle/>
          <a:p>
            <a:r>
              <a:rPr lang="en-US" dirty="0"/>
              <a:t>Information architecture</a:t>
            </a:r>
          </a:p>
          <a:p>
            <a:pPr lvl="1"/>
            <a:r>
              <a:rPr lang="en-US" dirty="0"/>
              <a:t>Principles</a:t>
            </a:r>
          </a:p>
          <a:p>
            <a:pPr lvl="1"/>
            <a:r>
              <a:rPr lang="en-US" dirty="0"/>
              <a:t>Navigation patterns</a:t>
            </a:r>
          </a:p>
          <a:p>
            <a:r>
              <a:rPr lang="en-US" dirty="0"/>
              <a:t>Data visualization</a:t>
            </a:r>
          </a:p>
          <a:p>
            <a:pPr lvl="1"/>
            <a:r>
              <a:rPr lang="en-US" dirty="0"/>
              <a:t>Principles</a:t>
            </a:r>
          </a:p>
          <a:p>
            <a:pPr lvl="1"/>
            <a:r>
              <a:rPr lang="en-US" dirty="0"/>
              <a:t>Scales, dimensions, axes</a:t>
            </a:r>
          </a:p>
          <a:p>
            <a:pPr lvl="1"/>
            <a:r>
              <a:rPr lang="en-US" dirty="0"/>
              <a:t>Diagram types</a:t>
            </a:r>
          </a:p>
        </p:txBody>
      </p:sp>
      <p:pic>
        <p:nvPicPr>
          <p:cNvPr id="6" name="Grafik 5" descr="Balkendiagramm mit einfarbiger Füllung">
            <a:extLst>
              <a:ext uri="{FF2B5EF4-FFF2-40B4-BE49-F238E27FC236}">
                <a16:creationId xmlns:a16="http://schemas.microsoft.com/office/drawing/2014/main" id="{6C90F952-4411-4396-A34F-6566C5F88F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15456" y="2240280"/>
            <a:ext cx="3614928" cy="3614928"/>
          </a:xfrm>
          <a:prstGeom prst="rect">
            <a:avLst/>
          </a:prstGeom>
        </p:spPr>
      </p:pic>
    </p:spTree>
    <p:extLst>
      <p:ext uri="{BB962C8B-B14F-4D97-AF65-F5344CB8AC3E}">
        <p14:creationId xmlns:p14="http://schemas.microsoft.com/office/powerpoint/2010/main" val="2023244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dirty="0"/>
              <a:t>Section 13: Visual Design</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4514088" cy="4945572"/>
          </a:xfrm>
        </p:spPr>
        <p:txBody>
          <a:bodyPr>
            <a:normAutofit lnSpcReduction="10000"/>
          </a:bodyPr>
          <a:lstStyle/>
          <a:p>
            <a:r>
              <a:rPr lang="en-US" dirty="0"/>
              <a:t>Colors</a:t>
            </a:r>
          </a:p>
          <a:p>
            <a:pPr lvl="1"/>
            <a:r>
              <a:rPr lang="en-US" dirty="0"/>
              <a:t>Basic color theory</a:t>
            </a:r>
          </a:p>
          <a:p>
            <a:pPr lvl="1"/>
            <a:r>
              <a:rPr lang="en-US" dirty="0"/>
              <a:t>Color spaces</a:t>
            </a:r>
          </a:p>
          <a:p>
            <a:pPr lvl="1"/>
            <a:r>
              <a:rPr lang="en-US" dirty="0"/>
              <a:t>Color palettes</a:t>
            </a:r>
          </a:p>
          <a:p>
            <a:r>
              <a:rPr lang="en-US" dirty="0"/>
              <a:t>Graphics</a:t>
            </a:r>
          </a:p>
          <a:p>
            <a:pPr lvl="1"/>
            <a:r>
              <a:rPr lang="en-US" dirty="0"/>
              <a:t>Raster graphics</a:t>
            </a:r>
          </a:p>
          <a:p>
            <a:pPr lvl="1"/>
            <a:r>
              <a:rPr lang="en-US" dirty="0"/>
              <a:t>Vector graphics</a:t>
            </a:r>
          </a:p>
          <a:p>
            <a:pPr lvl="1"/>
            <a:r>
              <a:rPr lang="en-US" dirty="0"/>
              <a:t>File formats</a:t>
            </a:r>
          </a:p>
          <a:p>
            <a:r>
              <a:rPr lang="en-US" dirty="0"/>
              <a:t>Typography</a:t>
            </a:r>
          </a:p>
          <a:p>
            <a:pPr lvl="1"/>
            <a:r>
              <a:rPr lang="en-US" dirty="0"/>
              <a:t>Fonts</a:t>
            </a:r>
          </a:p>
          <a:p>
            <a:pPr lvl="1"/>
            <a:r>
              <a:rPr lang="en-US" dirty="0"/>
              <a:t>Text formatting</a:t>
            </a:r>
          </a:p>
        </p:txBody>
      </p:sp>
      <p:pic>
        <p:nvPicPr>
          <p:cNvPr id="6" name="Grafik 5" descr="Palette mit einfarbiger Füllung">
            <a:extLst>
              <a:ext uri="{FF2B5EF4-FFF2-40B4-BE49-F238E27FC236}">
                <a16:creationId xmlns:a16="http://schemas.microsoft.com/office/drawing/2014/main" id="{5B53EA4A-C3D7-4A9C-9B72-BB5B37FC1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6688" y="2208466"/>
            <a:ext cx="3956306" cy="3956306"/>
          </a:xfrm>
          <a:prstGeom prst="rect">
            <a:avLst/>
          </a:prstGeom>
        </p:spPr>
      </p:pic>
    </p:spTree>
    <p:extLst>
      <p:ext uri="{BB962C8B-B14F-4D97-AF65-F5344CB8AC3E}">
        <p14:creationId xmlns:p14="http://schemas.microsoft.com/office/powerpoint/2010/main" val="3948400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lstStyle/>
          <a:p>
            <a:r>
              <a:rPr lang="en-US" dirty="0"/>
              <a:t>Section 14: HCI over Time</a:t>
            </a:r>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6391656" cy="3206496"/>
          </a:xfrm>
        </p:spPr>
        <p:txBody>
          <a:bodyPr>
            <a:normAutofit/>
          </a:bodyPr>
          <a:lstStyle/>
          <a:p>
            <a:r>
              <a:rPr lang="en-US" dirty="0"/>
              <a:t>History of interactive systems</a:t>
            </a:r>
          </a:p>
          <a:p>
            <a:pPr lvl="1"/>
            <a:r>
              <a:rPr lang="en-US" dirty="0"/>
              <a:t>Groundbreaking user interfaces</a:t>
            </a:r>
          </a:p>
          <a:p>
            <a:pPr lvl="1"/>
            <a:r>
              <a:rPr lang="en-US" dirty="0"/>
              <a:t>Forgotten highlights</a:t>
            </a:r>
          </a:p>
          <a:p>
            <a:r>
              <a:rPr lang="en-US" dirty="0"/>
              <a:t>HCI methods over the decades</a:t>
            </a:r>
          </a:p>
          <a:p>
            <a:pPr lvl="1"/>
            <a:r>
              <a:rPr lang="en-US" dirty="0"/>
              <a:t>What is the current “HCI zeitgeist”?</a:t>
            </a:r>
          </a:p>
          <a:p>
            <a:r>
              <a:rPr lang="en-US" dirty="0"/>
              <a:t>Where are we headed?</a:t>
            </a:r>
          </a:p>
        </p:txBody>
      </p:sp>
      <p:pic>
        <p:nvPicPr>
          <p:cNvPr id="5" name="Grafik 4" descr="Tageskalender mit einfarbiger Füllung">
            <a:extLst>
              <a:ext uri="{FF2B5EF4-FFF2-40B4-BE49-F238E27FC236}">
                <a16:creationId xmlns:a16="http://schemas.microsoft.com/office/drawing/2014/main" id="{D493EE22-8935-4B25-911C-64DE48C8E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29856" y="2462784"/>
            <a:ext cx="3380232" cy="3380232"/>
          </a:xfrm>
          <a:prstGeom prst="rect">
            <a:avLst/>
          </a:prstGeom>
        </p:spPr>
      </p:pic>
    </p:spTree>
    <p:extLst>
      <p:ext uri="{BB962C8B-B14F-4D97-AF65-F5344CB8AC3E}">
        <p14:creationId xmlns:p14="http://schemas.microsoft.com/office/powerpoint/2010/main" val="4058595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E330A-3F25-4556-9374-01600BE5F293}"/>
              </a:ext>
            </a:extLst>
          </p:cNvPr>
          <p:cNvSpPr>
            <a:spLocks noGrp="1"/>
          </p:cNvSpPr>
          <p:nvPr>
            <p:ph type="title"/>
          </p:nvPr>
        </p:nvSpPr>
        <p:spPr/>
        <p:txBody>
          <a:bodyPr>
            <a:normAutofit/>
          </a:bodyPr>
          <a:lstStyle/>
          <a:p>
            <a:r>
              <a:rPr lang="en-US"/>
              <a:t>Section 15: </a:t>
            </a:r>
            <a:r>
              <a:rPr lang="en-US" sz="3200" noProof="0"/>
              <a:t>Professional </a:t>
            </a:r>
            <a:r>
              <a:rPr lang="en-US" sz="3200" noProof="0" dirty="0"/>
              <a:t>Values </a:t>
            </a:r>
            <a:r>
              <a:rPr lang="en-US" sz="3200" noProof="0"/>
              <a:t>and Ethics</a:t>
            </a:r>
            <a:endParaRPr lang="en-US" dirty="0"/>
          </a:p>
        </p:txBody>
      </p:sp>
      <p:sp>
        <p:nvSpPr>
          <p:cNvPr id="3" name="Inhaltsplatzhalter 2">
            <a:extLst>
              <a:ext uri="{FF2B5EF4-FFF2-40B4-BE49-F238E27FC236}">
                <a16:creationId xmlns:a16="http://schemas.microsoft.com/office/drawing/2014/main" id="{CD079A5E-29F1-4C65-AE9D-06A42240381C}"/>
              </a:ext>
            </a:extLst>
          </p:cNvPr>
          <p:cNvSpPr>
            <a:spLocks noGrp="1"/>
          </p:cNvSpPr>
          <p:nvPr>
            <p:ph idx="1"/>
          </p:nvPr>
        </p:nvSpPr>
        <p:spPr>
          <a:xfrm>
            <a:off x="838200" y="1231392"/>
            <a:ext cx="8366760" cy="2197608"/>
          </a:xfrm>
        </p:spPr>
        <p:txBody>
          <a:bodyPr>
            <a:normAutofit/>
          </a:bodyPr>
          <a:lstStyle/>
          <a:p>
            <a:r>
              <a:rPr lang="en-US" dirty="0"/>
              <a:t>What are the ethical boundaries of HCI and UX?</a:t>
            </a:r>
          </a:p>
          <a:p>
            <a:r>
              <a:rPr lang="en-US" dirty="0"/>
              <a:t>What responsibilities do we shoulder?</a:t>
            </a:r>
          </a:p>
          <a:p>
            <a:r>
              <a:rPr lang="en-US" dirty="0"/>
              <a:t>What professional values do we embody?</a:t>
            </a:r>
          </a:p>
          <a:p>
            <a:pPr lvl="1"/>
            <a:r>
              <a:rPr lang="en-US" dirty="0"/>
              <a:t>How do they manifest in our work?</a:t>
            </a:r>
          </a:p>
          <a:p>
            <a:endParaRPr lang="en-US" dirty="0"/>
          </a:p>
        </p:txBody>
      </p:sp>
      <p:pic>
        <p:nvPicPr>
          <p:cNvPr id="6" name="Grafik 5" descr="Handschlag mit einfarbiger Füllung">
            <a:extLst>
              <a:ext uri="{FF2B5EF4-FFF2-40B4-BE49-F238E27FC236}">
                <a16:creationId xmlns:a16="http://schemas.microsoft.com/office/drawing/2014/main" id="{1EC36AE8-4800-4C17-A288-DA0999E02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3952" y="2612234"/>
            <a:ext cx="3919728" cy="3919728"/>
          </a:xfrm>
          <a:prstGeom prst="rect">
            <a:avLst/>
          </a:prstGeom>
        </p:spPr>
      </p:pic>
    </p:spTree>
    <p:extLst>
      <p:ext uri="{BB962C8B-B14F-4D97-AF65-F5344CB8AC3E}">
        <p14:creationId xmlns:p14="http://schemas.microsoft.com/office/powerpoint/2010/main" val="44984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0DD00-7ED5-4E83-8494-9CC5FFABCB89}"/>
              </a:ext>
            </a:extLst>
          </p:cNvPr>
          <p:cNvSpPr>
            <a:spLocks noGrp="1"/>
          </p:cNvSpPr>
          <p:nvPr>
            <p:ph type="title"/>
          </p:nvPr>
        </p:nvSpPr>
        <p:spPr/>
        <p:txBody>
          <a:bodyPr/>
          <a:lstStyle/>
          <a:p>
            <a:r>
              <a:rPr lang="en-US" dirty="0"/>
              <a:t>Overview</a:t>
            </a:r>
          </a:p>
        </p:txBody>
      </p:sp>
      <p:graphicFrame>
        <p:nvGraphicFramePr>
          <p:cNvPr id="4" name="Tabelle 4">
            <a:extLst>
              <a:ext uri="{FF2B5EF4-FFF2-40B4-BE49-F238E27FC236}">
                <a16:creationId xmlns:a16="http://schemas.microsoft.com/office/drawing/2014/main" id="{F24BDFF3-5948-4215-96D7-239E92604264}"/>
              </a:ext>
            </a:extLst>
          </p:cNvPr>
          <p:cNvGraphicFramePr>
            <a:graphicFrameLocks noGrp="1"/>
          </p:cNvGraphicFramePr>
          <p:nvPr>
            <p:ph idx="1"/>
            <p:extLst>
              <p:ext uri="{D42A27DB-BD31-4B8C-83A1-F6EECF244321}">
                <p14:modId xmlns:p14="http://schemas.microsoft.com/office/powerpoint/2010/main" val="2954401628"/>
              </p:ext>
            </p:extLst>
          </p:nvPr>
        </p:nvGraphicFramePr>
        <p:xfrm>
          <a:off x="1691640" y="1063780"/>
          <a:ext cx="5132242" cy="5029200"/>
        </p:xfrm>
        <a:graphic>
          <a:graphicData uri="http://schemas.openxmlformats.org/drawingml/2006/table">
            <a:tbl>
              <a:tblPr bandRow="1">
                <a:tableStyleId>{3B4B98B0-60AC-42C2-AFA5-B58CD77FA1E5}</a:tableStyleId>
              </a:tblPr>
              <a:tblGrid>
                <a:gridCol w="426130">
                  <a:extLst>
                    <a:ext uri="{9D8B030D-6E8A-4147-A177-3AD203B41FA5}">
                      <a16:colId xmlns:a16="http://schemas.microsoft.com/office/drawing/2014/main" val="3988334880"/>
                    </a:ext>
                  </a:extLst>
                </a:gridCol>
                <a:gridCol w="4706112">
                  <a:extLst>
                    <a:ext uri="{9D8B030D-6E8A-4147-A177-3AD203B41FA5}">
                      <a16:colId xmlns:a16="http://schemas.microsoft.com/office/drawing/2014/main" val="2594590674"/>
                    </a:ext>
                  </a:extLst>
                </a:gridCol>
              </a:tblGrid>
              <a:tr h="294029">
                <a:tc>
                  <a:txBody>
                    <a:bodyPr/>
                    <a:lstStyle/>
                    <a:p>
                      <a:pPr algn="r"/>
                      <a:r>
                        <a:rPr lang="en-US" sz="1600" noProof="0"/>
                        <a:t>1</a:t>
                      </a:r>
                    </a:p>
                  </a:txBody>
                  <a:tcPr/>
                </a:tc>
                <a:tc>
                  <a:txBody>
                    <a:bodyPr/>
                    <a:lstStyle/>
                    <a:p>
                      <a:r>
                        <a:rPr lang="en-US" sz="1600" noProof="0" dirty="0"/>
                        <a:t>Introduction and Overview</a:t>
                      </a:r>
                    </a:p>
                  </a:txBody>
                  <a:tcPr/>
                </a:tc>
                <a:extLst>
                  <a:ext uri="{0D108BD9-81ED-4DB2-BD59-A6C34878D82A}">
                    <a16:rowId xmlns:a16="http://schemas.microsoft.com/office/drawing/2014/main" val="2097777321"/>
                  </a:ext>
                </a:extLst>
              </a:tr>
              <a:tr h="294029">
                <a:tc>
                  <a:txBody>
                    <a:bodyPr/>
                    <a:lstStyle/>
                    <a:p>
                      <a:pPr algn="r"/>
                      <a:r>
                        <a:rPr lang="en-US" sz="1600" noProof="0"/>
                        <a:t>2</a:t>
                      </a:r>
                    </a:p>
                  </a:txBody>
                  <a:tcPr/>
                </a:tc>
                <a:tc>
                  <a:txBody>
                    <a:bodyPr/>
                    <a:lstStyle/>
                    <a:p>
                      <a:r>
                        <a:rPr lang="en-US" sz="1600" noProof="0" dirty="0"/>
                        <a:t>Basics of Cognition</a:t>
                      </a:r>
                    </a:p>
                  </a:txBody>
                  <a:tcPr/>
                </a:tc>
                <a:extLst>
                  <a:ext uri="{0D108BD9-81ED-4DB2-BD59-A6C34878D82A}">
                    <a16:rowId xmlns:a16="http://schemas.microsoft.com/office/drawing/2014/main" val="2862501425"/>
                  </a:ext>
                </a:extLst>
              </a:tr>
              <a:tr h="294029">
                <a:tc>
                  <a:txBody>
                    <a:bodyPr/>
                    <a:lstStyle/>
                    <a:p>
                      <a:pPr algn="r"/>
                      <a:r>
                        <a:rPr lang="en-US" sz="1600" noProof="0"/>
                        <a:t>3</a:t>
                      </a:r>
                    </a:p>
                  </a:txBody>
                  <a:tcPr/>
                </a:tc>
                <a:tc>
                  <a:txBody>
                    <a:bodyPr/>
                    <a:lstStyle/>
                    <a:p>
                      <a:r>
                        <a:rPr lang="en-US" sz="1600" noProof="0" dirty="0"/>
                        <a:t>Perception and Communication</a:t>
                      </a:r>
                    </a:p>
                  </a:txBody>
                  <a:tcPr/>
                </a:tc>
                <a:extLst>
                  <a:ext uri="{0D108BD9-81ED-4DB2-BD59-A6C34878D82A}">
                    <a16:rowId xmlns:a16="http://schemas.microsoft.com/office/drawing/2014/main" val="450448540"/>
                  </a:ext>
                </a:extLst>
              </a:tr>
              <a:tr h="294029">
                <a:tc>
                  <a:txBody>
                    <a:bodyPr/>
                    <a:lstStyle/>
                    <a:p>
                      <a:pPr algn="r"/>
                      <a:r>
                        <a:rPr lang="en-US" sz="1600" noProof="0" dirty="0"/>
                        <a:t>4</a:t>
                      </a:r>
                    </a:p>
                  </a:txBody>
                  <a:tcPr/>
                </a:tc>
                <a:tc>
                  <a:txBody>
                    <a:bodyPr/>
                    <a:lstStyle/>
                    <a:p>
                      <a:r>
                        <a:rPr lang="en-US" sz="1600" noProof="0" dirty="0"/>
                        <a:t>Guidelines for Interaction Design</a:t>
                      </a:r>
                    </a:p>
                  </a:txBody>
                  <a:tcPr/>
                </a:tc>
                <a:extLst>
                  <a:ext uri="{0D108BD9-81ED-4DB2-BD59-A6C34878D82A}">
                    <a16:rowId xmlns:a16="http://schemas.microsoft.com/office/drawing/2014/main" val="3583207696"/>
                  </a:ext>
                </a:extLst>
              </a:tr>
              <a:tr h="294029">
                <a:tc>
                  <a:txBody>
                    <a:bodyPr/>
                    <a:lstStyle/>
                    <a:p>
                      <a:pPr algn="r"/>
                      <a:r>
                        <a:rPr lang="en-US" sz="1600" noProof="0"/>
                        <a:t>5</a:t>
                      </a:r>
                    </a:p>
                  </a:txBody>
                  <a:tcPr/>
                </a:tc>
                <a:tc>
                  <a:txBody>
                    <a:bodyPr/>
                    <a:lstStyle/>
                    <a:p>
                      <a:r>
                        <a:rPr lang="en-US" sz="1600" noProof="0" dirty="0"/>
                        <a:t>The Usability Engineering Process</a:t>
                      </a:r>
                    </a:p>
                  </a:txBody>
                  <a:tcPr/>
                </a:tc>
                <a:extLst>
                  <a:ext uri="{0D108BD9-81ED-4DB2-BD59-A6C34878D82A}">
                    <a16:rowId xmlns:a16="http://schemas.microsoft.com/office/drawing/2014/main" val="3784636645"/>
                  </a:ext>
                </a:extLst>
              </a:tr>
              <a:tr h="294029">
                <a:tc>
                  <a:txBody>
                    <a:bodyPr/>
                    <a:lstStyle/>
                    <a:p>
                      <a:pPr algn="r"/>
                      <a:r>
                        <a:rPr lang="en-US" sz="1600" noProof="0"/>
                        <a:t>6</a:t>
                      </a:r>
                    </a:p>
                  </a:txBody>
                  <a:tcPr/>
                </a:tc>
                <a:tc>
                  <a:txBody>
                    <a:bodyPr/>
                    <a:lstStyle/>
                    <a:p>
                      <a:r>
                        <a:rPr lang="en-US" sz="1600" noProof="0" dirty="0"/>
                        <a:t>Context Analysis</a:t>
                      </a:r>
                    </a:p>
                  </a:txBody>
                  <a:tcPr/>
                </a:tc>
                <a:extLst>
                  <a:ext uri="{0D108BD9-81ED-4DB2-BD59-A6C34878D82A}">
                    <a16:rowId xmlns:a16="http://schemas.microsoft.com/office/drawing/2014/main" val="2755121267"/>
                  </a:ext>
                </a:extLst>
              </a:tr>
              <a:tr h="294029">
                <a:tc>
                  <a:txBody>
                    <a:bodyPr/>
                    <a:lstStyle/>
                    <a:p>
                      <a:pPr algn="r"/>
                      <a:r>
                        <a:rPr lang="en-US" sz="1600" noProof="0"/>
                        <a:t>7</a:t>
                      </a:r>
                    </a:p>
                  </a:txBody>
                  <a:tcPr/>
                </a:tc>
                <a:tc>
                  <a:txBody>
                    <a:bodyPr/>
                    <a:lstStyle/>
                    <a:p>
                      <a:r>
                        <a:rPr lang="en-US" sz="1600" noProof="0" dirty="0"/>
                        <a:t>Design and Prototyping</a:t>
                      </a:r>
                    </a:p>
                  </a:txBody>
                  <a:tcPr/>
                </a:tc>
                <a:extLst>
                  <a:ext uri="{0D108BD9-81ED-4DB2-BD59-A6C34878D82A}">
                    <a16:rowId xmlns:a16="http://schemas.microsoft.com/office/drawing/2014/main" val="1409719394"/>
                  </a:ext>
                </a:extLst>
              </a:tr>
              <a:tr h="294029">
                <a:tc>
                  <a:txBody>
                    <a:bodyPr/>
                    <a:lstStyle/>
                    <a:p>
                      <a:pPr algn="r"/>
                      <a:r>
                        <a:rPr lang="en-US" sz="1600" noProof="0"/>
                        <a:t>8</a:t>
                      </a:r>
                    </a:p>
                  </a:txBody>
                  <a:tcPr/>
                </a:tc>
                <a:tc>
                  <a:txBody>
                    <a:bodyPr/>
                    <a:lstStyle/>
                    <a:p>
                      <a:r>
                        <a:rPr lang="en-US" sz="1600" noProof="0" dirty="0"/>
                        <a:t>Evaluation</a:t>
                      </a:r>
                    </a:p>
                  </a:txBody>
                  <a:tcPr/>
                </a:tc>
                <a:extLst>
                  <a:ext uri="{0D108BD9-81ED-4DB2-BD59-A6C34878D82A}">
                    <a16:rowId xmlns:a16="http://schemas.microsoft.com/office/drawing/2014/main" val="2171321626"/>
                  </a:ext>
                </a:extLst>
              </a:tr>
              <a:tr h="294029">
                <a:tc>
                  <a:txBody>
                    <a:bodyPr/>
                    <a:lstStyle/>
                    <a:p>
                      <a:pPr algn="r"/>
                      <a:r>
                        <a:rPr lang="en-US" sz="1600" noProof="0"/>
                        <a:t>9</a:t>
                      </a:r>
                    </a:p>
                  </a:txBody>
                  <a:tcPr/>
                </a:tc>
                <a:tc>
                  <a:txBody>
                    <a:bodyPr/>
                    <a:lstStyle/>
                    <a:p>
                      <a:r>
                        <a:rPr lang="en-US" sz="1600" noProof="0" dirty="0"/>
                        <a:t>Interaction Paradigms</a:t>
                      </a:r>
                    </a:p>
                  </a:txBody>
                  <a:tcPr/>
                </a:tc>
                <a:extLst>
                  <a:ext uri="{0D108BD9-81ED-4DB2-BD59-A6C34878D82A}">
                    <a16:rowId xmlns:a16="http://schemas.microsoft.com/office/drawing/2014/main" val="2516545251"/>
                  </a:ext>
                </a:extLst>
              </a:tr>
              <a:tr h="294029">
                <a:tc>
                  <a:txBody>
                    <a:bodyPr/>
                    <a:lstStyle/>
                    <a:p>
                      <a:pPr algn="r"/>
                      <a:r>
                        <a:rPr lang="en-US" sz="1600" noProof="0" dirty="0"/>
                        <a:t>10</a:t>
                      </a:r>
                    </a:p>
                  </a:txBody>
                  <a:tcPr/>
                </a:tc>
                <a:tc>
                  <a:txBody>
                    <a:bodyPr/>
                    <a:lstStyle/>
                    <a:p>
                      <a:r>
                        <a:rPr lang="en-US" sz="1600" noProof="0" dirty="0"/>
                        <a:t>Computer-Supported Cooperative Work</a:t>
                      </a:r>
                    </a:p>
                  </a:txBody>
                  <a:tcPr/>
                </a:tc>
                <a:extLst>
                  <a:ext uri="{0D108BD9-81ED-4DB2-BD59-A6C34878D82A}">
                    <a16:rowId xmlns:a16="http://schemas.microsoft.com/office/drawing/2014/main" val="2585597139"/>
                  </a:ext>
                </a:extLst>
              </a:tr>
              <a:tr h="294029">
                <a:tc>
                  <a:txBody>
                    <a:bodyPr/>
                    <a:lstStyle/>
                    <a:p>
                      <a:pPr algn="r"/>
                      <a:r>
                        <a:rPr lang="en-US" sz="1600" noProof="0"/>
                        <a:t>11</a:t>
                      </a:r>
                    </a:p>
                  </a:txBody>
                  <a:tcPr/>
                </a:tc>
                <a:tc>
                  <a:txBody>
                    <a:bodyPr/>
                    <a:lstStyle/>
                    <a:p>
                      <a:r>
                        <a:rPr lang="en-US" sz="1600" noProof="0" dirty="0"/>
                        <a:t>Accessibility</a:t>
                      </a:r>
                    </a:p>
                  </a:txBody>
                  <a:tcPr/>
                </a:tc>
                <a:extLst>
                  <a:ext uri="{0D108BD9-81ED-4DB2-BD59-A6C34878D82A}">
                    <a16:rowId xmlns:a16="http://schemas.microsoft.com/office/drawing/2014/main" val="175156055"/>
                  </a:ext>
                </a:extLst>
              </a:tr>
              <a:tr h="294029">
                <a:tc>
                  <a:txBody>
                    <a:bodyPr/>
                    <a:lstStyle/>
                    <a:p>
                      <a:pPr algn="r"/>
                      <a:r>
                        <a:rPr lang="en-US" sz="1600" noProof="0"/>
                        <a:t>12</a:t>
                      </a:r>
                    </a:p>
                  </a:txBody>
                  <a:tcPr/>
                </a:tc>
                <a:tc>
                  <a:txBody>
                    <a:bodyPr/>
                    <a:lstStyle/>
                    <a:p>
                      <a:r>
                        <a:rPr lang="en-US" sz="1600" noProof="0" dirty="0"/>
                        <a:t>Information architecture and data visualization</a:t>
                      </a:r>
                    </a:p>
                  </a:txBody>
                  <a:tcPr/>
                </a:tc>
                <a:extLst>
                  <a:ext uri="{0D108BD9-81ED-4DB2-BD59-A6C34878D82A}">
                    <a16:rowId xmlns:a16="http://schemas.microsoft.com/office/drawing/2014/main" val="851733227"/>
                  </a:ext>
                </a:extLst>
              </a:tr>
              <a:tr h="294029">
                <a:tc>
                  <a:txBody>
                    <a:bodyPr/>
                    <a:lstStyle/>
                    <a:p>
                      <a:pPr algn="r"/>
                      <a:r>
                        <a:rPr lang="en-US" sz="1600" noProof="0" dirty="0"/>
                        <a:t>13</a:t>
                      </a:r>
                    </a:p>
                  </a:txBody>
                  <a:tcPr/>
                </a:tc>
                <a:tc>
                  <a:txBody>
                    <a:bodyPr/>
                    <a:lstStyle/>
                    <a:p>
                      <a:r>
                        <a:rPr lang="en-US" sz="1600" noProof="0" dirty="0"/>
                        <a:t>Visual Design</a:t>
                      </a:r>
                    </a:p>
                  </a:txBody>
                  <a:tcPr/>
                </a:tc>
                <a:extLst>
                  <a:ext uri="{0D108BD9-81ED-4DB2-BD59-A6C34878D82A}">
                    <a16:rowId xmlns:a16="http://schemas.microsoft.com/office/drawing/2014/main" val="3077120333"/>
                  </a:ext>
                </a:extLst>
              </a:tr>
              <a:tr h="294029">
                <a:tc>
                  <a:txBody>
                    <a:bodyPr/>
                    <a:lstStyle/>
                    <a:p>
                      <a:pPr algn="r"/>
                      <a:r>
                        <a:rPr lang="en-US" sz="1600" noProof="0"/>
                        <a:t>14</a:t>
                      </a:r>
                    </a:p>
                  </a:txBody>
                  <a:tcPr/>
                </a:tc>
                <a:tc>
                  <a:txBody>
                    <a:bodyPr/>
                    <a:lstStyle/>
                    <a:p>
                      <a:r>
                        <a:rPr lang="en-US" sz="1600" noProof="0" dirty="0"/>
                        <a:t>HCI over Time</a:t>
                      </a:r>
                    </a:p>
                  </a:txBody>
                  <a:tcPr/>
                </a:tc>
                <a:extLst>
                  <a:ext uri="{0D108BD9-81ED-4DB2-BD59-A6C34878D82A}">
                    <a16:rowId xmlns:a16="http://schemas.microsoft.com/office/drawing/2014/main" val="540247689"/>
                  </a:ext>
                </a:extLst>
              </a:tr>
              <a:tr h="294029">
                <a:tc>
                  <a:txBody>
                    <a:bodyPr/>
                    <a:lstStyle/>
                    <a:p>
                      <a:pPr algn="r"/>
                      <a:r>
                        <a:rPr lang="en-US" sz="1600" noProof="0" dirty="0"/>
                        <a:t>15</a:t>
                      </a:r>
                    </a:p>
                  </a:txBody>
                  <a:tcPr/>
                </a:tc>
                <a:tc>
                  <a:txBody>
                    <a:bodyPr/>
                    <a:lstStyle/>
                    <a:p>
                      <a:r>
                        <a:rPr lang="en-US" sz="1600" noProof="0" dirty="0"/>
                        <a:t>Professional Values and Ethics</a:t>
                      </a:r>
                    </a:p>
                  </a:txBody>
                  <a:tcPr/>
                </a:tc>
                <a:extLst>
                  <a:ext uri="{0D108BD9-81ED-4DB2-BD59-A6C34878D82A}">
                    <a16:rowId xmlns:a16="http://schemas.microsoft.com/office/drawing/2014/main" val="656087737"/>
                  </a:ext>
                </a:extLst>
              </a:tr>
            </a:tbl>
          </a:graphicData>
        </a:graphic>
      </p:graphicFrame>
      <p:sp>
        <p:nvSpPr>
          <p:cNvPr id="5" name="Geschweifte Klammer rechts 4">
            <a:extLst>
              <a:ext uri="{FF2B5EF4-FFF2-40B4-BE49-F238E27FC236}">
                <a16:creationId xmlns:a16="http://schemas.microsoft.com/office/drawing/2014/main" id="{F35DC5DD-D668-4BD8-B852-69E9E0103709}"/>
              </a:ext>
            </a:extLst>
          </p:cNvPr>
          <p:cNvSpPr/>
          <p:nvPr/>
        </p:nvSpPr>
        <p:spPr>
          <a:xfrm>
            <a:off x="6948850" y="1092130"/>
            <a:ext cx="427410" cy="1240107"/>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Geschweifte Klammer rechts 5">
            <a:extLst>
              <a:ext uri="{FF2B5EF4-FFF2-40B4-BE49-F238E27FC236}">
                <a16:creationId xmlns:a16="http://schemas.microsoft.com/office/drawing/2014/main" id="{4644F09A-28BC-4F32-98FC-5CB19DE1FB0D}"/>
              </a:ext>
            </a:extLst>
          </p:cNvPr>
          <p:cNvSpPr/>
          <p:nvPr/>
        </p:nvSpPr>
        <p:spPr>
          <a:xfrm>
            <a:off x="6948850" y="2462988"/>
            <a:ext cx="427410" cy="1234552"/>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feld 6">
            <a:extLst>
              <a:ext uri="{FF2B5EF4-FFF2-40B4-BE49-F238E27FC236}">
                <a16:creationId xmlns:a16="http://schemas.microsoft.com/office/drawing/2014/main" id="{ACDF5469-E8F1-4297-B8EE-D0239BFF7270}"/>
              </a:ext>
            </a:extLst>
          </p:cNvPr>
          <p:cNvSpPr txBox="1"/>
          <p:nvPr/>
        </p:nvSpPr>
        <p:spPr bwMode="auto">
          <a:xfrm>
            <a:off x="7655888" y="1196687"/>
            <a:ext cx="2844472"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800" b="1" i="0" u="none" strike="noStrike" kern="0" cap="none" spc="0" normalizeH="0" baseline="0" noProof="0" dirty="0">
                <a:ln>
                  <a:noFill/>
                </a:ln>
                <a:solidFill>
                  <a:schemeClr val="tx1"/>
                </a:solidFill>
                <a:effectLst/>
                <a:uLnTx/>
                <a:uFillTx/>
                <a:latin typeface="+mn-lt"/>
              </a:rPr>
              <a:t>Part I: Fundamentals</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400" kern="0" dirty="0">
                <a:latin typeface="+mn-lt"/>
              </a:rPr>
              <a:t>What context does HCI take place in? What are we working with?</a:t>
            </a:r>
            <a:endParaRPr kumimoji="0" lang="en-US" sz="1400" b="0" i="0" u="none" strike="noStrike" kern="0" cap="none" spc="0" normalizeH="0" baseline="0" noProof="0" dirty="0" err="1">
              <a:ln>
                <a:noFill/>
              </a:ln>
              <a:solidFill>
                <a:schemeClr val="tx1"/>
              </a:solidFill>
              <a:effectLst/>
              <a:uLnTx/>
              <a:uFillTx/>
              <a:latin typeface="+mn-lt"/>
            </a:endParaRPr>
          </a:p>
        </p:txBody>
      </p:sp>
      <p:sp>
        <p:nvSpPr>
          <p:cNvPr id="8" name="Textfeld 7">
            <a:extLst>
              <a:ext uri="{FF2B5EF4-FFF2-40B4-BE49-F238E27FC236}">
                <a16:creationId xmlns:a16="http://schemas.microsoft.com/office/drawing/2014/main" id="{DB070DEB-0034-4FFD-99D8-C5E70968B95B}"/>
              </a:ext>
            </a:extLst>
          </p:cNvPr>
          <p:cNvSpPr txBox="1"/>
          <p:nvPr/>
        </p:nvSpPr>
        <p:spPr bwMode="auto">
          <a:xfrm>
            <a:off x="7657068" y="2615528"/>
            <a:ext cx="2632980"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800" b="1" i="0" u="none" strike="noStrike" kern="0" cap="none" spc="0" normalizeH="0" baseline="0" noProof="0" dirty="0">
                <a:ln>
                  <a:noFill/>
                </a:ln>
                <a:solidFill>
                  <a:schemeClr val="tx1"/>
                </a:solidFill>
                <a:effectLst/>
                <a:uLnTx/>
                <a:uFillTx/>
                <a:latin typeface="+mn-lt"/>
              </a:rPr>
              <a:t>Part II: Methods</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400" kern="0" dirty="0">
                <a:latin typeface="+mn-lt"/>
              </a:rPr>
              <a:t>What do we do? In what order? What are our success criteria?</a:t>
            </a:r>
            <a:endParaRPr kumimoji="0" lang="en-US" sz="1400" b="0" i="0" u="none" strike="noStrike" kern="0" cap="none" spc="0" normalizeH="0" baseline="0" noProof="0" dirty="0" err="1">
              <a:ln>
                <a:noFill/>
              </a:ln>
              <a:solidFill>
                <a:schemeClr val="tx1"/>
              </a:solidFill>
              <a:effectLst/>
              <a:uLnTx/>
              <a:uFillTx/>
              <a:latin typeface="+mn-lt"/>
            </a:endParaRPr>
          </a:p>
        </p:txBody>
      </p:sp>
      <p:sp>
        <p:nvSpPr>
          <p:cNvPr id="9" name="Geschweifte Klammer rechts 8">
            <a:extLst>
              <a:ext uri="{FF2B5EF4-FFF2-40B4-BE49-F238E27FC236}">
                <a16:creationId xmlns:a16="http://schemas.microsoft.com/office/drawing/2014/main" id="{1A2ECA5C-B690-4A58-923F-89635477C65C}"/>
              </a:ext>
            </a:extLst>
          </p:cNvPr>
          <p:cNvSpPr/>
          <p:nvPr/>
        </p:nvSpPr>
        <p:spPr>
          <a:xfrm>
            <a:off x="6947670" y="3828289"/>
            <a:ext cx="428590" cy="1511808"/>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feld 9">
            <a:extLst>
              <a:ext uri="{FF2B5EF4-FFF2-40B4-BE49-F238E27FC236}">
                <a16:creationId xmlns:a16="http://schemas.microsoft.com/office/drawing/2014/main" id="{73C3B2D4-5A0E-47F7-A19E-4E8BD1491032}"/>
              </a:ext>
            </a:extLst>
          </p:cNvPr>
          <p:cNvSpPr txBox="1"/>
          <p:nvPr/>
        </p:nvSpPr>
        <p:spPr bwMode="auto">
          <a:xfrm>
            <a:off x="7655888" y="4099163"/>
            <a:ext cx="3010934"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800" b="1" i="0" u="none" strike="noStrike" kern="0" cap="none" spc="0" normalizeH="0" baseline="0" noProof="0" dirty="0">
                <a:ln>
                  <a:noFill/>
                </a:ln>
                <a:solidFill>
                  <a:schemeClr val="tx1"/>
                </a:solidFill>
                <a:effectLst/>
                <a:uLnTx/>
                <a:uFillTx/>
                <a:latin typeface="+mn-lt"/>
              </a:rPr>
              <a:t>Part III: Expertise</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400" kern="0" dirty="0">
                <a:latin typeface="+mn-lt"/>
              </a:rPr>
              <a:t>What </a:t>
            </a:r>
            <a:r>
              <a:rPr lang="en-US" sz="1400" kern="0" dirty="0"/>
              <a:t>else should we be aware of and what are ways to specialize?</a:t>
            </a:r>
            <a:endParaRPr kumimoji="0" lang="en-US" sz="1400" b="0" i="0" u="none" strike="noStrike" kern="0" cap="none" spc="0" normalizeH="0" baseline="0" noProof="0" dirty="0">
              <a:ln>
                <a:noFill/>
              </a:ln>
              <a:solidFill>
                <a:schemeClr val="tx1"/>
              </a:solidFill>
              <a:effectLst/>
              <a:uLnTx/>
              <a:uFillTx/>
              <a:latin typeface="+mn-lt"/>
            </a:endParaRPr>
          </a:p>
        </p:txBody>
      </p:sp>
      <p:sp>
        <p:nvSpPr>
          <p:cNvPr id="11" name="Geschweifte Klammer rechts 10">
            <a:extLst>
              <a:ext uri="{FF2B5EF4-FFF2-40B4-BE49-F238E27FC236}">
                <a16:creationId xmlns:a16="http://schemas.microsoft.com/office/drawing/2014/main" id="{3463DBB7-0270-4DE3-B9F1-92E7AA3A1986}"/>
              </a:ext>
            </a:extLst>
          </p:cNvPr>
          <p:cNvSpPr/>
          <p:nvPr/>
        </p:nvSpPr>
        <p:spPr>
          <a:xfrm>
            <a:off x="6947670" y="5470846"/>
            <a:ext cx="428590" cy="622134"/>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feld 11">
            <a:extLst>
              <a:ext uri="{FF2B5EF4-FFF2-40B4-BE49-F238E27FC236}">
                <a16:creationId xmlns:a16="http://schemas.microsoft.com/office/drawing/2014/main" id="{E040D377-6FB5-4F8C-AB7E-826636916937}"/>
              </a:ext>
            </a:extLst>
          </p:cNvPr>
          <p:cNvSpPr txBox="1"/>
          <p:nvPr/>
        </p:nvSpPr>
        <p:spPr bwMode="auto">
          <a:xfrm>
            <a:off x="7655888" y="5338663"/>
            <a:ext cx="2548816"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800" b="1" i="0" u="none" strike="noStrike" kern="0" cap="none" spc="0" normalizeH="0" baseline="0" noProof="0" dirty="0">
                <a:ln>
                  <a:noFill/>
                </a:ln>
                <a:solidFill>
                  <a:schemeClr val="tx1"/>
                </a:solidFill>
                <a:effectLst/>
                <a:uLnTx/>
                <a:uFillTx/>
                <a:latin typeface="+mn-lt"/>
              </a:rPr>
              <a:t>Part IV: Reflection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400" kern="0" dirty="0">
                <a:latin typeface="+mn-lt"/>
              </a:rPr>
              <a:t>What do we need to understand about ourselves?</a:t>
            </a:r>
            <a:endParaRPr kumimoji="0" lang="en-US" sz="1400" b="0" i="0" u="none" strike="noStrike" kern="0" cap="none" spc="0" normalizeH="0" baseline="0" noProof="0" dirty="0" err="1">
              <a:ln>
                <a:noFill/>
              </a:ln>
              <a:solidFill>
                <a:schemeClr val="tx1"/>
              </a:solidFill>
              <a:effectLst/>
              <a:uLnTx/>
              <a:uFillTx/>
              <a:latin typeface="+mn-lt"/>
            </a:endParaRPr>
          </a:p>
        </p:txBody>
      </p:sp>
    </p:spTree>
    <p:extLst>
      <p:ext uri="{BB962C8B-B14F-4D97-AF65-F5344CB8AC3E}">
        <p14:creationId xmlns:p14="http://schemas.microsoft.com/office/powerpoint/2010/main" val="13446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15B0D8CE-4610-4F67-ABB2-D3E7A8BF75AB}"/>
              </a:ext>
            </a:extLst>
          </p:cNvPr>
          <p:cNvSpPr txBox="1"/>
          <p:nvPr/>
        </p:nvSpPr>
        <p:spPr>
          <a:xfrm>
            <a:off x="2712186" y="5718031"/>
            <a:ext cx="6830652" cy="523220"/>
          </a:xfrm>
          <a:prstGeom prst="rect">
            <a:avLst/>
          </a:prstGeom>
          <a:noFill/>
        </p:spPr>
        <p:txBody>
          <a:bodyPr wrap="square" rtlCol="0">
            <a:spAutoFit/>
          </a:bodyPr>
          <a:lstStyle/>
          <a:p>
            <a:pPr algn="ctr"/>
            <a:r>
              <a:rPr lang="en-US" sz="1400" dirty="0"/>
              <a:t>R. L. Deininger et al., 1960: </a:t>
            </a:r>
            <a:r>
              <a:rPr lang="en-US" sz="1400" dirty="0">
                <a:hlinkClick r:id="rId3"/>
              </a:rPr>
              <a:t>Human factors engineering studies of the design and use of pushbutton telephone sets</a:t>
            </a:r>
            <a:r>
              <a:rPr lang="en-US" sz="1400" dirty="0"/>
              <a:t>, The Bell System Technical Journal, vol. 39, no. 4</a:t>
            </a:r>
          </a:p>
        </p:txBody>
      </p:sp>
      <p:grpSp>
        <p:nvGrpSpPr>
          <p:cNvPr id="6" name="Gruppieren 5">
            <a:extLst>
              <a:ext uri="{FF2B5EF4-FFF2-40B4-BE49-F238E27FC236}">
                <a16:creationId xmlns:a16="http://schemas.microsoft.com/office/drawing/2014/main" id="{A0DD892C-C0C2-485E-847E-CC125EABB853}"/>
              </a:ext>
            </a:extLst>
          </p:cNvPr>
          <p:cNvGrpSpPr/>
          <p:nvPr/>
        </p:nvGrpSpPr>
        <p:grpSpPr>
          <a:xfrm>
            <a:off x="5155512" y="3167400"/>
            <a:ext cx="1944000" cy="1944216"/>
            <a:chOff x="5155512" y="3162483"/>
            <a:chExt cx="1944000" cy="1944216"/>
          </a:xfrm>
        </p:grpSpPr>
        <p:sp>
          <p:nvSpPr>
            <p:cNvPr id="9" name="Ellipse 8">
              <a:extLst>
                <a:ext uri="{FF2B5EF4-FFF2-40B4-BE49-F238E27FC236}">
                  <a16:creationId xmlns:a16="http://schemas.microsoft.com/office/drawing/2014/main" id="{51BD382B-7AEF-4A0A-86D6-0F32092A7F98}"/>
                </a:ext>
              </a:extLst>
            </p:cNvPr>
            <p:cNvSpPr/>
            <p:nvPr/>
          </p:nvSpPr>
          <p:spPr>
            <a:xfrm>
              <a:off x="5155512" y="3162483"/>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feld 9">
              <a:extLst>
                <a:ext uri="{FF2B5EF4-FFF2-40B4-BE49-F238E27FC236}">
                  <a16:creationId xmlns:a16="http://schemas.microsoft.com/office/drawing/2014/main" id="{E5F1B04C-6DB6-4971-A8B7-B30D27D8B639}"/>
                </a:ext>
              </a:extLst>
            </p:cNvPr>
            <p:cNvSpPr txBox="1"/>
            <p:nvPr/>
          </p:nvSpPr>
          <p:spPr>
            <a:xfrm>
              <a:off x="6019512" y="3357139"/>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1</a:t>
              </a:r>
            </a:p>
          </p:txBody>
        </p:sp>
        <p:sp>
          <p:nvSpPr>
            <p:cNvPr id="11" name="Textfeld 10">
              <a:extLst>
                <a:ext uri="{FF2B5EF4-FFF2-40B4-BE49-F238E27FC236}">
                  <a16:creationId xmlns:a16="http://schemas.microsoft.com/office/drawing/2014/main" id="{AA9ECB2C-5D8C-4CA1-9729-43F93DF52654}"/>
                </a:ext>
              </a:extLst>
            </p:cNvPr>
            <p:cNvSpPr txBox="1"/>
            <p:nvPr/>
          </p:nvSpPr>
          <p:spPr>
            <a:xfrm>
              <a:off x="6019512" y="3626411"/>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2</a:t>
              </a:r>
            </a:p>
          </p:txBody>
        </p:sp>
        <p:sp>
          <p:nvSpPr>
            <p:cNvPr id="12" name="Textfeld 11">
              <a:extLst>
                <a:ext uri="{FF2B5EF4-FFF2-40B4-BE49-F238E27FC236}">
                  <a16:creationId xmlns:a16="http://schemas.microsoft.com/office/drawing/2014/main" id="{B5CB54FA-5CB0-46C6-8186-DEDF7E7357E0}"/>
                </a:ext>
              </a:extLst>
            </p:cNvPr>
            <p:cNvSpPr txBox="1"/>
            <p:nvPr/>
          </p:nvSpPr>
          <p:spPr>
            <a:xfrm>
              <a:off x="6019512"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5</a:t>
              </a:r>
            </a:p>
          </p:txBody>
        </p:sp>
        <p:sp>
          <p:nvSpPr>
            <p:cNvPr id="13" name="Textfeld 12">
              <a:extLst>
                <a:ext uri="{FF2B5EF4-FFF2-40B4-BE49-F238E27FC236}">
                  <a16:creationId xmlns:a16="http://schemas.microsoft.com/office/drawing/2014/main" id="{74FE061C-B864-4BDF-BFAB-92BA2E8D4F56}"/>
                </a:ext>
              </a:extLst>
            </p:cNvPr>
            <p:cNvSpPr txBox="1"/>
            <p:nvPr/>
          </p:nvSpPr>
          <p:spPr>
            <a:xfrm>
              <a:off x="6019512" y="416010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8</a:t>
              </a:r>
            </a:p>
          </p:txBody>
        </p:sp>
        <p:sp>
          <p:nvSpPr>
            <p:cNvPr id="14" name="Textfeld 13">
              <a:extLst>
                <a:ext uri="{FF2B5EF4-FFF2-40B4-BE49-F238E27FC236}">
                  <a16:creationId xmlns:a16="http://schemas.microsoft.com/office/drawing/2014/main" id="{370FAC38-1B15-463A-86FE-18B0DDA6301F}"/>
                </a:ext>
              </a:extLst>
            </p:cNvPr>
            <p:cNvSpPr txBox="1"/>
            <p:nvPr/>
          </p:nvSpPr>
          <p:spPr>
            <a:xfrm>
              <a:off x="6019512" y="442490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9</a:t>
              </a:r>
            </a:p>
          </p:txBody>
        </p:sp>
        <p:sp>
          <p:nvSpPr>
            <p:cNvPr id="15" name="Textfeld 14">
              <a:extLst>
                <a:ext uri="{FF2B5EF4-FFF2-40B4-BE49-F238E27FC236}">
                  <a16:creationId xmlns:a16="http://schemas.microsoft.com/office/drawing/2014/main" id="{84ED3C44-FEB8-4277-91F2-848D1F21C9AA}"/>
                </a:ext>
              </a:extLst>
            </p:cNvPr>
            <p:cNvSpPr txBox="1"/>
            <p:nvPr/>
          </p:nvSpPr>
          <p:spPr>
            <a:xfrm>
              <a:off x="6019512" y="469828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0</a:t>
              </a:r>
            </a:p>
          </p:txBody>
        </p:sp>
        <p:sp>
          <p:nvSpPr>
            <p:cNvPr id="16" name="Textfeld 15">
              <a:extLst>
                <a:ext uri="{FF2B5EF4-FFF2-40B4-BE49-F238E27FC236}">
                  <a16:creationId xmlns:a16="http://schemas.microsoft.com/office/drawing/2014/main" id="{8AF36691-2C93-4481-B506-7220422F5A2C}"/>
                </a:ext>
              </a:extLst>
            </p:cNvPr>
            <p:cNvSpPr txBox="1"/>
            <p:nvPr/>
          </p:nvSpPr>
          <p:spPr>
            <a:xfrm>
              <a:off x="6283153"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6</a:t>
              </a:r>
            </a:p>
          </p:txBody>
        </p:sp>
        <p:sp>
          <p:nvSpPr>
            <p:cNvPr id="17" name="Textfeld 16">
              <a:extLst>
                <a:ext uri="{FF2B5EF4-FFF2-40B4-BE49-F238E27FC236}">
                  <a16:creationId xmlns:a16="http://schemas.microsoft.com/office/drawing/2014/main" id="{7BA00915-D48B-4960-A717-C102005EBFFE}"/>
                </a:ext>
              </a:extLst>
            </p:cNvPr>
            <p:cNvSpPr txBox="1"/>
            <p:nvPr/>
          </p:nvSpPr>
          <p:spPr>
            <a:xfrm>
              <a:off x="6546794"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7</a:t>
              </a:r>
            </a:p>
          </p:txBody>
        </p:sp>
        <p:sp>
          <p:nvSpPr>
            <p:cNvPr id="18" name="Textfeld 17">
              <a:extLst>
                <a:ext uri="{FF2B5EF4-FFF2-40B4-BE49-F238E27FC236}">
                  <a16:creationId xmlns:a16="http://schemas.microsoft.com/office/drawing/2014/main" id="{6AF0107E-F84E-4C26-8416-A09F318EF558}"/>
                </a:ext>
              </a:extLst>
            </p:cNvPr>
            <p:cNvSpPr txBox="1"/>
            <p:nvPr/>
          </p:nvSpPr>
          <p:spPr>
            <a:xfrm>
              <a:off x="5755871"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4</a:t>
              </a:r>
            </a:p>
          </p:txBody>
        </p:sp>
        <p:sp>
          <p:nvSpPr>
            <p:cNvPr id="19" name="Textfeld 18">
              <a:extLst>
                <a:ext uri="{FF2B5EF4-FFF2-40B4-BE49-F238E27FC236}">
                  <a16:creationId xmlns:a16="http://schemas.microsoft.com/office/drawing/2014/main" id="{B4A95DCE-E789-4769-8600-1C514CBC27F1}"/>
                </a:ext>
              </a:extLst>
            </p:cNvPr>
            <p:cNvSpPr txBox="1"/>
            <p:nvPr/>
          </p:nvSpPr>
          <p:spPr>
            <a:xfrm>
              <a:off x="5492230" y="389531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3</a:t>
              </a:r>
            </a:p>
          </p:txBody>
        </p:sp>
      </p:grpSp>
      <p:grpSp>
        <p:nvGrpSpPr>
          <p:cNvPr id="2" name="Gruppieren 1">
            <a:extLst>
              <a:ext uri="{FF2B5EF4-FFF2-40B4-BE49-F238E27FC236}">
                <a16:creationId xmlns:a16="http://schemas.microsoft.com/office/drawing/2014/main" id="{CC568EE2-BEFE-4D34-98FC-8C16543FF5F2}"/>
              </a:ext>
            </a:extLst>
          </p:cNvPr>
          <p:cNvGrpSpPr/>
          <p:nvPr/>
        </p:nvGrpSpPr>
        <p:grpSpPr>
          <a:xfrm>
            <a:off x="2924751" y="972362"/>
            <a:ext cx="1944000" cy="1944216"/>
            <a:chOff x="2924751" y="972362"/>
            <a:chExt cx="1944000" cy="1944216"/>
          </a:xfrm>
        </p:grpSpPr>
        <p:sp>
          <p:nvSpPr>
            <p:cNvPr id="21" name="Ellipse 20">
              <a:extLst>
                <a:ext uri="{FF2B5EF4-FFF2-40B4-BE49-F238E27FC236}">
                  <a16:creationId xmlns:a16="http://schemas.microsoft.com/office/drawing/2014/main" id="{039648DF-0335-4D52-9F27-43D884951A8F}"/>
                </a:ext>
              </a:extLst>
            </p:cNvPr>
            <p:cNvSpPr/>
            <p:nvPr/>
          </p:nvSpPr>
          <p:spPr>
            <a:xfrm>
              <a:off x="2924751" y="972362"/>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extfeld 21">
              <a:extLst>
                <a:ext uri="{FF2B5EF4-FFF2-40B4-BE49-F238E27FC236}">
                  <a16:creationId xmlns:a16="http://schemas.microsoft.com/office/drawing/2014/main" id="{F741F8B9-2B91-4603-83D6-5EADC551D8DD}"/>
                </a:ext>
              </a:extLst>
            </p:cNvPr>
            <p:cNvSpPr txBox="1"/>
            <p:nvPr/>
          </p:nvSpPr>
          <p:spPr>
            <a:xfrm>
              <a:off x="3521988"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1</a:t>
              </a:r>
            </a:p>
          </p:txBody>
        </p:sp>
        <p:sp>
          <p:nvSpPr>
            <p:cNvPr id="23" name="Textfeld 22">
              <a:extLst>
                <a:ext uri="{FF2B5EF4-FFF2-40B4-BE49-F238E27FC236}">
                  <a16:creationId xmlns:a16="http://schemas.microsoft.com/office/drawing/2014/main" id="{66F1D170-0BAA-405D-9C64-DC5462E32366}"/>
                </a:ext>
              </a:extLst>
            </p:cNvPr>
            <p:cNvSpPr txBox="1"/>
            <p:nvPr/>
          </p:nvSpPr>
          <p:spPr>
            <a:xfrm>
              <a:off x="3785629"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2</a:t>
              </a:r>
            </a:p>
          </p:txBody>
        </p:sp>
        <p:sp>
          <p:nvSpPr>
            <p:cNvPr id="24" name="Textfeld 23">
              <a:extLst>
                <a:ext uri="{FF2B5EF4-FFF2-40B4-BE49-F238E27FC236}">
                  <a16:creationId xmlns:a16="http://schemas.microsoft.com/office/drawing/2014/main" id="{F16E2BA5-3613-4118-853C-23FC50FEDE4A}"/>
                </a:ext>
              </a:extLst>
            </p:cNvPr>
            <p:cNvSpPr txBox="1"/>
            <p:nvPr/>
          </p:nvSpPr>
          <p:spPr>
            <a:xfrm>
              <a:off x="3785629"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5</a:t>
              </a:r>
            </a:p>
          </p:txBody>
        </p:sp>
        <p:sp>
          <p:nvSpPr>
            <p:cNvPr id="25" name="Textfeld 24">
              <a:extLst>
                <a:ext uri="{FF2B5EF4-FFF2-40B4-BE49-F238E27FC236}">
                  <a16:creationId xmlns:a16="http://schemas.microsoft.com/office/drawing/2014/main" id="{58CF9F82-ADE1-4604-B99D-617FC1B600DF}"/>
                </a:ext>
              </a:extLst>
            </p:cNvPr>
            <p:cNvSpPr txBox="1"/>
            <p:nvPr/>
          </p:nvSpPr>
          <p:spPr>
            <a:xfrm>
              <a:off x="3785629"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8</a:t>
              </a:r>
            </a:p>
          </p:txBody>
        </p:sp>
        <p:sp>
          <p:nvSpPr>
            <p:cNvPr id="26" name="Textfeld 25">
              <a:extLst>
                <a:ext uri="{FF2B5EF4-FFF2-40B4-BE49-F238E27FC236}">
                  <a16:creationId xmlns:a16="http://schemas.microsoft.com/office/drawing/2014/main" id="{D6AD8679-4FB8-4567-8AC6-39E373F0A604}"/>
                </a:ext>
              </a:extLst>
            </p:cNvPr>
            <p:cNvSpPr txBox="1"/>
            <p:nvPr/>
          </p:nvSpPr>
          <p:spPr>
            <a:xfrm>
              <a:off x="4049270" y="199181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9</a:t>
              </a:r>
            </a:p>
          </p:txBody>
        </p:sp>
        <p:sp>
          <p:nvSpPr>
            <p:cNvPr id="27" name="Textfeld 26">
              <a:extLst>
                <a:ext uri="{FF2B5EF4-FFF2-40B4-BE49-F238E27FC236}">
                  <a16:creationId xmlns:a16="http://schemas.microsoft.com/office/drawing/2014/main" id="{3E6F0F6D-8B15-4020-B143-7B9E9ABDFDC4}"/>
                </a:ext>
              </a:extLst>
            </p:cNvPr>
            <p:cNvSpPr txBox="1"/>
            <p:nvPr/>
          </p:nvSpPr>
          <p:spPr>
            <a:xfrm>
              <a:off x="3785629" y="225615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0</a:t>
              </a:r>
            </a:p>
          </p:txBody>
        </p:sp>
        <p:sp>
          <p:nvSpPr>
            <p:cNvPr id="28" name="Textfeld 27">
              <a:extLst>
                <a:ext uri="{FF2B5EF4-FFF2-40B4-BE49-F238E27FC236}">
                  <a16:creationId xmlns:a16="http://schemas.microsoft.com/office/drawing/2014/main" id="{CC067140-442A-423A-8871-711BB37197BA}"/>
                </a:ext>
              </a:extLst>
            </p:cNvPr>
            <p:cNvSpPr txBox="1"/>
            <p:nvPr/>
          </p:nvSpPr>
          <p:spPr>
            <a:xfrm>
              <a:off x="4049270"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6</a:t>
              </a:r>
            </a:p>
          </p:txBody>
        </p:sp>
        <p:sp>
          <p:nvSpPr>
            <p:cNvPr id="29" name="Textfeld 28">
              <a:extLst>
                <a:ext uri="{FF2B5EF4-FFF2-40B4-BE49-F238E27FC236}">
                  <a16:creationId xmlns:a16="http://schemas.microsoft.com/office/drawing/2014/main" id="{FE5039EB-B19A-4F57-8A1B-4DC190079784}"/>
                </a:ext>
              </a:extLst>
            </p:cNvPr>
            <p:cNvSpPr txBox="1"/>
            <p:nvPr/>
          </p:nvSpPr>
          <p:spPr>
            <a:xfrm>
              <a:off x="3521988"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7</a:t>
              </a:r>
            </a:p>
          </p:txBody>
        </p:sp>
        <p:sp>
          <p:nvSpPr>
            <p:cNvPr id="30" name="Textfeld 29">
              <a:extLst>
                <a:ext uri="{FF2B5EF4-FFF2-40B4-BE49-F238E27FC236}">
                  <a16:creationId xmlns:a16="http://schemas.microsoft.com/office/drawing/2014/main" id="{CA7907A7-885C-4EB5-93BC-4AB79FF8D219}"/>
                </a:ext>
              </a:extLst>
            </p:cNvPr>
            <p:cNvSpPr txBox="1"/>
            <p:nvPr/>
          </p:nvSpPr>
          <p:spPr>
            <a:xfrm>
              <a:off x="3521988"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4</a:t>
              </a:r>
            </a:p>
          </p:txBody>
        </p:sp>
        <p:sp>
          <p:nvSpPr>
            <p:cNvPr id="31" name="Textfeld 30">
              <a:extLst>
                <a:ext uri="{FF2B5EF4-FFF2-40B4-BE49-F238E27FC236}">
                  <a16:creationId xmlns:a16="http://schemas.microsoft.com/office/drawing/2014/main" id="{B07C3941-7B27-4AC0-B199-2E25C26400D5}"/>
                </a:ext>
              </a:extLst>
            </p:cNvPr>
            <p:cNvSpPr txBox="1"/>
            <p:nvPr/>
          </p:nvSpPr>
          <p:spPr>
            <a:xfrm>
              <a:off x="4049270"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3</a:t>
              </a:r>
            </a:p>
          </p:txBody>
        </p:sp>
      </p:grpSp>
      <p:grpSp>
        <p:nvGrpSpPr>
          <p:cNvPr id="3" name="Gruppieren 2">
            <a:extLst>
              <a:ext uri="{FF2B5EF4-FFF2-40B4-BE49-F238E27FC236}">
                <a16:creationId xmlns:a16="http://schemas.microsoft.com/office/drawing/2014/main" id="{E8AADCCE-9F51-4DAB-9F44-3B06D6538102}"/>
              </a:ext>
            </a:extLst>
          </p:cNvPr>
          <p:cNvGrpSpPr/>
          <p:nvPr/>
        </p:nvGrpSpPr>
        <p:grpSpPr>
          <a:xfrm>
            <a:off x="5156999" y="974476"/>
            <a:ext cx="1944000" cy="1944216"/>
            <a:chOff x="5156999" y="974476"/>
            <a:chExt cx="1944000" cy="1944216"/>
          </a:xfrm>
        </p:grpSpPr>
        <p:sp>
          <p:nvSpPr>
            <p:cNvPr id="33" name="Ellipse 32">
              <a:extLst>
                <a:ext uri="{FF2B5EF4-FFF2-40B4-BE49-F238E27FC236}">
                  <a16:creationId xmlns:a16="http://schemas.microsoft.com/office/drawing/2014/main" id="{17D730A1-2418-4DE5-89CD-0C7F4D63D57D}"/>
                </a:ext>
              </a:extLst>
            </p:cNvPr>
            <p:cNvSpPr/>
            <p:nvPr/>
          </p:nvSpPr>
          <p:spPr>
            <a:xfrm>
              <a:off x="5156999" y="974476"/>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feld 33">
              <a:extLst>
                <a:ext uri="{FF2B5EF4-FFF2-40B4-BE49-F238E27FC236}">
                  <a16:creationId xmlns:a16="http://schemas.microsoft.com/office/drawing/2014/main" id="{E0660F41-7F6A-4790-B308-F834DE83BB07}"/>
                </a:ext>
              </a:extLst>
            </p:cNvPr>
            <p:cNvSpPr txBox="1"/>
            <p:nvPr/>
          </p:nvSpPr>
          <p:spPr>
            <a:xfrm>
              <a:off x="5758697"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7</a:t>
              </a:r>
            </a:p>
          </p:txBody>
        </p:sp>
        <p:sp>
          <p:nvSpPr>
            <p:cNvPr id="35" name="Textfeld 34">
              <a:extLst>
                <a:ext uri="{FF2B5EF4-FFF2-40B4-BE49-F238E27FC236}">
                  <a16:creationId xmlns:a16="http://schemas.microsoft.com/office/drawing/2014/main" id="{EB00B2E7-7C85-45FF-A2B6-60FA6811CF56}"/>
                </a:ext>
              </a:extLst>
            </p:cNvPr>
            <p:cNvSpPr txBox="1"/>
            <p:nvPr/>
          </p:nvSpPr>
          <p:spPr>
            <a:xfrm>
              <a:off x="6022338"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8</a:t>
              </a:r>
            </a:p>
          </p:txBody>
        </p:sp>
        <p:sp>
          <p:nvSpPr>
            <p:cNvPr id="36" name="Textfeld 35">
              <a:extLst>
                <a:ext uri="{FF2B5EF4-FFF2-40B4-BE49-F238E27FC236}">
                  <a16:creationId xmlns:a16="http://schemas.microsoft.com/office/drawing/2014/main" id="{A870C550-CBF4-4BB4-AB71-B6F33C0DA79A}"/>
                </a:ext>
              </a:extLst>
            </p:cNvPr>
            <p:cNvSpPr txBox="1"/>
            <p:nvPr/>
          </p:nvSpPr>
          <p:spPr>
            <a:xfrm>
              <a:off x="6022338"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5</a:t>
              </a:r>
            </a:p>
          </p:txBody>
        </p:sp>
        <p:sp>
          <p:nvSpPr>
            <p:cNvPr id="37" name="Textfeld 36">
              <a:extLst>
                <a:ext uri="{FF2B5EF4-FFF2-40B4-BE49-F238E27FC236}">
                  <a16:creationId xmlns:a16="http://schemas.microsoft.com/office/drawing/2014/main" id="{9763D252-0E13-480D-B261-BCA6E0B3E645}"/>
                </a:ext>
              </a:extLst>
            </p:cNvPr>
            <p:cNvSpPr txBox="1"/>
            <p:nvPr/>
          </p:nvSpPr>
          <p:spPr>
            <a:xfrm>
              <a:off x="6022338"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2</a:t>
              </a:r>
            </a:p>
          </p:txBody>
        </p:sp>
        <p:sp>
          <p:nvSpPr>
            <p:cNvPr id="38" name="Textfeld 37">
              <a:extLst>
                <a:ext uri="{FF2B5EF4-FFF2-40B4-BE49-F238E27FC236}">
                  <a16:creationId xmlns:a16="http://schemas.microsoft.com/office/drawing/2014/main" id="{3DDDC833-BF53-4238-BFE8-C8C12C1BA0D2}"/>
                </a:ext>
              </a:extLst>
            </p:cNvPr>
            <p:cNvSpPr txBox="1"/>
            <p:nvPr/>
          </p:nvSpPr>
          <p:spPr>
            <a:xfrm>
              <a:off x="6285979" y="199181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3</a:t>
              </a:r>
            </a:p>
          </p:txBody>
        </p:sp>
        <p:sp>
          <p:nvSpPr>
            <p:cNvPr id="39" name="Textfeld 38">
              <a:extLst>
                <a:ext uri="{FF2B5EF4-FFF2-40B4-BE49-F238E27FC236}">
                  <a16:creationId xmlns:a16="http://schemas.microsoft.com/office/drawing/2014/main" id="{4BB1C0D4-DFFD-4176-AD5F-6C26F76F2ADD}"/>
                </a:ext>
              </a:extLst>
            </p:cNvPr>
            <p:cNvSpPr txBox="1"/>
            <p:nvPr/>
          </p:nvSpPr>
          <p:spPr>
            <a:xfrm>
              <a:off x="6022338" y="225615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0</a:t>
              </a:r>
            </a:p>
          </p:txBody>
        </p:sp>
        <p:sp>
          <p:nvSpPr>
            <p:cNvPr id="40" name="Textfeld 39">
              <a:extLst>
                <a:ext uri="{FF2B5EF4-FFF2-40B4-BE49-F238E27FC236}">
                  <a16:creationId xmlns:a16="http://schemas.microsoft.com/office/drawing/2014/main" id="{4818C02F-A1A9-4803-B209-47F2C82EAD1B}"/>
                </a:ext>
              </a:extLst>
            </p:cNvPr>
            <p:cNvSpPr txBox="1"/>
            <p:nvPr/>
          </p:nvSpPr>
          <p:spPr>
            <a:xfrm>
              <a:off x="6285979"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6</a:t>
              </a:r>
            </a:p>
          </p:txBody>
        </p:sp>
        <p:sp>
          <p:nvSpPr>
            <p:cNvPr id="41" name="Textfeld 40">
              <a:extLst>
                <a:ext uri="{FF2B5EF4-FFF2-40B4-BE49-F238E27FC236}">
                  <a16:creationId xmlns:a16="http://schemas.microsoft.com/office/drawing/2014/main" id="{AA860D4D-C9AF-42AF-9F28-B8386A171252}"/>
                </a:ext>
              </a:extLst>
            </p:cNvPr>
            <p:cNvSpPr txBox="1"/>
            <p:nvPr/>
          </p:nvSpPr>
          <p:spPr>
            <a:xfrm>
              <a:off x="5758697" y="1991355"/>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1</a:t>
              </a:r>
            </a:p>
          </p:txBody>
        </p:sp>
        <p:sp>
          <p:nvSpPr>
            <p:cNvPr id="42" name="Textfeld 41">
              <a:extLst>
                <a:ext uri="{FF2B5EF4-FFF2-40B4-BE49-F238E27FC236}">
                  <a16:creationId xmlns:a16="http://schemas.microsoft.com/office/drawing/2014/main" id="{EE317DC8-FE83-4E8C-A6B2-9F46CD0664AC}"/>
                </a:ext>
              </a:extLst>
            </p:cNvPr>
            <p:cNvSpPr txBox="1"/>
            <p:nvPr/>
          </p:nvSpPr>
          <p:spPr>
            <a:xfrm>
              <a:off x="5758697" y="172656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4</a:t>
              </a:r>
            </a:p>
          </p:txBody>
        </p:sp>
        <p:sp>
          <p:nvSpPr>
            <p:cNvPr id="43" name="Textfeld 42">
              <a:extLst>
                <a:ext uri="{FF2B5EF4-FFF2-40B4-BE49-F238E27FC236}">
                  <a16:creationId xmlns:a16="http://schemas.microsoft.com/office/drawing/2014/main" id="{2D18BEC1-AC6C-457F-A5E1-07FC1360D85C}"/>
                </a:ext>
              </a:extLst>
            </p:cNvPr>
            <p:cNvSpPr txBox="1"/>
            <p:nvPr/>
          </p:nvSpPr>
          <p:spPr>
            <a:xfrm>
              <a:off x="6285979" y="14576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9</a:t>
              </a:r>
            </a:p>
          </p:txBody>
        </p:sp>
      </p:grpSp>
      <p:grpSp>
        <p:nvGrpSpPr>
          <p:cNvPr id="5" name="Gruppieren 4">
            <a:extLst>
              <a:ext uri="{FF2B5EF4-FFF2-40B4-BE49-F238E27FC236}">
                <a16:creationId xmlns:a16="http://schemas.microsoft.com/office/drawing/2014/main" id="{B7FE18EF-41BD-4996-BF93-0B2FBDFF684A}"/>
              </a:ext>
            </a:extLst>
          </p:cNvPr>
          <p:cNvGrpSpPr/>
          <p:nvPr/>
        </p:nvGrpSpPr>
        <p:grpSpPr>
          <a:xfrm>
            <a:off x="2924751" y="3167400"/>
            <a:ext cx="1944000" cy="1944216"/>
            <a:chOff x="2924751" y="3167400"/>
            <a:chExt cx="1944000" cy="1944216"/>
          </a:xfrm>
        </p:grpSpPr>
        <p:sp>
          <p:nvSpPr>
            <p:cNvPr id="45" name="Ellipse 44">
              <a:extLst>
                <a:ext uri="{FF2B5EF4-FFF2-40B4-BE49-F238E27FC236}">
                  <a16:creationId xmlns:a16="http://schemas.microsoft.com/office/drawing/2014/main" id="{1665B17D-3880-4E2A-AA5D-030CE2F9C572}"/>
                </a:ext>
              </a:extLst>
            </p:cNvPr>
            <p:cNvSpPr/>
            <p:nvPr/>
          </p:nvSpPr>
          <p:spPr>
            <a:xfrm>
              <a:off x="2924751" y="3167400"/>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extfeld 45">
              <a:extLst>
                <a:ext uri="{FF2B5EF4-FFF2-40B4-BE49-F238E27FC236}">
                  <a16:creationId xmlns:a16="http://schemas.microsoft.com/office/drawing/2014/main" id="{1A30DEC3-56FD-4328-A3B7-42BE4A371A90}"/>
                </a:ext>
              </a:extLst>
            </p:cNvPr>
            <p:cNvSpPr txBox="1"/>
            <p:nvPr/>
          </p:nvSpPr>
          <p:spPr>
            <a:xfrm>
              <a:off x="3261469"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1</a:t>
              </a:r>
            </a:p>
          </p:txBody>
        </p:sp>
        <p:sp>
          <p:nvSpPr>
            <p:cNvPr id="47" name="Textfeld 46">
              <a:extLst>
                <a:ext uri="{FF2B5EF4-FFF2-40B4-BE49-F238E27FC236}">
                  <a16:creationId xmlns:a16="http://schemas.microsoft.com/office/drawing/2014/main" id="{D0E9B2D6-001F-412A-9C12-3CDA23A33DE5}"/>
                </a:ext>
              </a:extLst>
            </p:cNvPr>
            <p:cNvSpPr txBox="1"/>
            <p:nvPr/>
          </p:nvSpPr>
          <p:spPr>
            <a:xfrm>
              <a:off x="3525110"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2</a:t>
              </a:r>
            </a:p>
          </p:txBody>
        </p:sp>
        <p:sp>
          <p:nvSpPr>
            <p:cNvPr id="48" name="Textfeld 47">
              <a:extLst>
                <a:ext uri="{FF2B5EF4-FFF2-40B4-BE49-F238E27FC236}">
                  <a16:creationId xmlns:a16="http://schemas.microsoft.com/office/drawing/2014/main" id="{6B3BC917-1F67-43FC-AF63-3C26D97CBF57}"/>
                </a:ext>
              </a:extLst>
            </p:cNvPr>
            <p:cNvSpPr txBox="1"/>
            <p:nvPr/>
          </p:nvSpPr>
          <p:spPr>
            <a:xfrm>
              <a:off x="4316033"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5</a:t>
              </a:r>
            </a:p>
          </p:txBody>
        </p:sp>
        <p:sp>
          <p:nvSpPr>
            <p:cNvPr id="49" name="Textfeld 48">
              <a:extLst>
                <a:ext uri="{FF2B5EF4-FFF2-40B4-BE49-F238E27FC236}">
                  <a16:creationId xmlns:a16="http://schemas.microsoft.com/office/drawing/2014/main" id="{39264C9A-69EC-41CA-B9F5-627F7C3B68FB}"/>
                </a:ext>
              </a:extLst>
            </p:cNvPr>
            <p:cNvSpPr txBox="1"/>
            <p:nvPr/>
          </p:nvSpPr>
          <p:spPr>
            <a:xfrm>
              <a:off x="3786255" y="411659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8</a:t>
              </a:r>
            </a:p>
          </p:txBody>
        </p:sp>
        <p:sp>
          <p:nvSpPr>
            <p:cNvPr id="50" name="Textfeld 49">
              <a:extLst>
                <a:ext uri="{FF2B5EF4-FFF2-40B4-BE49-F238E27FC236}">
                  <a16:creationId xmlns:a16="http://schemas.microsoft.com/office/drawing/2014/main" id="{D8E8DE21-1BBC-45B7-B333-7714D0C88534}"/>
                </a:ext>
              </a:extLst>
            </p:cNvPr>
            <p:cNvSpPr txBox="1"/>
            <p:nvPr/>
          </p:nvSpPr>
          <p:spPr>
            <a:xfrm>
              <a:off x="4052625" y="411659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9</a:t>
              </a:r>
            </a:p>
          </p:txBody>
        </p:sp>
        <p:sp>
          <p:nvSpPr>
            <p:cNvPr id="51" name="Textfeld 50">
              <a:extLst>
                <a:ext uri="{FF2B5EF4-FFF2-40B4-BE49-F238E27FC236}">
                  <a16:creationId xmlns:a16="http://schemas.microsoft.com/office/drawing/2014/main" id="{038CCC41-8FBF-4013-9B46-7D69B60BA6F3}"/>
                </a:ext>
              </a:extLst>
            </p:cNvPr>
            <p:cNvSpPr txBox="1"/>
            <p:nvPr/>
          </p:nvSpPr>
          <p:spPr>
            <a:xfrm>
              <a:off x="4316033" y="411659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0</a:t>
              </a:r>
            </a:p>
          </p:txBody>
        </p:sp>
        <p:sp>
          <p:nvSpPr>
            <p:cNvPr id="52" name="Textfeld 51">
              <a:extLst>
                <a:ext uri="{FF2B5EF4-FFF2-40B4-BE49-F238E27FC236}">
                  <a16:creationId xmlns:a16="http://schemas.microsoft.com/office/drawing/2014/main" id="{ACD49ADC-4EAB-438A-917C-1D0E4453B5FB}"/>
                </a:ext>
              </a:extLst>
            </p:cNvPr>
            <p:cNvSpPr txBox="1"/>
            <p:nvPr/>
          </p:nvSpPr>
          <p:spPr>
            <a:xfrm>
              <a:off x="3261857" y="412031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6</a:t>
              </a:r>
            </a:p>
          </p:txBody>
        </p:sp>
        <p:sp>
          <p:nvSpPr>
            <p:cNvPr id="53" name="Textfeld 52">
              <a:extLst>
                <a:ext uri="{FF2B5EF4-FFF2-40B4-BE49-F238E27FC236}">
                  <a16:creationId xmlns:a16="http://schemas.microsoft.com/office/drawing/2014/main" id="{73D60987-0063-4BDD-9E21-653BA4580B32}"/>
                </a:ext>
              </a:extLst>
            </p:cNvPr>
            <p:cNvSpPr txBox="1"/>
            <p:nvPr/>
          </p:nvSpPr>
          <p:spPr>
            <a:xfrm>
              <a:off x="3525110" y="4120310"/>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7</a:t>
              </a:r>
            </a:p>
          </p:txBody>
        </p:sp>
        <p:sp>
          <p:nvSpPr>
            <p:cNvPr id="54" name="Textfeld 53">
              <a:extLst>
                <a:ext uri="{FF2B5EF4-FFF2-40B4-BE49-F238E27FC236}">
                  <a16:creationId xmlns:a16="http://schemas.microsoft.com/office/drawing/2014/main" id="{602DF926-D193-46A8-B783-42CEC2AF854A}"/>
                </a:ext>
              </a:extLst>
            </p:cNvPr>
            <p:cNvSpPr txBox="1"/>
            <p:nvPr/>
          </p:nvSpPr>
          <p:spPr>
            <a:xfrm>
              <a:off x="4052392"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4</a:t>
              </a:r>
            </a:p>
          </p:txBody>
        </p:sp>
        <p:sp>
          <p:nvSpPr>
            <p:cNvPr id="55" name="Textfeld 54">
              <a:extLst>
                <a:ext uri="{FF2B5EF4-FFF2-40B4-BE49-F238E27FC236}">
                  <a16:creationId xmlns:a16="http://schemas.microsoft.com/office/drawing/2014/main" id="{C531F0A9-C5D3-42CD-A06F-371CAD915ADF}"/>
                </a:ext>
              </a:extLst>
            </p:cNvPr>
            <p:cNvSpPr txBox="1"/>
            <p:nvPr/>
          </p:nvSpPr>
          <p:spPr>
            <a:xfrm>
              <a:off x="3788751" y="385268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3</a:t>
              </a:r>
            </a:p>
          </p:txBody>
        </p:sp>
      </p:grpSp>
      <p:grpSp>
        <p:nvGrpSpPr>
          <p:cNvPr id="4" name="Gruppieren 3">
            <a:extLst>
              <a:ext uri="{FF2B5EF4-FFF2-40B4-BE49-F238E27FC236}">
                <a16:creationId xmlns:a16="http://schemas.microsoft.com/office/drawing/2014/main" id="{B6442647-2C59-4166-9313-95B507518045}"/>
              </a:ext>
            </a:extLst>
          </p:cNvPr>
          <p:cNvGrpSpPr/>
          <p:nvPr/>
        </p:nvGrpSpPr>
        <p:grpSpPr>
          <a:xfrm>
            <a:off x="7386273" y="972362"/>
            <a:ext cx="1944000" cy="1944216"/>
            <a:chOff x="7322919" y="972362"/>
            <a:chExt cx="1944000" cy="1944216"/>
          </a:xfrm>
        </p:grpSpPr>
        <p:sp>
          <p:nvSpPr>
            <p:cNvPr id="57" name="Ellipse 56">
              <a:extLst>
                <a:ext uri="{FF2B5EF4-FFF2-40B4-BE49-F238E27FC236}">
                  <a16:creationId xmlns:a16="http://schemas.microsoft.com/office/drawing/2014/main" id="{D3B3DDA5-2D24-45DB-B80D-AA5B01948077}"/>
                </a:ext>
              </a:extLst>
            </p:cNvPr>
            <p:cNvSpPr/>
            <p:nvPr/>
          </p:nvSpPr>
          <p:spPr>
            <a:xfrm>
              <a:off x="7322919" y="972362"/>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Textfeld 57">
              <a:extLst>
                <a:ext uri="{FF2B5EF4-FFF2-40B4-BE49-F238E27FC236}">
                  <a16:creationId xmlns:a16="http://schemas.microsoft.com/office/drawing/2014/main" id="{6AF7C377-46ED-4CB8-A722-6E04A4E82D36}"/>
                </a:ext>
              </a:extLst>
            </p:cNvPr>
            <p:cNvSpPr txBox="1"/>
            <p:nvPr/>
          </p:nvSpPr>
          <p:spPr>
            <a:xfrm>
              <a:off x="8619063" y="1362384"/>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1</a:t>
              </a:r>
            </a:p>
          </p:txBody>
        </p:sp>
        <p:sp>
          <p:nvSpPr>
            <p:cNvPr id="59" name="Textfeld 58">
              <a:extLst>
                <a:ext uri="{FF2B5EF4-FFF2-40B4-BE49-F238E27FC236}">
                  <a16:creationId xmlns:a16="http://schemas.microsoft.com/office/drawing/2014/main" id="{1B8498DA-5264-44AB-A6CC-8BC399576F08}"/>
                </a:ext>
              </a:extLst>
            </p:cNvPr>
            <p:cNvSpPr txBox="1"/>
            <p:nvPr/>
          </p:nvSpPr>
          <p:spPr>
            <a:xfrm>
              <a:off x="8053906" y="1137876"/>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3</a:t>
              </a:r>
            </a:p>
          </p:txBody>
        </p:sp>
        <p:sp>
          <p:nvSpPr>
            <p:cNvPr id="60" name="Textfeld 59">
              <a:extLst>
                <a:ext uri="{FF2B5EF4-FFF2-40B4-BE49-F238E27FC236}">
                  <a16:creationId xmlns:a16="http://schemas.microsoft.com/office/drawing/2014/main" id="{6B8284D8-0B81-47E1-8E29-83841D6AB883}"/>
                </a:ext>
              </a:extLst>
            </p:cNvPr>
            <p:cNvSpPr txBox="1"/>
            <p:nvPr/>
          </p:nvSpPr>
          <p:spPr>
            <a:xfrm>
              <a:off x="7542474" y="169305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5</a:t>
              </a:r>
            </a:p>
          </p:txBody>
        </p:sp>
        <p:sp>
          <p:nvSpPr>
            <p:cNvPr id="61" name="Textfeld 60">
              <a:extLst>
                <a:ext uri="{FF2B5EF4-FFF2-40B4-BE49-F238E27FC236}">
                  <a16:creationId xmlns:a16="http://schemas.microsoft.com/office/drawing/2014/main" id="{7B5E4154-6CD2-4B59-AE9A-FCE95076404B}"/>
                </a:ext>
              </a:extLst>
            </p:cNvPr>
            <p:cNvSpPr txBox="1"/>
            <p:nvPr/>
          </p:nvSpPr>
          <p:spPr>
            <a:xfrm>
              <a:off x="8053906" y="2511536"/>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8</a:t>
              </a:r>
            </a:p>
          </p:txBody>
        </p:sp>
        <p:sp>
          <p:nvSpPr>
            <p:cNvPr id="62" name="Textfeld 61">
              <a:extLst>
                <a:ext uri="{FF2B5EF4-FFF2-40B4-BE49-F238E27FC236}">
                  <a16:creationId xmlns:a16="http://schemas.microsoft.com/office/drawing/2014/main" id="{0F2A1C95-C572-412B-A5DC-D95012398846}"/>
                </a:ext>
              </a:extLst>
            </p:cNvPr>
            <p:cNvSpPr txBox="1"/>
            <p:nvPr/>
          </p:nvSpPr>
          <p:spPr>
            <a:xfrm>
              <a:off x="8317547" y="251199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9</a:t>
              </a:r>
            </a:p>
          </p:txBody>
        </p:sp>
        <p:sp>
          <p:nvSpPr>
            <p:cNvPr id="63" name="Textfeld 62">
              <a:extLst>
                <a:ext uri="{FF2B5EF4-FFF2-40B4-BE49-F238E27FC236}">
                  <a16:creationId xmlns:a16="http://schemas.microsoft.com/office/drawing/2014/main" id="{BBA9DD04-6DA1-4DCB-AED9-0363E8FC9138}"/>
                </a:ext>
              </a:extLst>
            </p:cNvPr>
            <p:cNvSpPr txBox="1"/>
            <p:nvPr/>
          </p:nvSpPr>
          <p:spPr>
            <a:xfrm>
              <a:off x="8619359" y="230360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0</a:t>
              </a:r>
            </a:p>
          </p:txBody>
        </p:sp>
        <p:sp>
          <p:nvSpPr>
            <p:cNvPr id="64" name="Textfeld 63">
              <a:extLst>
                <a:ext uri="{FF2B5EF4-FFF2-40B4-BE49-F238E27FC236}">
                  <a16:creationId xmlns:a16="http://schemas.microsoft.com/office/drawing/2014/main" id="{008E7292-D346-4011-869D-9C902511423C}"/>
                </a:ext>
              </a:extLst>
            </p:cNvPr>
            <p:cNvSpPr txBox="1"/>
            <p:nvPr/>
          </p:nvSpPr>
          <p:spPr>
            <a:xfrm>
              <a:off x="7542474" y="1963424"/>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6</a:t>
              </a:r>
            </a:p>
          </p:txBody>
        </p:sp>
        <p:sp>
          <p:nvSpPr>
            <p:cNvPr id="65" name="Textfeld 64">
              <a:extLst>
                <a:ext uri="{FF2B5EF4-FFF2-40B4-BE49-F238E27FC236}">
                  <a16:creationId xmlns:a16="http://schemas.microsoft.com/office/drawing/2014/main" id="{80DEE086-3473-4D3C-AF71-3BEEAB06BCE0}"/>
                </a:ext>
              </a:extLst>
            </p:cNvPr>
            <p:cNvSpPr txBox="1"/>
            <p:nvPr/>
          </p:nvSpPr>
          <p:spPr>
            <a:xfrm>
              <a:off x="7764032" y="2295536"/>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7</a:t>
              </a:r>
            </a:p>
          </p:txBody>
        </p:sp>
        <p:sp>
          <p:nvSpPr>
            <p:cNvPr id="66" name="Textfeld 65">
              <a:extLst>
                <a:ext uri="{FF2B5EF4-FFF2-40B4-BE49-F238E27FC236}">
                  <a16:creationId xmlns:a16="http://schemas.microsoft.com/office/drawing/2014/main" id="{A405A47C-9C7C-4FE4-AD24-B25030DAB9E4}"/>
                </a:ext>
              </a:extLst>
            </p:cNvPr>
            <p:cNvSpPr txBox="1"/>
            <p:nvPr/>
          </p:nvSpPr>
          <p:spPr>
            <a:xfrm>
              <a:off x="7764032" y="1360946"/>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4</a:t>
              </a:r>
            </a:p>
          </p:txBody>
        </p:sp>
        <p:sp>
          <p:nvSpPr>
            <p:cNvPr id="67" name="Textfeld 66">
              <a:extLst>
                <a:ext uri="{FF2B5EF4-FFF2-40B4-BE49-F238E27FC236}">
                  <a16:creationId xmlns:a16="http://schemas.microsoft.com/office/drawing/2014/main" id="{DB8D37E1-F5CD-42C6-A5FD-FC92A1162205}"/>
                </a:ext>
              </a:extLst>
            </p:cNvPr>
            <p:cNvSpPr txBox="1"/>
            <p:nvPr/>
          </p:nvSpPr>
          <p:spPr>
            <a:xfrm>
              <a:off x="8317547" y="1137876"/>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2</a:t>
              </a:r>
            </a:p>
          </p:txBody>
        </p:sp>
      </p:grpSp>
      <p:grpSp>
        <p:nvGrpSpPr>
          <p:cNvPr id="80" name="Gruppieren 79">
            <a:extLst>
              <a:ext uri="{FF2B5EF4-FFF2-40B4-BE49-F238E27FC236}">
                <a16:creationId xmlns:a16="http://schemas.microsoft.com/office/drawing/2014/main" id="{6F5DA190-1FCD-4CAE-955B-35DD9234A688}"/>
              </a:ext>
            </a:extLst>
          </p:cNvPr>
          <p:cNvGrpSpPr/>
          <p:nvPr/>
        </p:nvGrpSpPr>
        <p:grpSpPr>
          <a:xfrm>
            <a:off x="7386273" y="3167400"/>
            <a:ext cx="1944000" cy="1944216"/>
            <a:chOff x="7386273" y="3188000"/>
            <a:chExt cx="1944000" cy="1944216"/>
          </a:xfrm>
        </p:grpSpPr>
        <p:sp>
          <p:nvSpPr>
            <p:cNvPr id="69" name="Ellipse 68">
              <a:extLst>
                <a:ext uri="{FF2B5EF4-FFF2-40B4-BE49-F238E27FC236}">
                  <a16:creationId xmlns:a16="http://schemas.microsoft.com/office/drawing/2014/main" id="{76EFFDC1-1AF7-4FB1-9F9B-8395A493AB2C}"/>
                </a:ext>
              </a:extLst>
            </p:cNvPr>
            <p:cNvSpPr/>
            <p:nvPr/>
          </p:nvSpPr>
          <p:spPr>
            <a:xfrm>
              <a:off x="7386273" y="3188000"/>
              <a:ext cx="1944000"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0" name="Textfeld 69">
              <a:extLst>
                <a:ext uri="{FF2B5EF4-FFF2-40B4-BE49-F238E27FC236}">
                  <a16:creationId xmlns:a16="http://schemas.microsoft.com/office/drawing/2014/main" id="{B41A7818-C141-419A-BB5F-0821521E91F8}"/>
                </a:ext>
              </a:extLst>
            </p:cNvPr>
            <p:cNvSpPr txBox="1"/>
            <p:nvPr/>
          </p:nvSpPr>
          <p:spPr>
            <a:xfrm>
              <a:off x="7729668" y="4319954"/>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1</a:t>
              </a:r>
            </a:p>
          </p:txBody>
        </p:sp>
        <p:sp>
          <p:nvSpPr>
            <p:cNvPr id="71" name="Textfeld 70">
              <a:extLst>
                <a:ext uri="{FF2B5EF4-FFF2-40B4-BE49-F238E27FC236}">
                  <a16:creationId xmlns:a16="http://schemas.microsoft.com/office/drawing/2014/main" id="{1DF662B9-5C51-498C-8A76-AB353484DB65}"/>
                </a:ext>
              </a:extLst>
            </p:cNvPr>
            <p:cNvSpPr txBox="1"/>
            <p:nvPr/>
          </p:nvSpPr>
          <p:spPr>
            <a:xfrm>
              <a:off x="7955251" y="4091968"/>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2</a:t>
              </a:r>
            </a:p>
          </p:txBody>
        </p:sp>
        <p:sp>
          <p:nvSpPr>
            <p:cNvPr id="72" name="Textfeld 71">
              <a:extLst>
                <a:ext uri="{FF2B5EF4-FFF2-40B4-BE49-F238E27FC236}">
                  <a16:creationId xmlns:a16="http://schemas.microsoft.com/office/drawing/2014/main" id="{F5090B19-C573-4A67-B44B-2A7D77E94765}"/>
                </a:ext>
              </a:extLst>
            </p:cNvPr>
            <p:cNvSpPr txBox="1"/>
            <p:nvPr/>
          </p:nvSpPr>
          <p:spPr>
            <a:xfrm>
              <a:off x="8639768" y="343854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5</a:t>
              </a:r>
            </a:p>
          </p:txBody>
        </p:sp>
        <p:sp>
          <p:nvSpPr>
            <p:cNvPr id="73" name="Textfeld 72">
              <a:extLst>
                <a:ext uri="{FF2B5EF4-FFF2-40B4-BE49-F238E27FC236}">
                  <a16:creationId xmlns:a16="http://schemas.microsoft.com/office/drawing/2014/main" id="{25D7829E-8EE8-418C-AC30-6E86DBECA544}"/>
                </a:ext>
              </a:extLst>
            </p:cNvPr>
            <p:cNvSpPr txBox="1"/>
            <p:nvPr/>
          </p:nvSpPr>
          <p:spPr>
            <a:xfrm>
              <a:off x="8251672" y="4211954"/>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8</a:t>
              </a:r>
            </a:p>
          </p:txBody>
        </p:sp>
        <p:sp>
          <p:nvSpPr>
            <p:cNvPr id="74" name="Textfeld 73">
              <a:extLst>
                <a:ext uri="{FF2B5EF4-FFF2-40B4-BE49-F238E27FC236}">
                  <a16:creationId xmlns:a16="http://schemas.microsoft.com/office/drawing/2014/main" id="{FA00D81E-2A78-43E4-BFBB-D732154A0CBD}"/>
                </a:ext>
              </a:extLst>
            </p:cNvPr>
            <p:cNvSpPr txBox="1"/>
            <p:nvPr/>
          </p:nvSpPr>
          <p:spPr>
            <a:xfrm>
              <a:off x="8472950" y="3984464"/>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9</a:t>
              </a:r>
            </a:p>
          </p:txBody>
        </p:sp>
        <p:sp>
          <p:nvSpPr>
            <p:cNvPr id="75" name="Textfeld 74">
              <a:extLst>
                <a:ext uri="{FF2B5EF4-FFF2-40B4-BE49-F238E27FC236}">
                  <a16:creationId xmlns:a16="http://schemas.microsoft.com/office/drawing/2014/main" id="{41116936-079E-43D5-9551-6766F4444EF0}"/>
                </a:ext>
              </a:extLst>
            </p:cNvPr>
            <p:cNvSpPr txBox="1"/>
            <p:nvPr/>
          </p:nvSpPr>
          <p:spPr>
            <a:xfrm>
              <a:off x="8698272" y="376254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0</a:t>
              </a:r>
            </a:p>
          </p:txBody>
        </p:sp>
        <p:sp>
          <p:nvSpPr>
            <p:cNvPr id="76" name="Textfeld 75">
              <a:extLst>
                <a:ext uri="{FF2B5EF4-FFF2-40B4-BE49-F238E27FC236}">
                  <a16:creationId xmlns:a16="http://schemas.microsoft.com/office/drawing/2014/main" id="{F550E602-5832-4678-A649-E7021B2EDD7E}"/>
                </a:ext>
              </a:extLst>
            </p:cNvPr>
            <p:cNvSpPr txBox="1"/>
            <p:nvPr/>
          </p:nvSpPr>
          <p:spPr>
            <a:xfrm>
              <a:off x="7796407" y="4656506"/>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6</a:t>
              </a:r>
            </a:p>
          </p:txBody>
        </p:sp>
        <p:sp>
          <p:nvSpPr>
            <p:cNvPr id="77" name="Textfeld 76">
              <a:extLst>
                <a:ext uri="{FF2B5EF4-FFF2-40B4-BE49-F238E27FC236}">
                  <a16:creationId xmlns:a16="http://schemas.microsoft.com/office/drawing/2014/main" id="{875E7C92-09E8-4E07-A56B-67976B7E5AFA}"/>
                </a:ext>
              </a:extLst>
            </p:cNvPr>
            <p:cNvSpPr txBox="1"/>
            <p:nvPr/>
          </p:nvSpPr>
          <p:spPr>
            <a:xfrm>
              <a:off x="8023079" y="4432512"/>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7</a:t>
              </a:r>
            </a:p>
          </p:txBody>
        </p:sp>
        <p:sp>
          <p:nvSpPr>
            <p:cNvPr id="78" name="Textfeld 77">
              <a:extLst>
                <a:ext uri="{FF2B5EF4-FFF2-40B4-BE49-F238E27FC236}">
                  <a16:creationId xmlns:a16="http://schemas.microsoft.com/office/drawing/2014/main" id="{DEBB4758-B0DD-4AAB-83A2-485F137DB683}"/>
                </a:ext>
              </a:extLst>
            </p:cNvPr>
            <p:cNvSpPr txBox="1"/>
            <p:nvPr/>
          </p:nvSpPr>
          <p:spPr>
            <a:xfrm>
              <a:off x="8412639" y="365454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4</a:t>
              </a:r>
            </a:p>
          </p:txBody>
        </p:sp>
        <p:sp>
          <p:nvSpPr>
            <p:cNvPr id="79" name="Textfeld 78">
              <a:extLst>
                <a:ext uri="{FF2B5EF4-FFF2-40B4-BE49-F238E27FC236}">
                  <a16:creationId xmlns:a16="http://schemas.microsoft.com/office/drawing/2014/main" id="{C03140B7-8661-4416-9A17-5DB2749B60F7}"/>
                </a:ext>
              </a:extLst>
            </p:cNvPr>
            <p:cNvSpPr txBox="1"/>
            <p:nvPr/>
          </p:nvSpPr>
          <p:spPr>
            <a:xfrm>
              <a:off x="8183945" y="3870543"/>
              <a:ext cx="216000" cy="216000"/>
            </a:xfrm>
            <a:prstGeom prst="rect">
              <a:avLst/>
            </a:prstGeom>
            <a:solidFill>
              <a:schemeClr val="bg1"/>
            </a:solidFill>
            <a:ln>
              <a:solidFill>
                <a:schemeClr val="tx1"/>
              </a:solidFill>
            </a:ln>
          </p:spPr>
          <p:txBody>
            <a:bodyPr wrap="square" rtlCol="0" anchor="ctr" anchorCtr="0">
              <a:noAutofit/>
            </a:bodyPr>
            <a:lstStyle/>
            <a:p>
              <a:pPr algn="ctr"/>
              <a:r>
                <a:rPr lang="en-US" sz="1400" b="1"/>
                <a:t>3</a:t>
              </a:r>
            </a:p>
          </p:txBody>
        </p:sp>
      </p:grpSp>
    </p:spTree>
    <p:extLst>
      <p:ext uri="{BB962C8B-B14F-4D97-AF65-F5344CB8AC3E}">
        <p14:creationId xmlns:p14="http://schemas.microsoft.com/office/powerpoint/2010/main" val="272154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D909B2-B6FD-4309-AF55-88B5E2EC6635}"/>
              </a:ext>
            </a:extLst>
          </p:cNvPr>
          <p:cNvSpPr>
            <a:spLocks noGrp="1"/>
          </p:cNvSpPr>
          <p:nvPr>
            <p:ph type="title"/>
          </p:nvPr>
        </p:nvSpPr>
        <p:spPr/>
        <p:txBody>
          <a:bodyPr>
            <a:normAutofit/>
          </a:bodyPr>
          <a:lstStyle/>
          <a:p>
            <a:r>
              <a:rPr lang="en-US" dirty="0"/>
              <a:t>Introduction: Julian Fietkau</a:t>
            </a:r>
          </a:p>
        </p:txBody>
      </p:sp>
      <p:sp>
        <p:nvSpPr>
          <p:cNvPr id="3" name="Inhaltsplatzhalter 2">
            <a:extLst>
              <a:ext uri="{FF2B5EF4-FFF2-40B4-BE49-F238E27FC236}">
                <a16:creationId xmlns:a16="http://schemas.microsoft.com/office/drawing/2014/main" id="{574B21E8-FBA1-499A-9F38-F0450AB235A0}"/>
              </a:ext>
            </a:extLst>
          </p:cNvPr>
          <p:cNvSpPr>
            <a:spLocks noGrp="1"/>
          </p:cNvSpPr>
          <p:nvPr>
            <p:ph idx="1"/>
          </p:nvPr>
        </p:nvSpPr>
        <p:spPr>
          <a:xfrm>
            <a:off x="838200" y="1021976"/>
            <a:ext cx="7265894" cy="5154988"/>
          </a:xfrm>
        </p:spPr>
        <p:txBody>
          <a:bodyPr>
            <a:norm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dirty="0">
                <a:ln>
                  <a:noFill/>
                </a:ln>
                <a:solidFill>
                  <a:schemeClr val="accent1"/>
                </a:solidFill>
                <a:effectLst/>
                <a:uLnTx/>
                <a:uFillTx/>
                <a:latin typeface="+mn-lt"/>
              </a:rPr>
              <a:t>2007</a:t>
            </a:r>
            <a:r>
              <a:rPr lang="en-US" sz="2000" b="1" dirty="0">
                <a:solidFill>
                  <a:schemeClr val="accent1"/>
                </a:solidFill>
                <a:latin typeface="+mn-lt"/>
              </a:rPr>
              <a:t>–</a:t>
            </a:r>
            <a:r>
              <a:rPr kumimoji="0" lang="en-US" sz="2000" b="1" i="0" u="none" strike="noStrike" kern="0" cap="none" spc="0" normalizeH="0" baseline="0" dirty="0">
                <a:ln>
                  <a:noFill/>
                </a:ln>
                <a:solidFill>
                  <a:schemeClr val="accent1"/>
                </a:solidFill>
                <a:effectLst/>
                <a:uLnTx/>
                <a:uFillTx/>
                <a:latin typeface="+mn-lt"/>
              </a:rPr>
              <a:t>2015: </a:t>
            </a:r>
            <a:r>
              <a:rPr lang="en-US" sz="2000" b="1" kern="0" dirty="0">
                <a:solidFill>
                  <a:schemeClr val="accent1"/>
                </a:solidFill>
                <a:latin typeface="+mn-lt"/>
              </a:rPr>
              <a:t>University of Hamburg</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2000" kern="0" dirty="0">
                <a:latin typeface="+mn-lt"/>
              </a:rPr>
              <a:t>Computer science (B.Sc. &amp; M.Sc.)</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0" i="0" u="none" strike="noStrike" kern="0" cap="none" spc="0" normalizeH="0" baseline="0" dirty="0">
                <a:ln>
                  <a:noFill/>
                </a:ln>
                <a:solidFill>
                  <a:schemeClr val="tx1"/>
                </a:solidFill>
                <a:effectLst/>
                <a:uLnTx/>
                <a:uFillTx/>
                <a:latin typeface="+mn-lt"/>
              </a:rPr>
              <a:t>Specializing in human-computer interaction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dirty="0">
                <a:ln>
                  <a:noFill/>
                </a:ln>
                <a:solidFill>
                  <a:schemeClr val="accent1"/>
                </a:solidFill>
                <a:effectLst/>
                <a:uLnTx/>
                <a:uFillTx/>
                <a:latin typeface="+mn-lt"/>
              </a:rPr>
              <a:t>2015</a:t>
            </a:r>
            <a:r>
              <a:rPr lang="en-US" sz="2000" b="1" dirty="0">
                <a:solidFill>
                  <a:schemeClr val="accent1"/>
                </a:solidFill>
                <a:latin typeface="+mn-lt"/>
              </a:rPr>
              <a:t>–</a:t>
            </a:r>
            <a:r>
              <a:rPr kumimoji="0" lang="en-US" sz="2000" b="1" i="0" u="none" strike="noStrike" kern="0" cap="none" spc="0" normalizeH="0" baseline="0" dirty="0">
                <a:ln>
                  <a:noFill/>
                </a:ln>
                <a:solidFill>
                  <a:schemeClr val="accent1"/>
                </a:solidFill>
                <a:effectLst/>
                <a:uLnTx/>
                <a:uFillTx/>
                <a:latin typeface="+mn-lt"/>
              </a:rPr>
              <a:t>2016: Bauhaus </a:t>
            </a:r>
            <a:r>
              <a:rPr lang="en-US" sz="2000" b="1" kern="0" dirty="0">
                <a:solidFill>
                  <a:schemeClr val="accent1"/>
                </a:solidFill>
                <a:latin typeface="+mn-lt"/>
              </a:rPr>
              <a:t>University, Weimar</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2000" kern="0" dirty="0">
                <a:latin typeface="+mn-lt"/>
              </a:rPr>
              <a:t>Research associate at the chair for human-computer interaction</a:t>
            </a:r>
            <a:endParaRPr kumimoji="0" lang="en-US" sz="2000" b="0" i="0" u="none" strike="noStrike" kern="0" cap="none" spc="0" normalizeH="0" baseline="0" dirty="0">
              <a:ln>
                <a:noFill/>
              </a:ln>
              <a:solidFill>
                <a:schemeClr val="tx1"/>
              </a:solidFill>
              <a:effectLst/>
              <a:uLnTx/>
              <a:uFillTx/>
              <a:latin typeface="+mn-lt"/>
            </a:endParaRP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dirty="0">
                <a:ln>
                  <a:noFill/>
                </a:ln>
                <a:solidFill>
                  <a:schemeClr val="accent1"/>
                </a:solidFill>
                <a:effectLst/>
                <a:uLnTx/>
                <a:uFillTx/>
                <a:latin typeface="+mn-lt"/>
              </a:rPr>
              <a:t>2016</a:t>
            </a:r>
            <a:r>
              <a:rPr lang="en-US" sz="2000" b="1" dirty="0">
                <a:solidFill>
                  <a:schemeClr val="accent1"/>
                </a:solidFill>
                <a:latin typeface="+mn-lt"/>
              </a:rPr>
              <a:t>–</a:t>
            </a:r>
            <a:r>
              <a:rPr lang="en-US" sz="2000" b="1" kern="0" dirty="0">
                <a:solidFill>
                  <a:schemeClr val="accent1"/>
                </a:solidFill>
                <a:latin typeface="+mn-lt"/>
              </a:rPr>
              <a:t>now</a:t>
            </a:r>
            <a:r>
              <a:rPr kumimoji="0" lang="en-US" sz="2000" b="1" i="0" u="none" strike="noStrike" kern="0" cap="none" spc="0" normalizeH="0" baseline="0" dirty="0">
                <a:ln>
                  <a:noFill/>
                </a:ln>
                <a:solidFill>
                  <a:schemeClr val="accent1"/>
                </a:solidFill>
                <a:effectLst/>
                <a:uLnTx/>
                <a:uFillTx/>
                <a:latin typeface="+mn-lt"/>
              </a:rPr>
              <a:t>: University of the Bundeswehr Munich</a:t>
            </a:r>
            <a:endParaRPr lang="en-US" sz="2000" b="1" kern="0" dirty="0">
              <a:solidFill>
                <a:schemeClr val="accent1"/>
              </a:solidFill>
              <a:latin typeface="+mn-lt"/>
            </a:endParaRPr>
          </a:p>
          <a:p>
            <a:pPr marL="0" indent="0" fontAlgn="base">
              <a:spcBef>
                <a:spcPts val="0"/>
              </a:spcBef>
              <a:spcAft>
                <a:spcPts val="600"/>
              </a:spcAft>
              <a:buClr>
                <a:srgbClr val="23A092"/>
              </a:buClr>
              <a:buSzPct val="80000"/>
              <a:buNone/>
            </a:pPr>
            <a:r>
              <a:rPr lang="en-US" sz="2000" kern="0" dirty="0"/>
              <a:t>Research associate at the chair for human-computer interaction</a:t>
            </a:r>
            <a:endParaRPr kumimoji="0" lang="en-US" sz="2000" b="0" i="0" u="none" strike="noStrike" kern="0" cap="none" spc="0" normalizeH="0" baseline="0" dirty="0">
              <a:ln>
                <a:noFill/>
              </a:ln>
              <a:solidFill>
                <a:schemeClr val="tx1"/>
              </a:solidFill>
              <a:effectLst/>
              <a:uLnTx/>
              <a:uFillTx/>
              <a:latin typeface="+mn-lt"/>
            </a:endParaRP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2000" kern="0" dirty="0">
                <a:latin typeface="+mn-lt"/>
              </a:rPr>
              <a:t>Doctorate (Dr. </a:t>
            </a:r>
            <a:r>
              <a:rPr lang="en-US" sz="2000" kern="0" dirty="0" err="1">
                <a:latin typeface="+mn-lt"/>
              </a:rPr>
              <a:t>rer</a:t>
            </a:r>
            <a:r>
              <a:rPr lang="en-US" sz="2000" kern="0" dirty="0">
                <a:latin typeface="+mn-lt"/>
              </a:rPr>
              <a:t>. nat.) in computer science, 2023</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0" i="0" u="none" strike="noStrike" kern="0" cap="none" spc="0" normalizeH="0" baseline="0" dirty="0">
                <a:ln>
                  <a:noFill/>
                </a:ln>
                <a:solidFill>
                  <a:schemeClr val="tx1"/>
                </a:solidFill>
                <a:effectLst/>
                <a:uLnTx/>
                <a:uFillTx/>
                <a:latin typeface="+mn-lt"/>
              </a:rPr>
              <a:t>Researching: usage and usability of public or semi-public interactive technology (especially large touch displays) for different target audiences</a:t>
            </a:r>
          </a:p>
        </p:txBody>
      </p:sp>
      <p:pic>
        <p:nvPicPr>
          <p:cNvPr id="4" name="Grafik 3">
            <a:extLst>
              <a:ext uri="{FF2B5EF4-FFF2-40B4-BE49-F238E27FC236}">
                <a16:creationId xmlns:a16="http://schemas.microsoft.com/office/drawing/2014/main" id="{AE75F05F-07D1-4B34-9857-167B75EC7C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915280" y="842681"/>
            <a:ext cx="3710046" cy="4946728"/>
          </a:xfrm>
          <a:prstGeom prst="rect">
            <a:avLst/>
          </a:prstGeom>
        </p:spPr>
      </p:pic>
      <p:cxnSp>
        <p:nvCxnSpPr>
          <p:cNvPr id="8" name="Gerade Verbindung mit Pfeil 7">
            <a:extLst>
              <a:ext uri="{FF2B5EF4-FFF2-40B4-BE49-F238E27FC236}">
                <a16:creationId xmlns:a16="http://schemas.microsoft.com/office/drawing/2014/main" id="{1B55BEFF-1FC4-49E6-8BC2-874CA3506795}"/>
              </a:ext>
            </a:extLst>
          </p:cNvPr>
          <p:cNvCxnSpPr>
            <a:cxnSpLocks/>
          </p:cNvCxnSpPr>
          <p:nvPr/>
        </p:nvCxnSpPr>
        <p:spPr>
          <a:xfrm>
            <a:off x="9668369" y="1970547"/>
            <a:ext cx="404779" cy="909179"/>
          </a:xfrm>
          <a:prstGeom prst="straightConnector1">
            <a:avLst/>
          </a:prstGeom>
          <a:ln w="571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43CE1EA6-EF4E-41E4-8DEF-66C07485E862}"/>
              </a:ext>
            </a:extLst>
          </p:cNvPr>
          <p:cNvCxnSpPr>
            <a:cxnSpLocks/>
          </p:cNvCxnSpPr>
          <p:nvPr/>
        </p:nvCxnSpPr>
        <p:spPr>
          <a:xfrm>
            <a:off x="10152275" y="3516179"/>
            <a:ext cx="137816" cy="1199224"/>
          </a:xfrm>
          <a:prstGeom prst="straightConnector1">
            <a:avLst/>
          </a:prstGeom>
          <a:ln w="57150">
            <a:solidFill>
              <a:schemeClr val="bg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0" name="Grafik 9" descr="Internet mit einfarbiger Füllung">
            <a:extLst>
              <a:ext uri="{FF2B5EF4-FFF2-40B4-BE49-F238E27FC236}">
                <a16:creationId xmlns:a16="http://schemas.microsoft.com/office/drawing/2014/main" id="{48591061-7EB9-407A-906B-BE7A2755B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921" y="5705281"/>
            <a:ext cx="552649" cy="552649"/>
          </a:xfrm>
          <a:prstGeom prst="rect">
            <a:avLst/>
          </a:prstGeom>
        </p:spPr>
      </p:pic>
      <p:sp>
        <p:nvSpPr>
          <p:cNvPr id="11" name="Textfeld 10">
            <a:extLst>
              <a:ext uri="{FF2B5EF4-FFF2-40B4-BE49-F238E27FC236}">
                <a16:creationId xmlns:a16="http://schemas.microsoft.com/office/drawing/2014/main" id="{A10C5B2F-40FE-42C4-9E0D-40713E59ABA3}"/>
              </a:ext>
            </a:extLst>
          </p:cNvPr>
          <p:cNvSpPr txBox="1"/>
          <p:nvPr/>
        </p:nvSpPr>
        <p:spPr bwMode="auto">
          <a:xfrm>
            <a:off x="1500624" y="5789409"/>
            <a:ext cx="1986116" cy="36243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800" b="0" i="0" u="none" strike="noStrike" kern="0" cap="none" spc="0" normalizeH="0" baseline="0" dirty="0">
                <a:ln>
                  <a:noFill/>
                </a:ln>
                <a:solidFill>
                  <a:schemeClr val="tx1"/>
                </a:solidFill>
                <a:effectLst/>
                <a:uLnTx/>
                <a:uFillTx/>
                <a:latin typeface="+mn-lt"/>
                <a:hlinkClick r:id="rId7"/>
              </a:rPr>
              <a:t>https://fietkau.me</a:t>
            </a:r>
            <a:endParaRPr kumimoji="0" lang="en-US" sz="1800" b="0" i="0" u="none" strike="noStrike" kern="0" cap="none" spc="0" normalizeH="0" baseline="0" dirty="0">
              <a:ln>
                <a:noFill/>
              </a:ln>
              <a:solidFill>
                <a:schemeClr val="tx1"/>
              </a:solidFill>
              <a:effectLst/>
              <a:uLnTx/>
              <a:uFillTx/>
              <a:latin typeface="+mn-lt"/>
            </a:endParaRPr>
          </a:p>
        </p:txBody>
      </p:sp>
      <p:sp>
        <p:nvSpPr>
          <p:cNvPr id="12" name="Textfeld 11">
            <a:extLst>
              <a:ext uri="{FF2B5EF4-FFF2-40B4-BE49-F238E27FC236}">
                <a16:creationId xmlns:a16="http://schemas.microsoft.com/office/drawing/2014/main" id="{EE632026-0780-41FA-9BFB-5AED914ACB5D}"/>
              </a:ext>
            </a:extLst>
          </p:cNvPr>
          <p:cNvSpPr txBox="1"/>
          <p:nvPr/>
        </p:nvSpPr>
        <p:spPr bwMode="auto">
          <a:xfrm>
            <a:off x="4029792" y="5790554"/>
            <a:ext cx="3305269" cy="36243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800" kern="0" dirty="0">
                <a:latin typeface="+mn-lt"/>
                <a:hlinkClick r:id="rId8"/>
              </a:rPr>
              <a:t>https://fietkau.social/@julian</a:t>
            </a:r>
            <a:r>
              <a:rPr lang="en-US" sz="1800" kern="0" dirty="0">
                <a:latin typeface="+mn-lt"/>
              </a:rPr>
              <a:t> </a:t>
            </a:r>
            <a:endParaRPr kumimoji="0" lang="en-US" sz="1800" b="0" i="0" u="none" strike="noStrike" kern="0" cap="none" spc="0" normalizeH="0" baseline="0" dirty="0">
              <a:ln>
                <a:noFill/>
              </a:ln>
              <a:solidFill>
                <a:schemeClr val="tx1"/>
              </a:solidFill>
              <a:effectLst/>
              <a:uLnTx/>
              <a:uFillTx/>
              <a:latin typeface="+mn-lt"/>
            </a:endParaRPr>
          </a:p>
        </p:txBody>
      </p:sp>
      <p:pic>
        <p:nvPicPr>
          <p:cNvPr id="13" name="Grafik 12">
            <a:extLst>
              <a:ext uri="{FF2B5EF4-FFF2-40B4-BE49-F238E27FC236}">
                <a16:creationId xmlns:a16="http://schemas.microsoft.com/office/drawing/2014/main" id="{1BF203C4-0E73-4B6A-A2CD-67F4621F02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37208" y="5829433"/>
            <a:ext cx="352545" cy="352545"/>
          </a:xfrm>
          <a:prstGeom prst="rect">
            <a:avLst/>
          </a:prstGeom>
        </p:spPr>
      </p:pic>
      <p:sp>
        <p:nvSpPr>
          <p:cNvPr id="16" name="Freihandform: Form 15">
            <a:extLst>
              <a:ext uri="{FF2B5EF4-FFF2-40B4-BE49-F238E27FC236}">
                <a16:creationId xmlns:a16="http://schemas.microsoft.com/office/drawing/2014/main" id="{813BD0E6-0B4B-4A7D-A6DD-F1BB5004796D}"/>
              </a:ext>
            </a:extLst>
          </p:cNvPr>
          <p:cNvSpPr/>
          <p:nvPr/>
        </p:nvSpPr>
        <p:spPr>
          <a:xfrm>
            <a:off x="10153559" y="4808856"/>
            <a:ext cx="273064" cy="443550"/>
          </a:xfrm>
          <a:custGeom>
            <a:avLst/>
            <a:gdLst>
              <a:gd name="connsiteX0" fmla="*/ 136532 w 273064"/>
              <a:gd name="connsiteY0" fmla="*/ 195684 h 443550"/>
              <a:gd name="connsiteX1" fmla="*/ 77827 w 273064"/>
              <a:gd name="connsiteY1" fmla="*/ 136979 h 443550"/>
              <a:gd name="connsiteX2" fmla="*/ 136532 w 273064"/>
              <a:gd name="connsiteY2" fmla="*/ 78274 h 443550"/>
              <a:gd name="connsiteX3" fmla="*/ 195237 w 273064"/>
              <a:gd name="connsiteY3" fmla="*/ 136979 h 443550"/>
              <a:gd name="connsiteX4" fmla="*/ 136532 w 273064"/>
              <a:gd name="connsiteY4" fmla="*/ 195684 h 443550"/>
              <a:gd name="connsiteX5" fmla="*/ 136532 w 273064"/>
              <a:gd name="connsiteY5" fmla="*/ 0 h 443550"/>
              <a:gd name="connsiteX6" fmla="*/ 23688 w 273064"/>
              <a:gd name="connsiteY6" fmla="*/ 60010 h 443550"/>
              <a:gd name="connsiteX7" fmla="*/ 9337 w 273064"/>
              <a:gd name="connsiteY7" fmla="*/ 187204 h 443550"/>
              <a:gd name="connsiteX8" fmla="*/ 71304 w 273064"/>
              <a:gd name="connsiteY8" fmla="*/ 324183 h 443550"/>
              <a:gd name="connsiteX9" fmla="*/ 124791 w 273064"/>
              <a:gd name="connsiteY9" fmla="*/ 436375 h 443550"/>
              <a:gd name="connsiteX10" fmla="*/ 136532 w 273064"/>
              <a:gd name="connsiteY10" fmla="*/ 443551 h 443550"/>
              <a:gd name="connsiteX11" fmla="*/ 148273 w 273064"/>
              <a:gd name="connsiteY11" fmla="*/ 436375 h 443550"/>
              <a:gd name="connsiteX12" fmla="*/ 201760 w 273064"/>
              <a:gd name="connsiteY12" fmla="*/ 324183 h 443550"/>
              <a:gd name="connsiteX13" fmla="*/ 263727 w 273064"/>
              <a:gd name="connsiteY13" fmla="*/ 187204 h 443550"/>
              <a:gd name="connsiteX14" fmla="*/ 249377 w 273064"/>
              <a:gd name="connsiteY14" fmla="*/ 60010 h 443550"/>
              <a:gd name="connsiteX15" fmla="*/ 136532 w 273064"/>
              <a:gd name="connsiteY15" fmla="*/ 0 h 4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64" h="443550">
                <a:moveTo>
                  <a:pt x="136532" y="195684"/>
                </a:moveTo>
                <a:cubicBezTo>
                  <a:pt x="103918" y="195684"/>
                  <a:pt x="77827" y="169593"/>
                  <a:pt x="77827" y="136979"/>
                </a:cubicBezTo>
                <a:cubicBezTo>
                  <a:pt x="77827" y="104365"/>
                  <a:pt x="103918" y="78274"/>
                  <a:pt x="136532" y="78274"/>
                </a:cubicBezTo>
                <a:cubicBezTo>
                  <a:pt x="169146" y="78274"/>
                  <a:pt x="195237" y="104365"/>
                  <a:pt x="195237" y="136979"/>
                </a:cubicBezTo>
                <a:cubicBezTo>
                  <a:pt x="195237" y="169593"/>
                  <a:pt x="169146" y="195684"/>
                  <a:pt x="136532" y="195684"/>
                </a:cubicBezTo>
                <a:close/>
                <a:moveTo>
                  <a:pt x="136532" y="0"/>
                </a:moveTo>
                <a:cubicBezTo>
                  <a:pt x="91525" y="0"/>
                  <a:pt x="49127" y="22178"/>
                  <a:pt x="23688" y="60010"/>
                </a:cubicBezTo>
                <a:cubicBezTo>
                  <a:pt x="-1751" y="97190"/>
                  <a:pt x="-6970" y="144806"/>
                  <a:pt x="9337" y="187204"/>
                </a:cubicBezTo>
                <a:lnTo>
                  <a:pt x="71304" y="324183"/>
                </a:lnTo>
                <a:lnTo>
                  <a:pt x="124791" y="436375"/>
                </a:lnTo>
                <a:cubicBezTo>
                  <a:pt x="126748" y="440941"/>
                  <a:pt x="131314" y="443551"/>
                  <a:pt x="136532" y="443551"/>
                </a:cubicBezTo>
                <a:cubicBezTo>
                  <a:pt x="141750" y="443551"/>
                  <a:pt x="146316" y="440941"/>
                  <a:pt x="148273" y="436375"/>
                </a:cubicBezTo>
                <a:lnTo>
                  <a:pt x="201760" y="324183"/>
                </a:lnTo>
                <a:lnTo>
                  <a:pt x="263727" y="187204"/>
                </a:lnTo>
                <a:cubicBezTo>
                  <a:pt x="280034" y="144806"/>
                  <a:pt x="274816" y="97190"/>
                  <a:pt x="249377" y="60010"/>
                </a:cubicBezTo>
                <a:cubicBezTo>
                  <a:pt x="223938" y="22178"/>
                  <a:pt x="181539" y="0"/>
                  <a:pt x="136532" y="0"/>
                </a:cubicBezTo>
                <a:close/>
              </a:path>
            </a:pathLst>
          </a:custGeom>
          <a:solidFill>
            <a:schemeClr val="bg1"/>
          </a:solidFill>
          <a:ln w="6449" cap="flat">
            <a:noFill/>
            <a:prstDash val="solid"/>
            <a:miter/>
          </a:ln>
          <a:effectLst>
            <a:outerShdw blurRad="63500" sx="102000" sy="102000" algn="ctr" rotWithShape="0">
              <a:prstClr val="black">
                <a:alpha val="70000"/>
              </a:prstClr>
            </a:outerShdw>
          </a:effectLst>
        </p:spPr>
        <p:txBody>
          <a:bodyPr rtlCol="0" anchor="ctr"/>
          <a:lstStyle/>
          <a:p>
            <a:endParaRPr lang="en-US" dirty="0"/>
          </a:p>
        </p:txBody>
      </p:sp>
      <p:sp>
        <p:nvSpPr>
          <p:cNvPr id="17" name="Freihandform: Form 16">
            <a:extLst>
              <a:ext uri="{FF2B5EF4-FFF2-40B4-BE49-F238E27FC236}">
                <a16:creationId xmlns:a16="http://schemas.microsoft.com/office/drawing/2014/main" id="{93A16315-E7CE-4E90-8EFF-8DB23FC2103B}"/>
              </a:ext>
            </a:extLst>
          </p:cNvPr>
          <p:cNvSpPr/>
          <p:nvPr/>
        </p:nvSpPr>
        <p:spPr>
          <a:xfrm>
            <a:off x="10015743" y="2981309"/>
            <a:ext cx="273064" cy="443550"/>
          </a:xfrm>
          <a:custGeom>
            <a:avLst/>
            <a:gdLst>
              <a:gd name="connsiteX0" fmla="*/ 136532 w 273064"/>
              <a:gd name="connsiteY0" fmla="*/ 195684 h 443550"/>
              <a:gd name="connsiteX1" fmla="*/ 77827 w 273064"/>
              <a:gd name="connsiteY1" fmla="*/ 136979 h 443550"/>
              <a:gd name="connsiteX2" fmla="*/ 136532 w 273064"/>
              <a:gd name="connsiteY2" fmla="*/ 78274 h 443550"/>
              <a:gd name="connsiteX3" fmla="*/ 195237 w 273064"/>
              <a:gd name="connsiteY3" fmla="*/ 136979 h 443550"/>
              <a:gd name="connsiteX4" fmla="*/ 136532 w 273064"/>
              <a:gd name="connsiteY4" fmla="*/ 195684 h 443550"/>
              <a:gd name="connsiteX5" fmla="*/ 136532 w 273064"/>
              <a:gd name="connsiteY5" fmla="*/ 0 h 443550"/>
              <a:gd name="connsiteX6" fmla="*/ 23688 w 273064"/>
              <a:gd name="connsiteY6" fmla="*/ 60010 h 443550"/>
              <a:gd name="connsiteX7" fmla="*/ 9337 w 273064"/>
              <a:gd name="connsiteY7" fmla="*/ 187204 h 443550"/>
              <a:gd name="connsiteX8" fmla="*/ 71304 w 273064"/>
              <a:gd name="connsiteY8" fmla="*/ 324183 h 443550"/>
              <a:gd name="connsiteX9" fmla="*/ 124791 w 273064"/>
              <a:gd name="connsiteY9" fmla="*/ 436375 h 443550"/>
              <a:gd name="connsiteX10" fmla="*/ 136532 w 273064"/>
              <a:gd name="connsiteY10" fmla="*/ 443551 h 443550"/>
              <a:gd name="connsiteX11" fmla="*/ 148273 w 273064"/>
              <a:gd name="connsiteY11" fmla="*/ 436375 h 443550"/>
              <a:gd name="connsiteX12" fmla="*/ 201760 w 273064"/>
              <a:gd name="connsiteY12" fmla="*/ 324183 h 443550"/>
              <a:gd name="connsiteX13" fmla="*/ 263727 w 273064"/>
              <a:gd name="connsiteY13" fmla="*/ 187204 h 443550"/>
              <a:gd name="connsiteX14" fmla="*/ 249377 w 273064"/>
              <a:gd name="connsiteY14" fmla="*/ 60010 h 443550"/>
              <a:gd name="connsiteX15" fmla="*/ 136532 w 273064"/>
              <a:gd name="connsiteY15" fmla="*/ 0 h 4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64" h="443550">
                <a:moveTo>
                  <a:pt x="136532" y="195684"/>
                </a:moveTo>
                <a:cubicBezTo>
                  <a:pt x="103918" y="195684"/>
                  <a:pt x="77827" y="169593"/>
                  <a:pt x="77827" y="136979"/>
                </a:cubicBezTo>
                <a:cubicBezTo>
                  <a:pt x="77827" y="104365"/>
                  <a:pt x="103918" y="78274"/>
                  <a:pt x="136532" y="78274"/>
                </a:cubicBezTo>
                <a:cubicBezTo>
                  <a:pt x="169146" y="78274"/>
                  <a:pt x="195237" y="104365"/>
                  <a:pt x="195237" y="136979"/>
                </a:cubicBezTo>
                <a:cubicBezTo>
                  <a:pt x="195237" y="169593"/>
                  <a:pt x="169146" y="195684"/>
                  <a:pt x="136532" y="195684"/>
                </a:cubicBezTo>
                <a:close/>
                <a:moveTo>
                  <a:pt x="136532" y="0"/>
                </a:moveTo>
                <a:cubicBezTo>
                  <a:pt x="91525" y="0"/>
                  <a:pt x="49127" y="22178"/>
                  <a:pt x="23688" y="60010"/>
                </a:cubicBezTo>
                <a:cubicBezTo>
                  <a:pt x="-1751" y="97190"/>
                  <a:pt x="-6970" y="144806"/>
                  <a:pt x="9337" y="187204"/>
                </a:cubicBezTo>
                <a:lnTo>
                  <a:pt x="71304" y="324183"/>
                </a:lnTo>
                <a:lnTo>
                  <a:pt x="124791" y="436375"/>
                </a:lnTo>
                <a:cubicBezTo>
                  <a:pt x="126748" y="440941"/>
                  <a:pt x="131314" y="443551"/>
                  <a:pt x="136532" y="443551"/>
                </a:cubicBezTo>
                <a:cubicBezTo>
                  <a:pt x="141750" y="443551"/>
                  <a:pt x="146316" y="440941"/>
                  <a:pt x="148273" y="436375"/>
                </a:cubicBezTo>
                <a:lnTo>
                  <a:pt x="201760" y="324183"/>
                </a:lnTo>
                <a:lnTo>
                  <a:pt x="263727" y="187204"/>
                </a:lnTo>
                <a:cubicBezTo>
                  <a:pt x="280034" y="144806"/>
                  <a:pt x="274816" y="97190"/>
                  <a:pt x="249377" y="60010"/>
                </a:cubicBezTo>
                <a:cubicBezTo>
                  <a:pt x="223938" y="22178"/>
                  <a:pt x="181539" y="0"/>
                  <a:pt x="136532" y="0"/>
                </a:cubicBezTo>
                <a:close/>
              </a:path>
            </a:pathLst>
          </a:custGeom>
          <a:solidFill>
            <a:schemeClr val="bg1"/>
          </a:solidFill>
          <a:ln w="6449" cap="flat">
            <a:noFill/>
            <a:prstDash val="solid"/>
            <a:miter/>
          </a:ln>
          <a:effectLst>
            <a:outerShdw blurRad="63500" sx="102000" sy="102000" algn="ctr" rotWithShape="0">
              <a:prstClr val="black">
                <a:alpha val="70000"/>
              </a:prstClr>
            </a:outerShdw>
          </a:effectLst>
        </p:spPr>
        <p:txBody>
          <a:bodyPr rtlCol="0" anchor="ctr"/>
          <a:lstStyle/>
          <a:p>
            <a:endParaRPr lang="en-US" dirty="0"/>
          </a:p>
        </p:txBody>
      </p:sp>
      <p:sp>
        <p:nvSpPr>
          <p:cNvPr id="18" name="Freihandform: Form 17">
            <a:extLst>
              <a:ext uri="{FF2B5EF4-FFF2-40B4-BE49-F238E27FC236}">
                <a16:creationId xmlns:a16="http://schemas.microsoft.com/office/drawing/2014/main" id="{496DCD8F-507B-4D66-B2F7-234AD45DA5D0}"/>
              </a:ext>
            </a:extLst>
          </p:cNvPr>
          <p:cNvSpPr/>
          <p:nvPr/>
        </p:nvSpPr>
        <p:spPr>
          <a:xfrm>
            <a:off x="9441601" y="1435677"/>
            <a:ext cx="273064" cy="443550"/>
          </a:xfrm>
          <a:custGeom>
            <a:avLst/>
            <a:gdLst>
              <a:gd name="connsiteX0" fmla="*/ 136532 w 273064"/>
              <a:gd name="connsiteY0" fmla="*/ 195684 h 443550"/>
              <a:gd name="connsiteX1" fmla="*/ 77827 w 273064"/>
              <a:gd name="connsiteY1" fmla="*/ 136979 h 443550"/>
              <a:gd name="connsiteX2" fmla="*/ 136532 w 273064"/>
              <a:gd name="connsiteY2" fmla="*/ 78274 h 443550"/>
              <a:gd name="connsiteX3" fmla="*/ 195237 w 273064"/>
              <a:gd name="connsiteY3" fmla="*/ 136979 h 443550"/>
              <a:gd name="connsiteX4" fmla="*/ 136532 w 273064"/>
              <a:gd name="connsiteY4" fmla="*/ 195684 h 443550"/>
              <a:gd name="connsiteX5" fmla="*/ 136532 w 273064"/>
              <a:gd name="connsiteY5" fmla="*/ 0 h 443550"/>
              <a:gd name="connsiteX6" fmla="*/ 23688 w 273064"/>
              <a:gd name="connsiteY6" fmla="*/ 60010 h 443550"/>
              <a:gd name="connsiteX7" fmla="*/ 9337 w 273064"/>
              <a:gd name="connsiteY7" fmla="*/ 187204 h 443550"/>
              <a:gd name="connsiteX8" fmla="*/ 71304 w 273064"/>
              <a:gd name="connsiteY8" fmla="*/ 324183 h 443550"/>
              <a:gd name="connsiteX9" fmla="*/ 124791 w 273064"/>
              <a:gd name="connsiteY9" fmla="*/ 436375 h 443550"/>
              <a:gd name="connsiteX10" fmla="*/ 136532 w 273064"/>
              <a:gd name="connsiteY10" fmla="*/ 443551 h 443550"/>
              <a:gd name="connsiteX11" fmla="*/ 148273 w 273064"/>
              <a:gd name="connsiteY11" fmla="*/ 436375 h 443550"/>
              <a:gd name="connsiteX12" fmla="*/ 201760 w 273064"/>
              <a:gd name="connsiteY12" fmla="*/ 324183 h 443550"/>
              <a:gd name="connsiteX13" fmla="*/ 263727 w 273064"/>
              <a:gd name="connsiteY13" fmla="*/ 187204 h 443550"/>
              <a:gd name="connsiteX14" fmla="*/ 249377 w 273064"/>
              <a:gd name="connsiteY14" fmla="*/ 60010 h 443550"/>
              <a:gd name="connsiteX15" fmla="*/ 136532 w 273064"/>
              <a:gd name="connsiteY15" fmla="*/ 0 h 4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3064" h="443550">
                <a:moveTo>
                  <a:pt x="136532" y="195684"/>
                </a:moveTo>
                <a:cubicBezTo>
                  <a:pt x="103918" y="195684"/>
                  <a:pt x="77827" y="169593"/>
                  <a:pt x="77827" y="136979"/>
                </a:cubicBezTo>
                <a:cubicBezTo>
                  <a:pt x="77827" y="104365"/>
                  <a:pt x="103918" y="78274"/>
                  <a:pt x="136532" y="78274"/>
                </a:cubicBezTo>
                <a:cubicBezTo>
                  <a:pt x="169146" y="78274"/>
                  <a:pt x="195237" y="104365"/>
                  <a:pt x="195237" y="136979"/>
                </a:cubicBezTo>
                <a:cubicBezTo>
                  <a:pt x="195237" y="169593"/>
                  <a:pt x="169146" y="195684"/>
                  <a:pt x="136532" y="195684"/>
                </a:cubicBezTo>
                <a:close/>
                <a:moveTo>
                  <a:pt x="136532" y="0"/>
                </a:moveTo>
                <a:cubicBezTo>
                  <a:pt x="91525" y="0"/>
                  <a:pt x="49127" y="22178"/>
                  <a:pt x="23688" y="60010"/>
                </a:cubicBezTo>
                <a:cubicBezTo>
                  <a:pt x="-1751" y="97190"/>
                  <a:pt x="-6970" y="144806"/>
                  <a:pt x="9337" y="187204"/>
                </a:cubicBezTo>
                <a:lnTo>
                  <a:pt x="71304" y="324183"/>
                </a:lnTo>
                <a:lnTo>
                  <a:pt x="124791" y="436375"/>
                </a:lnTo>
                <a:cubicBezTo>
                  <a:pt x="126748" y="440941"/>
                  <a:pt x="131314" y="443551"/>
                  <a:pt x="136532" y="443551"/>
                </a:cubicBezTo>
                <a:cubicBezTo>
                  <a:pt x="141750" y="443551"/>
                  <a:pt x="146316" y="440941"/>
                  <a:pt x="148273" y="436375"/>
                </a:cubicBezTo>
                <a:lnTo>
                  <a:pt x="201760" y="324183"/>
                </a:lnTo>
                <a:lnTo>
                  <a:pt x="263727" y="187204"/>
                </a:lnTo>
                <a:cubicBezTo>
                  <a:pt x="280034" y="144806"/>
                  <a:pt x="274816" y="97190"/>
                  <a:pt x="249377" y="60010"/>
                </a:cubicBezTo>
                <a:cubicBezTo>
                  <a:pt x="223938" y="22178"/>
                  <a:pt x="181539" y="0"/>
                  <a:pt x="136532" y="0"/>
                </a:cubicBezTo>
                <a:close/>
              </a:path>
            </a:pathLst>
          </a:custGeom>
          <a:solidFill>
            <a:schemeClr val="bg1"/>
          </a:solidFill>
          <a:ln w="6449" cap="flat">
            <a:noFill/>
            <a:prstDash val="solid"/>
            <a:miter/>
          </a:ln>
          <a:effectLst>
            <a:outerShdw blurRad="63500" sx="102000" sy="102000" algn="ctr" rotWithShape="0">
              <a:prstClr val="black">
                <a:alpha val="70000"/>
              </a:prstClr>
            </a:outerShdw>
          </a:effectLst>
        </p:spPr>
        <p:txBody>
          <a:bodyPr rtlCol="0" anchor="ctr"/>
          <a:lstStyle/>
          <a:p>
            <a:endParaRPr lang="en-US" dirty="0"/>
          </a:p>
        </p:txBody>
      </p:sp>
    </p:spTree>
    <p:extLst>
      <p:ext uri="{BB962C8B-B14F-4D97-AF65-F5344CB8AC3E}">
        <p14:creationId xmlns:p14="http://schemas.microsoft.com/office/powerpoint/2010/main" val="3983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2" grpId="0"/>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DA8ADB5D-41F4-4EED-B398-BFAFD396743F}"/>
              </a:ext>
            </a:extLst>
          </p:cNvPr>
          <p:cNvSpPr>
            <a:spLocks noGrp="1"/>
          </p:cNvSpPr>
          <p:nvPr>
            <p:ph idx="1"/>
          </p:nvPr>
        </p:nvSpPr>
        <p:spPr/>
        <p:txBody>
          <a:bodyPr/>
          <a:lstStyle/>
          <a:p>
            <a:pPr marL="514350" indent="-514350">
              <a:buFont typeface="+mj-lt"/>
              <a:buAutoNum type="arabicPeriod"/>
            </a:pPr>
            <a:r>
              <a:rPr lang="en-US" dirty="0"/>
              <a:t>Name, major / degree / job / company</a:t>
            </a:r>
          </a:p>
          <a:p>
            <a:pPr marL="514350" indent="-514350">
              <a:buFont typeface="+mj-lt"/>
              <a:buAutoNum type="arabicPeriod"/>
            </a:pPr>
            <a:r>
              <a:rPr lang="en-US" dirty="0"/>
              <a:t>Your understanding of the word “human-computer interaction”</a:t>
            </a:r>
          </a:p>
          <a:p>
            <a:pPr marL="514350" indent="-514350">
              <a:buFont typeface="+mj-lt"/>
              <a:buAutoNum type="arabicPeriod"/>
            </a:pPr>
            <a:r>
              <a:rPr lang="en-US" dirty="0"/>
              <a:t>Requests and expectations for this course</a:t>
            </a:r>
          </a:p>
        </p:txBody>
      </p:sp>
      <p:sp>
        <p:nvSpPr>
          <p:cNvPr id="4" name="Titel 3">
            <a:extLst>
              <a:ext uri="{FF2B5EF4-FFF2-40B4-BE49-F238E27FC236}">
                <a16:creationId xmlns:a16="http://schemas.microsoft.com/office/drawing/2014/main" id="{4184029B-8E03-44C9-859C-28FB9A4710EA}"/>
              </a:ext>
            </a:extLst>
          </p:cNvPr>
          <p:cNvSpPr>
            <a:spLocks noGrp="1"/>
          </p:cNvSpPr>
          <p:nvPr>
            <p:ph type="title"/>
          </p:nvPr>
        </p:nvSpPr>
        <p:spPr/>
        <p:txBody>
          <a:bodyPr>
            <a:normAutofit/>
          </a:bodyPr>
          <a:lstStyle/>
          <a:p>
            <a:r>
              <a:rPr lang="en-US" dirty="0"/>
              <a:t>Round of Introductions</a:t>
            </a:r>
          </a:p>
        </p:txBody>
      </p:sp>
      <p:pic>
        <p:nvPicPr>
          <p:cNvPr id="7" name="Grafik 6" descr="Fragen mit einfarbiger Füllung">
            <a:extLst>
              <a:ext uri="{FF2B5EF4-FFF2-40B4-BE49-F238E27FC236}">
                <a16:creationId xmlns:a16="http://schemas.microsoft.com/office/drawing/2014/main" id="{7C07FA75-1E53-4BF4-8173-575849F17F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84776" y="3095872"/>
            <a:ext cx="2822448" cy="2822448"/>
          </a:xfrm>
          <a:prstGeom prst="rect">
            <a:avLst/>
          </a:prstGeom>
        </p:spPr>
      </p:pic>
    </p:spTree>
    <p:extLst>
      <p:ext uri="{BB962C8B-B14F-4D97-AF65-F5344CB8AC3E}">
        <p14:creationId xmlns:p14="http://schemas.microsoft.com/office/powerpoint/2010/main" val="164326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Pfeil: nach links gekrümmt 47">
            <a:extLst>
              <a:ext uri="{FF2B5EF4-FFF2-40B4-BE49-F238E27FC236}">
                <a16:creationId xmlns:a16="http://schemas.microsoft.com/office/drawing/2014/main" id="{2F3BD2AC-7F27-42BE-81EA-8C809E5B47E1}"/>
              </a:ext>
            </a:extLst>
          </p:cNvPr>
          <p:cNvSpPr/>
          <p:nvPr/>
        </p:nvSpPr>
        <p:spPr>
          <a:xfrm>
            <a:off x="8897831" y="1227066"/>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Pfeil: nach links gekrümmt 48">
            <a:extLst>
              <a:ext uri="{FF2B5EF4-FFF2-40B4-BE49-F238E27FC236}">
                <a16:creationId xmlns:a16="http://schemas.microsoft.com/office/drawing/2014/main" id="{ECF19E72-4AE9-40D8-B5F5-7DCE48D7C27B}"/>
              </a:ext>
            </a:extLst>
          </p:cNvPr>
          <p:cNvSpPr/>
          <p:nvPr/>
        </p:nvSpPr>
        <p:spPr>
          <a:xfrm flipH="1">
            <a:off x="1121839" y="1193705"/>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el 3">
            <a:extLst>
              <a:ext uri="{FF2B5EF4-FFF2-40B4-BE49-F238E27FC236}">
                <a16:creationId xmlns:a16="http://schemas.microsoft.com/office/drawing/2014/main" id="{39E486A2-52D7-48F3-95E9-A29B6656408F}"/>
              </a:ext>
            </a:extLst>
          </p:cNvPr>
          <p:cNvSpPr>
            <a:spLocks noGrp="1"/>
          </p:cNvSpPr>
          <p:nvPr>
            <p:ph type="title"/>
          </p:nvPr>
        </p:nvSpPr>
        <p:spPr/>
        <p:txBody>
          <a:bodyPr>
            <a:normAutofit/>
          </a:bodyPr>
          <a:lstStyle/>
          <a:p>
            <a:r>
              <a:rPr lang="en-US" dirty="0"/>
              <a:t>What is Part of HCI?</a:t>
            </a:r>
          </a:p>
        </p:txBody>
      </p:sp>
      <p:pic>
        <p:nvPicPr>
          <p:cNvPr id="5" name="Inhaltsplatzhalter 4">
            <a:extLst>
              <a:ext uri="{FF2B5EF4-FFF2-40B4-BE49-F238E27FC236}">
                <a16:creationId xmlns:a16="http://schemas.microsoft.com/office/drawing/2014/main" id="{32A6333B-CE5E-41EE-AF58-0D3B0187B90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9182" y="1071202"/>
            <a:ext cx="5473636" cy="4929897"/>
          </a:xfrm>
        </p:spPr>
      </p:pic>
      <p:grpSp>
        <p:nvGrpSpPr>
          <p:cNvPr id="45" name="Gruppieren 44">
            <a:extLst>
              <a:ext uri="{FF2B5EF4-FFF2-40B4-BE49-F238E27FC236}">
                <a16:creationId xmlns:a16="http://schemas.microsoft.com/office/drawing/2014/main" id="{354F02EB-11AC-4ED5-B128-9235E2BB7F0F}"/>
              </a:ext>
            </a:extLst>
          </p:cNvPr>
          <p:cNvGrpSpPr/>
          <p:nvPr/>
        </p:nvGrpSpPr>
        <p:grpSpPr>
          <a:xfrm>
            <a:off x="3685578" y="956086"/>
            <a:ext cx="4699011" cy="5094752"/>
            <a:chOff x="3685578" y="1138966"/>
            <a:chExt cx="4699011" cy="5094752"/>
          </a:xfrm>
        </p:grpSpPr>
        <p:sp>
          <p:nvSpPr>
            <p:cNvPr id="42" name="Pfeil: nach links gekrümmt 41">
              <a:extLst>
                <a:ext uri="{FF2B5EF4-FFF2-40B4-BE49-F238E27FC236}">
                  <a16:creationId xmlns:a16="http://schemas.microsoft.com/office/drawing/2014/main" id="{06C2D5EA-640F-41B0-98B9-830844C5AB93}"/>
                </a:ext>
              </a:extLst>
            </p:cNvPr>
            <p:cNvSpPr/>
            <p:nvPr/>
          </p:nvSpPr>
          <p:spPr>
            <a:xfrm rot="10800000">
              <a:off x="6269887" y="1138967"/>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Pfeil: nach links gekrümmt 42">
              <a:extLst>
                <a:ext uri="{FF2B5EF4-FFF2-40B4-BE49-F238E27FC236}">
                  <a16:creationId xmlns:a16="http://schemas.microsoft.com/office/drawing/2014/main" id="{BE76D5BE-874A-46A8-B3D0-03CB2BE02C52}"/>
                </a:ext>
              </a:extLst>
            </p:cNvPr>
            <p:cNvSpPr/>
            <p:nvPr/>
          </p:nvSpPr>
          <p:spPr>
            <a:xfrm rot="10800000" flipH="1">
              <a:off x="3685578" y="1138966"/>
              <a:ext cx="2114702" cy="5094751"/>
            </a:xfrm>
            <a:prstGeom prst="curvedLeftArrow">
              <a:avLst/>
            </a:prstGeom>
            <a:solidFill>
              <a:srgbClr val="125CEE">
                <a:alpha val="50196"/>
              </a:srgbClr>
            </a:solidFill>
            <a:ln>
              <a:solidFill>
                <a:srgbClr val="12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feld 18">
            <a:extLst>
              <a:ext uri="{FF2B5EF4-FFF2-40B4-BE49-F238E27FC236}">
                <a16:creationId xmlns:a16="http://schemas.microsoft.com/office/drawing/2014/main" id="{0F450E6B-2958-4788-86F0-0947E64089A8}"/>
              </a:ext>
            </a:extLst>
          </p:cNvPr>
          <p:cNvSpPr txBox="1"/>
          <p:nvPr/>
        </p:nvSpPr>
        <p:spPr>
          <a:xfrm>
            <a:off x="2825782" y="5259579"/>
            <a:ext cx="1609344"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en-US" b="1" dirty="0"/>
              <a:t>psychology</a:t>
            </a:r>
          </a:p>
        </p:txBody>
      </p:sp>
      <p:sp>
        <p:nvSpPr>
          <p:cNvPr id="21" name="Textfeld 20">
            <a:extLst>
              <a:ext uri="{FF2B5EF4-FFF2-40B4-BE49-F238E27FC236}">
                <a16:creationId xmlns:a16="http://schemas.microsoft.com/office/drawing/2014/main" id="{19531386-8B33-40B8-86B6-B7A2D7814B65}"/>
              </a:ext>
            </a:extLst>
          </p:cNvPr>
          <p:cNvSpPr txBox="1"/>
          <p:nvPr/>
        </p:nvSpPr>
        <p:spPr>
          <a:xfrm>
            <a:off x="6448147" y="5498628"/>
            <a:ext cx="2237147"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en-US" b="1" dirty="0"/>
              <a:t>computer science</a:t>
            </a:r>
          </a:p>
        </p:txBody>
      </p:sp>
      <p:sp>
        <p:nvSpPr>
          <p:cNvPr id="22" name="Textfeld 21">
            <a:extLst>
              <a:ext uri="{FF2B5EF4-FFF2-40B4-BE49-F238E27FC236}">
                <a16:creationId xmlns:a16="http://schemas.microsoft.com/office/drawing/2014/main" id="{BFDF4A21-EA41-4ECA-BA9B-7995B9BA4470}"/>
              </a:ext>
            </a:extLst>
          </p:cNvPr>
          <p:cNvSpPr txBox="1"/>
          <p:nvPr/>
        </p:nvSpPr>
        <p:spPr>
          <a:xfrm>
            <a:off x="4755094" y="5641576"/>
            <a:ext cx="1072753"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en-US" b="1" dirty="0"/>
              <a:t>design</a:t>
            </a:r>
          </a:p>
        </p:txBody>
      </p:sp>
      <p:sp>
        <p:nvSpPr>
          <p:cNvPr id="23" name="Textfeld 22">
            <a:extLst>
              <a:ext uri="{FF2B5EF4-FFF2-40B4-BE49-F238E27FC236}">
                <a16:creationId xmlns:a16="http://schemas.microsoft.com/office/drawing/2014/main" id="{908C26A5-8E95-4A76-810A-A36EA43E78FA}"/>
              </a:ext>
            </a:extLst>
          </p:cNvPr>
          <p:cNvSpPr txBox="1"/>
          <p:nvPr/>
        </p:nvSpPr>
        <p:spPr>
          <a:xfrm>
            <a:off x="1179467" y="5527353"/>
            <a:ext cx="1367620"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en-US" b="1" dirty="0"/>
              <a:t>sociology</a:t>
            </a:r>
          </a:p>
        </p:txBody>
      </p:sp>
      <p:sp>
        <p:nvSpPr>
          <p:cNvPr id="24" name="Textfeld 23">
            <a:extLst>
              <a:ext uri="{FF2B5EF4-FFF2-40B4-BE49-F238E27FC236}">
                <a16:creationId xmlns:a16="http://schemas.microsoft.com/office/drawing/2014/main" id="{E5DFFCE4-ACE7-4501-A4B6-DB239B95B5C1}"/>
              </a:ext>
            </a:extLst>
          </p:cNvPr>
          <p:cNvSpPr txBox="1"/>
          <p:nvPr/>
        </p:nvSpPr>
        <p:spPr>
          <a:xfrm>
            <a:off x="10271343" y="5126367"/>
            <a:ext cx="1190227"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en-US" b="1" dirty="0"/>
              <a:t>biology</a:t>
            </a:r>
          </a:p>
        </p:txBody>
      </p:sp>
      <p:sp>
        <p:nvSpPr>
          <p:cNvPr id="25" name="Textfeld 24">
            <a:extLst>
              <a:ext uri="{FF2B5EF4-FFF2-40B4-BE49-F238E27FC236}">
                <a16:creationId xmlns:a16="http://schemas.microsoft.com/office/drawing/2014/main" id="{2A48BC46-80B8-4AF3-9351-81B0420DCA75}"/>
              </a:ext>
            </a:extLst>
          </p:cNvPr>
          <p:cNvSpPr txBox="1"/>
          <p:nvPr/>
        </p:nvSpPr>
        <p:spPr>
          <a:xfrm>
            <a:off x="8815876" y="5757234"/>
            <a:ext cx="1571312" cy="469344"/>
          </a:xfrm>
          <a:prstGeom prst="roundRect">
            <a:avLst>
              <a:gd name="adj" fmla="val 37553"/>
            </a:avLst>
          </a:prstGeom>
          <a:solidFill>
            <a:srgbClr val="FFCCCC">
              <a:alpha val="80000"/>
            </a:srgbClr>
          </a:solidFill>
          <a:ln w="19050">
            <a:solidFill>
              <a:schemeClr val="tx1"/>
            </a:solidFill>
          </a:ln>
        </p:spPr>
        <p:txBody>
          <a:bodyPr wrap="square" rtlCol="0">
            <a:spAutoFit/>
          </a:bodyPr>
          <a:lstStyle/>
          <a:p>
            <a:pPr algn="ctr"/>
            <a:r>
              <a:rPr lang="en-US" b="1" dirty="0"/>
              <a:t>ergonomics</a:t>
            </a:r>
          </a:p>
        </p:txBody>
      </p:sp>
      <p:sp>
        <p:nvSpPr>
          <p:cNvPr id="26" name="Textfeld 25">
            <a:extLst>
              <a:ext uri="{FF2B5EF4-FFF2-40B4-BE49-F238E27FC236}">
                <a16:creationId xmlns:a16="http://schemas.microsoft.com/office/drawing/2014/main" id="{359938F3-53F3-4780-987F-D5F96AEC766A}"/>
              </a:ext>
            </a:extLst>
          </p:cNvPr>
          <p:cNvSpPr txBox="1"/>
          <p:nvPr/>
        </p:nvSpPr>
        <p:spPr>
          <a:xfrm>
            <a:off x="4840613" y="4699944"/>
            <a:ext cx="2220040" cy="469344"/>
          </a:xfrm>
          <a:prstGeom prst="roundRect">
            <a:avLst>
              <a:gd name="adj" fmla="val 37553"/>
            </a:avLst>
          </a:prstGeom>
          <a:solidFill>
            <a:srgbClr val="FFFFCC">
              <a:alpha val="80000"/>
            </a:srgbClr>
          </a:solidFill>
          <a:ln w="19050">
            <a:solidFill>
              <a:schemeClr val="tx1"/>
            </a:solidFill>
          </a:ln>
        </p:spPr>
        <p:txBody>
          <a:bodyPr wrap="square" rtlCol="0">
            <a:spAutoFit/>
          </a:bodyPr>
          <a:lstStyle/>
          <a:p>
            <a:pPr algn="ctr"/>
            <a:r>
              <a:rPr lang="de-DE" b="1" dirty="0" err="1"/>
              <a:t>rigorous</a:t>
            </a:r>
            <a:r>
              <a:rPr lang="de-DE" b="1" dirty="0"/>
              <a:t> </a:t>
            </a:r>
            <a:r>
              <a:rPr lang="de-DE" b="1" dirty="0" err="1"/>
              <a:t>methods</a:t>
            </a:r>
            <a:endParaRPr lang="en-US" b="1" dirty="0"/>
          </a:p>
        </p:txBody>
      </p:sp>
      <p:sp>
        <p:nvSpPr>
          <p:cNvPr id="27" name="Textfeld 26">
            <a:extLst>
              <a:ext uri="{FF2B5EF4-FFF2-40B4-BE49-F238E27FC236}">
                <a16:creationId xmlns:a16="http://schemas.microsoft.com/office/drawing/2014/main" id="{2ECC0C2C-4221-4963-9FC7-FB186F5B20DA}"/>
              </a:ext>
            </a:extLst>
          </p:cNvPr>
          <p:cNvSpPr txBox="1"/>
          <p:nvPr/>
        </p:nvSpPr>
        <p:spPr>
          <a:xfrm>
            <a:off x="5398335" y="4057700"/>
            <a:ext cx="1466856" cy="469344"/>
          </a:xfrm>
          <a:prstGeom prst="roundRect">
            <a:avLst>
              <a:gd name="adj" fmla="val 37553"/>
            </a:avLst>
          </a:prstGeom>
          <a:solidFill>
            <a:srgbClr val="FFFFCC">
              <a:alpha val="80000"/>
            </a:srgbClr>
          </a:solidFill>
          <a:ln w="19050">
            <a:solidFill>
              <a:schemeClr val="tx1"/>
            </a:solidFill>
          </a:ln>
        </p:spPr>
        <p:txBody>
          <a:bodyPr wrap="square" rtlCol="0">
            <a:spAutoFit/>
          </a:bodyPr>
          <a:lstStyle/>
          <a:p>
            <a:pPr algn="ctr"/>
            <a:r>
              <a:rPr lang="en-US" b="1" dirty="0"/>
              <a:t>creativity</a:t>
            </a:r>
          </a:p>
        </p:txBody>
      </p:sp>
      <p:sp>
        <p:nvSpPr>
          <p:cNvPr id="30" name="Textfeld 29">
            <a:extLst>
              <a:ext uri="{FF2B5EF4-FFF2-40B4-BE49-F238E27FC236}">
                <a16:creationId xmlns:a16="http://schemas.microsoft.com/office/drawing/2014/main" id="{17D56589-D523-4FAD-BBE5-B5A144AFA581}"/>
              </a:ext>
            </a:extLst>
          </p:cNvPr>
          <p:cNvSpPr txBox="1"/>
          <p:nvPr/>
        </p:nvSpPr>
        <p:spPr>
          <a:xfrm>
            <a:off x="7064780" y="2892359"/>
            <a:ext cx="2383644"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interaction design</a:t>
            </a:r>
          </a:p>
        </p:txBody>
      </p:sp>
      <p:sp>
        <p:nvSpPr>
          <p:cNvPr id="31" name="Textfeld 30">
            <a:extLst>
              <a:ext uri="{FF2B5EF4-FFF2-40B4-BE49-F238E27FC236}">
                <a16:creationId xmlns:a16="http://schemas.microsoft.com/office/drawing/2014/main" id="{E7D54D3F-B52F-4BFB-AF9E-23EE8FA2BCCE}"/>
              </a:ext>
            </a:extLst>
          </p:cNvPr>
          <p:cNvSpPr txBox="1"/>
          <p:nvPr/>
        </p:nvSpPr>
        <p:spPr>
          <a:xfrm>
            <a:off x="5572355" y="3041553"/>
            <a:ext cx="1292836"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usability</a:t>
            </a:r>
          </a:p>
        </p:txBody>
      </p:sp>
      <p:sp>
        <p:nvSpPr>
          <p:cNvPr id="32" name="Textfeld 31">
            <a:extLst>
              <a:ext uri="{FF2B5EF4-FFF2-40B4-BE49-F238E27FC236}">
                <a16:creationId xmlns:a16="http://schemas.microsoft.com/office/drawing/2014/main" id="{C361D948-E1FB-4E7F-B6C2-7FAC8657C840}"/>
              </a:ext>
            </a:extLst>
          </p:cNvPr>
          <p:cNvSpPr txBox="1"/>
          <p:nvPr/>
        </p:nvSpPr>
        <p:spPr>
          <a:xfrm>
            <a:off x="3097279" y="3276225"/>
            <a:ext cx="2114702"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user experience</a:t>
            </a:r>
          </a:p>
        </p:txBody>
      </p:sp>
      <p:sp>
        <p:nvSpPr>
          <p:cNvPr id="33" name="Textfeld 32">
            <a:extLst>
              <a:ext uri="{FF2B5EF4-FFF2-40B4-BE49-F238E27FC236}">
                <a16:creationId xmlns:a16="http://schemas.microsoft.com/office/drawing/2014/main" id="{2A8844B3-15A8-4D9C-8261-633FF313DE0A}"/>
              </a:ext>
            </a:extLst>
          </p:cNvPr>
          <p:cNvSpPr txBox="1"/>
          <p:nvPr/>
        </p:nvSpPr>
        <p:spPr>
          <a:xfrm>
            <a:off x="7678587" y="2032480"/>
            <a:ext cx="1563982"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VR, AR, XR</a:t>
            </a:r>
          </a:p>
        </p:txBody>
      </p:sp>
      <p:sp>
        <p:nvSpPr>
          <p:cNvPr id="34" name="Textfeld 33">
            <a:extLst>
              <a:ext uri="{FF2B5EF4-FFF2-40B4-BE49-F238E27FC236}">
                <a16:creationId xmlns:a16="http://schemas.microsoft.com/office/drawing/2014/main" id="{E5408A72-2A0D-4604-BB64-9FBA0CD0B23B}"/>
              </a:ext>
            </a:extLst>
          </p:cNvPr>
          <p:cNvSpPr txBox="1"/>
          <p:nvPr/>
        </p:nvSpPr>
        <p:spPr>
          <a:xfrm>
            <a:off x="2443448" y="2455527"/>
            <a:ext cx="2786571"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ubiquitous computing</a:t>
            </a:r>
          </a:p>
        </p:txBody>
      </p:sp>
      <p:sp>
        <p:nvSpPr>
          <p:cNvPr id="35" name="Textfeld 34">
            <a:extLst>
              <a:ext uri="{FF2B5EF4-FFF2-40B4-BE49-F238E27FC236}">
                <a16:creationId xmlns:a16="http://schemas.microsoft.com/office/drawing/2014/main" id="{706618B5-B5CD-4E1E-ADF7-85FAF62488DF}"/>
              </a:ext>
            </a:extLst>
          </p:cNvPr>
          <p:cNvSpPr txBox="1"/>
          <p:nvPr/>
        </p:nvSpPr>
        <p:spPr>
          <a:xfrm>
            <a:off x="4610384" y="960727"/>
            <a:ext cx="1700399"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gamification</a:t>
            </a:r>
          </a:p>
        </p:txBody>
      </p:sp>
      <p:sp>
        <p:nvSpPr>
          <p:cNvPr id="36" name="Textfeld 35">
            <a:extLst>
              <a:ext uri="{FF2B5EF4-FFF2-40B4-BE49-F238E27FC236}">
                <a16:creationId xmlns:a16="http://schemas.microsoft.com/office/drawing/2014/main" id="{B7DE03D8-0A72-49F8-A933-2A5B70B103AE}"/>
              </a:ext>
            </a:extLst>
          </p:cNvPr>
          <p:cNvSpPr txBox="1"/>
          <p:nvPr/>
        </p:nvSpPr>
        <p:spPr>
          <a:xfrm>
            <a:off x="3889248" y="1687288"/>
            <a:ext cx="2486217"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interaction research</a:t>
            </a:r>
          </a:p>
        </p:txBody>
      </p:sp>
      <p:sp>
        <p:nvSpPr>
          <p:cNvPr id="37" name="Textfeld 36">
            <a:extLst>
              <a:ext uri="{FF2B5EF4-FFF2-40B4-BE49-F238E27FC236}">
                <a16:creationId xmlns:a16="http://schemas.microsoft.com/office/drawing/2014/main" id="{91345D86-D30F-404B-9764-E06CE85CC373}"/>
              </a:ext>
            </a:extLst>
          </p:cNvPr>
          <p:cNvSpPr txBox="1"/>
          <p:nvPr/>
        </p:nvSpPr>
        <p:spPr>
          <a:xfrm>
            <a:off x="6731417" y="1227066"/>
            <a:ext cx="2066850"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social software</a:t>
            </a:r>
          </a:p>
        </p:txBody>
      </p:sp>
      <p:sp>
        <p:nvSpPr>
          <p:cNvPr id="38" name="Textfeld 37">
            <a:extLst>
              <a:ext uri="{FF2B5EF4-FFF2-40B4-BE49-F238E27FC236}">
                <a16:creationId xmlns:a16="http://schemas.microsoft.com/office/drawing/2014/main" id="{F974D2DB-5C3E-4B08-9A6F-B6CE1783EFCA}"/>
              </a:ext>
            </a:extLst>
          </p:cNvPr>
          <p:cNvSpPr txBox="1"/>
          <p:nvPr/>
        </p:nvSpPr>
        <p:spPr>
          <a:xfrm>
            <a:off x="5363981" y="2282627"/>
            <a:ext cx="2168333" cy="469344"/>
          </a:xfrm>
          <a:prstGeom prst="roundRect">
            <a:avLst>
              <a:gd name="adj" fmla="val 37553"/>
            </a:avLst>
          </a:prstGeom>
          <a:solidFill>
            <a:srgbClr val="FFFFFF">
              <a:alpha val="80000"/>
            </a:srgbClr>
          </a:solidFill>
          <a:ln w="19050">
            <a:solidFill>
              <a:schemeClr val="tx1"/>
            </a:solidFill>
          </a:ln>
        </p:spPr>
        <p:txBody>
          <a:bodyPr wrap="square" rtlCol="0">
            <a:spAutoFit/>
          </a:bodyPr>
          <a:lstStyle/>
          <a:p>
            <a:pPr algn="ctr"/>
            <a:r>
              <a:rPr lang="en-US" b="1" dirty="0"/>
              <a:t>hardware design</a:t>
            </a:r>
          </a:p>
        </p:txBody>
      </p:sp>
    </p:spTree>
    <p:extLst>
      <p:ext uri="{BB962C8B-B14F-4D97-AF65-F5344CB8AC3E}">
        <p14:creationId xmlns:p14="http://schemas.microsoft.com/office/powerpoint/2010/main" val="40706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19" grpId="0" animBg="1"/>
      <p:bldP spid="21" grpId="0" animBg="1"/>
      <p:bldP spid="22" grpId="0" animBg="1"/>
      <p:bldP spid="23" grpId="0" animBg="1"/>
      <p:bldP spid="24" grpId="0" animBg="1"/>
      <p:bldP spid="25" grpId="0" animBg="1"/>
      <p:bldP spid="26" grpId="0" animBg="1"/>
      <p:bldP spid="27"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C86DFA-EA5E-4BBC-993C-DD8B1E2032E5}"/>
              </a:ext>
            </a:extLst>
          </p:cNvPr>
          <p:cNvSpPr>
            <a:spLocks noGrp="1"/>
          </p:cNvSpPr>
          <p:nvPr>
            <p:ph type="title"/>
          </p:nvPr>
        </p:nvSpPr>
        <p:spPr/>
        <p:txBody>
          <a:bodyPr/>
          <a:lstStyle/>
          <a:p>
            <a:r>
              <a:rPr lang="en-US" dirty="0"/>
              <a:t>My Attempt at a Topology</a:t>
            </a:r>
          </a:p>
        </p:txBody>
      </p:sp>
      <p:sp>
        <p:nvSpPr>
          <p:cNvPr id="3" name="Textfeld 2">
            <a:extLst>
              <a:ext uri="{FF2B5EF4-FFF2-40B4-BE49-F238E27FC236}">
                <a16:creationId xmlns:a16="http://schemas.microsoft.com/office/drawing/2014/main" id="{9C6F10FA-C135-4524-BEB3-AE6802BEBD88}"/>
              </a:ext>
            </a:extLst>
          </p:cNvPr>
          <p:cNvSpPr txBox="1"/>
          <p:nvPr/>
        </p:nvSpPr>
        <p:spPr>
          <a:xfrm>
            <a:off x="377364" y="5199573"/>
            <a:ext cx="11217228" cy="923330"/>
          </a:xfrm>
          <a:prstGeom prst="rect">
            <a:avLst/>
          </a:prstGeom>
          <a:noFill/>
        </p:spPr>
        <p:txBody>
          <a:bodyPr wrap="square" rtlCol="0">
            <a:spAutoFit/>
          </a:bodyPr>
          <a:lstStyle/>
          <a:p>
            <a:pPr marL="285750" indent="-285750">
              <a:buFont typeface="Arial" panose="020B0604020202020204" pitchFamily="34" charset="0"/>
              <a:buChar char="•"/>
            </a:pPr>
            <a:r>
              <a:rPr lang="en-US" dirty="0"/>
              <a:t>Out in the world: lots of different things under the same name, lots of the same things under different names. I recommend not to get too hung up on the exact word choice.</a:t>
            </a:r>
          </a:p>
          <a:p>
            <a:pPr marL="285750" indent="-285750">
              <a:buFont typeface="Arial" panose="020B0604020202020204" pitchFamily="34" charset="0"/>
              <a:buChar char="•"/>
            </a:pPr>
            <a:r>
              <a:rPr lang="en-US" dirty="0"/>
              <a:t>Some specific definitions (referring to important standards) in a bit!</a:t>
            </a:r>
          </a:p>
        </p:txBody>
      </p:sp>
      <p:sp>
        <p:nvSpPr>
          <p:cNvPr id="4" name="Textfeld 3">
            <a:extLst>
              <a:ext uri="{FF2B5EF4-FFF2-40B4-BE49-F238E27FC236}">
                <a16:creationId xmlns:a16="http://schemas.microsoft.com/office/drawing/2014/main" id="{70567E6F-9592-4245-AA6E-C28144D4DD6A}"/>
              </a:ext>
            </a:extLst>
          </p:cNvPr>
          <p:cNvSpPr txBox="1"/>
          <p:nvPr/>
        </p:nvSpPr>
        <p:spPr bwMode="auto">
          <a:xfrm>
            <a:off x="5668114" y="2457095"/>
            <a:ext cx="2577694" cy="99463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noProof="0" dirty="0">
                <a:ln>
                  <a:noFill/>
                </a:ln>
                <a:solidFill>
                  <a:schemeClr val="tx1"/>
                </a:solidFill>
                <a:effectLst/>
                <a:uLnTx/>
                <a:uFillTx/>
                <a:latin typeface="+mn-lt"/>
              </a:rPr>
              <a:t>User experience</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600" i="0" u="none" strike="noStrike" kern="0" cap="none" spc="0" normalizeH="0" baseline="0" noProof="0" dirty="0">
                <a:ln>
                  <a:noFill/>
                </a:ln>
                <a:solidFill>
                  <a:schemeClr val="tx1"/>
                </a:solidFill>
                <a:effectLst/>
                <a:uLnTx/>
                <a:uFillTx/>
                <a:latin typeface="+mn-lt"/>
              </a:rPr>
              <a:t>What is it like (subjectively)</a:t>
            </a:r>
            <a:r>
              <a:rPr kumimoji="0" lang="en-US" sz="1600" i="0" u="none" strike="noStrike" kern="0" cap="none" spc="0" normalizeH="0" noProof="0" dirty="0">
                <a:ln>
                  <a:noFill/>
                </a:ln>
                <a:solidFill>
                  <a:schemeClr val="tx1"/>
                </a:solidFill>
                <a:effectLst/>
                <a:uLnTx/>
                <a:uFillTx/>
                <a:latin typeface="+mn-lt"/>
              </a:rPr>
              <a:t> to use a (specific) interactive system</a:t>
            </a:r>
            <a:endParaRPr kumimoji="0" lang="en-US" sz="1600" i="0" u="none" strike="noStrike" kern="0" cap="none" spc="0" normalizeH="0" baseline="0" noProof="0" dirty="0">
              <a:ln>
                <a:noFill/>
              </a:ln>
              <a:solidFill>
                <a:schemeClr val="tx1"/>
              </a:solidFill>
              <a:effectLst/>
              <a:uLnTx/>
              <a:uFillTx/>
              <a:latin typeface="+mn-lt"/>
            </a:endParaRPr>
          </a:p>
        </p:txBody>
      </p:sp>
      <p:sp>
        <p:nvSpPr>
          <p:cNvPr id="5" name="Textfeld 4">
            <a:extLst>
              <a:ext uri="{FF2B5EF4-FFF2-40B4-BE49-F238E27FC236}">
                <a16:creationId xmlns:a16="http://schemas.microsoft.com/office/drawing/2014/main" id="{2061EB80-ADBE-4B6E-8158-B38D4A378042}"/>
              </a:ext>
            </a:extLst>
          </p:cNvPr>
          <p:cNvSpPr txBox="1"/>
          <p:nvPr/>
        </p:nvSpPr>
        <p:spPr bwMode="auto">
          <a:xfrm>
            <a:off x="2883591" y="4057784"/>
            <a:ext cx="3588774" cy="96936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noProof="0" dirty="0">
                <a:ln>
                  <a:noFill/>
                </a:ln>
                <a:solidFill>
                  <a:schemeClr val="tx1"/>
                </a:solidFill>
                <a:effectLst/>
                <a:uLnTx/>
                <a:uFillTx/>
                <a:latin typeface="+mn-lt"/>
              </a:rPr>
              <a:t>Usability</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t>A measure of how</a:t>
            </a:r>
            <a:r>
              <a:rPr lang="en-US" sz="1600" kern="0" dirty="0">
                <a:latin typeface="+mn-lt"/>
              </a:rPr>
              <a:t> useful, practical, easy to use a specific system is</a:t>
            </a:r>
            <a:endParaRPr kumimoji="0" lang="en-US" sz="1600" i="0" u="none" strike="noStrike" kern="0" cap="none" spc="0" normalizeH="0" baseline="0" noProof="0" dirty="0">
              <a:ln>
                <a:noFill/>
              </a:ln>
              <a:solidFill>
                <a:schemeClr val="tx1"/>
              </a:solidFill>
              <a:effectLst/>
              <a:uLnTx/>
              <a:uFillTx/>
              <a:latin typeface="+mn-lt"/>
            </a:endParaRPr>
          </a:p>
        </p:txBody>
      </p:sp>
      <p:sp>
        <p:nvSpPr>
          <p:cNvPr id="6" name="Textfeld 5">
            <a:extLst>
              <a:ext uri="{FF2B5EF4-FFF2-40B4-BE49-F238E27FC236}">
                <a16:creationId xmlns:a16="http://schemas.microsoft.com/office/drawing/2014/main" id="{1A2273FF-8F58-46AE-8E61-9D745A99F522}"/>
              </a:ext>
            </a:extLst>
          </p:cNvPr>
          <p:cNvSpPr txBox="1"/>
          <p:nvPr/>
        </p:nvSpPr>
        <p:spPr bwMode="auto">
          <a:xfrm>
            <a:off x="294718" y="1348389"/>
            <a:ext cx="3619499" cy="273194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2000" b="1" kern="0" dirty="0"/>
              <a:t>Human</a:t>
            </a:r>
            <a:r>
              <a:rPr kumimoji="0" lang="en-US" sz="2000" b="1" i="0" u="none" strike="noStrike" kern="0" cap="none" spc="0" normalizeH="0" baseline="0" noProof="0" dirty="0">
                <a:ln>
                  <a:noFill/>
                </a:ln>
                <a:solidFill>
                  <a:schemeClr val="tx1"/>
                </a:solidFill>
                <a:effectLst/>
                <a:uLnTx/>
                <a:uFillTx/>
                <a:latin typeface="+mn-lt"/>
              </a:rPr>
              <a:t>-computer</a:t>
            </a:r>
            <a:r>
              <a:rPr kumimoji="0" lang="en-US" sz="2000" b="1" i="0" u="none" strike="noStrike" kern="0" cap="none" spc="0" normalizeH="0" noProof="0" dirty="0">
                <a:ln>
                  <a:noFill/>
                </a:ln>
                <a:solidFill>
                  <a:schemeClr val="tx1"/>
                </a:solidFill>
                <a:effectLst/>
                <a:uLnTx/>
                <a:uFillTx/>
                <a:latin typeface="+mn-lt"/>
              </a:rPr>
              <a:t> i</a:t>
            </a:r>
            <a:r>
              <a:rPr kumimoji="0" lang="en-US" sz="2000" b="1" i="0" u="none" strike="noStrike" kern="0" cap="none" spc="0" normalizeH="0" baseline="0" noProof="0" dirty="0">
                <a:ln>
                  <a:noFill/>
                </a:ln>
                <a:solidFill>
                  <a:schemeClr val="tx1"/>
                </a:solidFill>
                <a:effectLst/>
                <a:uLnTx/>
                <a:uFillTx/>
                <a:latin typeface="+mn-lt"/>
              </a:rPr>
              <a:t>nteraction (HCI)</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Also: human-technology </a:t>
            </a:r>
            <a:r>
              <a:rPr lang="en-US" sz="1600" kern="0" dirty="0" err="1"/>
              <a:t>i</a:t>
            </a:r>
            <a:r>
              <a:rPr lang="en-US" sz="1600" kern="0" dirty="0" err="1">
                <a:latin typeface="+mn-lt"/>
              </a:rPr>
              <a:t>nteraktion</a:t>
            </a:r>
            <a:r>
              <a:rPr lang="en-US" sz="1600" kern="0" dirty="0">
                <a:latin typeface="+mn-lt"/>
              </a:rPr>
              <a:t> (HTI)</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1600" i="0" u="none" strike="noStrike" kern="0" cap="none" spc="0" normalizeH="0" baseline="0" noProof="0" dirty="0">
                <a:ln>
                  <a:noFill/>
                </a:ln>
                <a:solidFill>
                  <a:schemeClr val="tx1"/>
                </a:solidFill>
                <a:effectLst/>
                <a:uLnTx/>
                <a:uFillTx/>
                <a:latin typeface="+mn-lt"/>
              </a:rPr>
              <a:t>Academic field between computer science and psychology which investigates the influence that humans and digital technology have on one another</a:t>
            </a:r>
          </a:p>
        </p:txBody>
      </p:sp>
      <p:sp>
        <p:nvSpPr>
          <p:cNvPr id="7" name="Textfeld 6">
            <a:extLst>
              <a:ext uri="{FF2B5EF4-FFF2-40B4-BE49-F238E27FC236}">
                <a16:creationId xmlns:a16="http://schemas.microsoft.com/office/drawing/2014/main" id="{4F7E8966-5F35-4B90-9AC4-705759CE718B}"/>
              </a:ext>
            </a:extLst>
          </p:cNvPr>
          <p:cNvSpPr txBox="1"/>
          <p:nvPr/>
        </p:nvSpPr>
        <p:spPr bwMode="auto">
          <a:xfrm>
            <a:off x="8838962" y="3159030"/>
            <a:ext cx="3058320" cy="154708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noProof="0" dirty="0">
                <a:ln>
                  <a:noFill/>
                </a:ln>
                <a:solidFill>
                  <a:schemeClr val="tx1"/>
                </a:solidFill>
                <a:effectLst/>
                <a:uLnTx/>
                <a:uFillTx/>
                <a:latin typeface="+mn-lt"/>
              </a:rPr>
              <a:t>UX design</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The process of constructively/creatively designing an interactive system with a focus on UX</a:t>
            </a:r>
            <a:endParaRPr kumimoji="0" lang="en-US" sz="1600" i="0" u="none" strike="noStrike" kern="0" cap="none" spc="0" normalizeH="0" baseline="0" noProof="0" dirty="0">
              <a:ln>
                <a:noFill/>
              </a:ln>
              <a:solidFill>
                <a:schemeClr val="tx1"/>
              </a:solidFill>
              <a:effectLst/>
              <a:uLnTx/>
              <a:uFillTx/>
              <a:latin typeface="+mn-lt"/>
            </a:endParaRPr>
          </a:p>
        </p:txBody>
      </p:sp>
      <p:sp>
        <p:nvSpPr>
          <p:cNvPr id="8" name="Textfeld 7">
            <a:extLst>
              <a:ext uri="{FF2B5EF4-FFF2-40B4-BE49-F238E27FC236}">
                <a16:creationId xmlns:a16="http://schemas.microsoft.com/office/drawing/2014/main" id="{55475AD3-65A3-465B-8AD9-77BAF0089C08}"/>
              </a:ext>
            </a:extLst>
          </p:cNvPr>
          <p:cNvSpPr txBox="1"/>
          <p:nvPr/>
        </p:nvSpPr>
        <p:spPr bwMode="auto">
          <a:xfrm>
            <a:off x="7926881" y="418137"/>
            <a:ext cx="3956145" cy="95001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en-US" sz="2000" b="1" i="0" u="none" strike="noStrike" kern="0" cap="none" spc="0" normalizeH="0" baseline="0" noProof="0" dirty="0">
                <a:ln>
                  <a:noFill/>
                </a:ln>
                <a:solidFill>
                  <a:schemeClr val="tx1"/>
                </a:solidFill>
                <a:effectLst/>
                <a:uLnTx/>
                <a:uFillTx/>
                <a:latin typeface="+mn-lt"/>
              </a:rPr>
              <a:t>UX research</a:t>
            </a:r>
          </a:p>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Systematic context analysis, requirements engineering, evaluation of design processes</a:t>
            </a:r>
            <a:endParaRPr kumimoji="0" lang="en-US" sz="1600" i="0" u="none" strike="noStrike" kern="0" cap="none" spc="0" normalizeH="0" baseline="0" noProof="0" dirty="0">
              <a:ln>
                <a:noFill/>
              </a:ln>
              <a:solidFill>
                <a:schemeClr val="tx1"/>
              </a:solidFill>
              <a:effectLst/>
              <a:uLnTx/>
              <a:uFillTx/>
              <a:latin typeface="+mn-lt"/>
            </a:endParaRPr>
          </a:p>
        </p:txBody>
      </p:sp>
      <p:cxnSp>
        <p:nvCxnSpPr>
          <p:cNvPr id="9" name="Gerade Verbindung mit Pfeil 8">
            <a:extLst>
              <a:ext uri="{FF2B5EF4-FFF2-40B4-BE49-F238E27FC236}">
                <a16:creationId xmlns:a16="http://schemas.microsoft.com/office/drawing/2014/main" id="{B21FE068-738E-44A4-A990-95F6D1A402E7}"/>
              </a:ext>
            </a:extLst>
          </p:cNvPr>
          <p:cNvCxnSpPr>
            <a:cxnSpLocks/>
          </p:cNvCxnSpPr>
          <p:nvPr/>
        </p:nvCxnSpPr>
        <p:spPr>
          <a:xfrm flipH="1">
            <a:off x="7095744" y="1534718"/>
            <a:ext cx="1135284" cy="694917"/>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BE7D1552-B111-4EED-99EB-5B37E3860221}"/>
              </a:ext>
            </a:extLst>
          </p:cNvPr>
          <p:cNvCxnSpPr>
            <a:cxnSpLocks/>
          </p:cNvCxnSpPr>
          <p:nvPr/>
        </p:nvCxnSpPr>
        <p:spPr>
          <a:xfrm flipH="1" flipV="1">
            <a:off x="8358834" y="2839356"/>
            <a:ext cx="1055495" cy="796908"/>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43FD6FCB-156C-46AF-B3AD-ECAF47247978}"/>
              </a:ext>
            </a:extLst>
          </p:cNvPr>
          <p:cNvSpPr txBox="1"/>
          <p:nvPr/>
        </p:nvSpPr>
        <p:spPr bwMode="auto">
          <a:xfrm rot="2219685">
            <a:off x="8454116" y="3017199"/>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designs</a:t>
            </a:r>
            <a:endParaRPr kumimoji="0" lang="en-US" sz="1600" b="0" i="0" u="none" strike="noStrike" kern="0" cap="none" spc="0" normalizeH="0" baseline="0" noProof="0" dirty="0">
              <a:ln>
                <a:noFill/>
              </a:ln>
              <a:solidFill>
                <a:schemeClr val="tx1"/>
              </a:solidFill>
              <a:effectLst/>
              <a:uLnTx/>
              <a:uFillTx/>
              <a:latin typeface="+mn-lt"/>
            </a:endParaRPr>
          </a:p>
        </p:txBody>
      </p:sp>
      <p:sp>
        <p:nvSpPr>
          <p:cNvPr id="12" name="Textfeld 11">
            <a:extLst>
              <a:ext uri="{FF2B5EF4-FFF2-40B4-BE49-F238E27FC236}">
                <a16:creationId xmlns:a16="http://schemas.microsoft.com/office/drawing/2014/main" id="{9E987781-3D70-4556-AE96-4F7F2FBE673F}"/>
              </a:ext>
            </a:extLst>
          </p:cNvPr>
          <p:cNvSpPr txBox="1"/>
          <p:nvPr/>
        </p:nvSpPr>
        <p:spPr bwMode="auto">
          <a:xfrm rot="19698875">
            <a:off x="6518678" y="1685766"/>
            <a:ext cx="1898142" cy="271430"/>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t>b</a:t>
            </a:r>
            <a:r>
              <a:rPr lang="en-US" sz="1600" kern="0" dirty="0">
                <a:latin typeface="+mn-lt"/>
              </a:rPr>
              <a:t>olsters/</a:t>
            </a:r>
            <a:r>
              <a:rPr lang="en-US" sz="1600" kern="0" dirty="0"/>
              <a:t>researches</a:t>
            </a:r>
            <a:endParaRPr kumimoji="0" lang="en-US" sz="1600" b="0" i="0" u="none" strike="noStrike" kern="0" cap="none" spc="0" normalizeH="0" baseline="0" noProof="0" dirty="0">
              <a:ln>
                <a:noFill/>
              </a:ln>
              <a:solidFill>
                <a:schemeClr val="tx1"/>
              </a:solidFill>
              <a:effectLst/>
              <a:uLnTx/>
              <a:uFillTx/>
              <a:latin typeface="+mn-lt"/>
            </a:endParaRPr>
          </a:p>
        </p:txBody>
      </p:sp>
      <p:cxnSp>
        <p:nvCxnSpPr>
          <p:cNvPr id="21" name="Gerade Verbindung mit Pfeil 20">
            <a:extLst>
              <a:ext uri="{FF2B5EF4-FFF2-40B4-BE49-F238E27FC236}">
                <a16:creationId xmlns:a16="http://schemas.microsoft.com/office/drawing/2014/main" id="{253C70B5-4AE1-42B0-8422-275080972572}"/>
              </a:ext>
            </a:extLst>
          </p:cNvPr>
          <p:cNvCxnSpPr>
            <a:cxnSpLocks/>
          </p:cNvCxnSpPr>
          <p:nvPr/>
        </p:nvCxnSpPr>
        <p:spPr>
          <a:xfrm flipV="1">
            <a:off x="4791456" y="2998860"/>
            <a:ext cx="834214" cy="957817"/>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0D42FB1E-ABFB-401E-9472-CD3BD223F2A3}"/>
              </a:ext>
            </a:extLst>
          </p:cNvPr>
          <p:cNvCxnSpPr>
            <a:cxnSpLocks/>
          </p:cNvCxnSpPr>
          <p:nvPr/>
        </p:nvCxnSpPr>
        <p:spPr>
          <a:xfrm>
            <a:off x="2767584" y="3885363"/>
            <a:ext cx="1006023" cy="320181"/>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1B8EECF0-C1C8-4584-8C74-F55115C8E04E}"/>
              </a:ext>
            </a:extLst>
          </p:cNvPr>
          <p:cNvCxnSpPr>
            <a:cxnSpLocks/>
          </p:cNvCxnSpPr>
          <p:nvPr/>
        </p:nvCxnSpPr>
        <p:spPr>
          <a:xfrm flipV="1">
            <a:off x="3966217" y="2694961"/>
            <a:ext cx="1541466" cy="352667"/>
          </a:xfrm>
          <a:prstGeom prst="straightConnector1">
            <a:avLst/>
          </a:prstGeom>
          <a:ln w="38100">
            <a:solidFill>
              <a:schemeClr val="accent1"/>
            </a:solidFill>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A0AF4F91-42B0-441A-9A0C-639D235E97F1}"/>
              </a:ext>
            </a:extLst>
          </p:cNvPr>
          <p:cNvSpPr txBox="1"/>
          <p:nvPr/>
        </p:nvSpPr>
        <p:spPr bwMode="auto">
          <a:xfrm rot="1038450">
            <a:off x="2561489" y="4020959"/>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researches</a:t>
            </a:r>
            <a:endParaRPr kumimoji="0" lang="en-US" sz="1600" b="0" i="0" u="none" strike="noStrike" kern="0" cap="none" spc="0" normalizeH="0" baseline="0" noProof="0" dirty="0">
              <a:ln>
                <a:noFill/>
              </a:ln>
              <a:solidFill>
                <a:schemeClr val="tx1"/>
              </a:solidFill>
              <a:effectLst/>
              <a:uLnTx/>
              <a:uFillTx/>
              <a:latin typeface="+mn-lt"/>
            </a:endParaRPr>
          </a:p>
        </p:txBody>
      </p:sp>
      <p:sp>
        <p:nvSpPr>
          <p:cNvPr id="31" name="Textfeld 30">
            <a:extLst>
              <a:ext uri="{FF2B5EF4-FFF2-40B4-BE49-F238E27FC236}">
                <a16:creationId xmlns:a16="http://schemas.microsoft.com/office/drawing/2014/main" id="{C54E8B3E-FA83-443B-95FC-1858E3CED1A9}"/>
              </a:ext>
            </a:extLst>
          </p:cNvPr>
          <p:cNvSpPr txBox="1"/>
          <p:nvPr/>
        </p:nvSpPr>
        <p:spPr bwMode="auto">
          <a:xfrm rot="20839172">
            <a:off x="4011479" y="2573094"/>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researches</a:t>
            </a:r>
            <a:endParaRPr kumimoji="0" lang="en-US" sz="1600" b="0" i="0" u="none" strike="noStrike" kern="0" cap="none" spc="0" normalizeH="0" baseline="0" noProof="0" dirty="0">
              <a:ln>
                <a:noFill/>
              </a:ln>
              <a:solidFill>
                <a:schemeClr val="tx1"/>
              </a:solidFill>
              <a:effectLst/>
              <a:uLnTx/>
              <a:uFillTx/>
              <a:latin typeface="+mn-lt"/>
            </a:endParaRPr>
          </a:p>
        </p:txBody>
      </p:sp>
      <p:sp>
        <p:nvSpPr>
          <p:cNvPr id="32" name="Textfeld 31">
            <a:extLst>
              <a:ext uri="{FF2B5EF4-FFF2-40B4-BE49-F238E27FC236}">
                <a16:creationId xmlns:a16="http://schemas.microsoft.com/office/drawing/2014/main" id="{5877800D-D0C9-41E3-A1AD-5E1205251868}"/>
              </a:ext>
            </a:extLst>
          </p:cNvPr>
          <p:cNvSpPr txBox="1"/>
          <p:nvPr/>
        </p:nvSpPr>
        <p:spPr bwMode="auto">
          <a:xfrm rot="18649163">
            <a:off x="4442840" y="3265739"/>
            <a:ext cx="1196344" cy="288122"/>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latin typeface="+mn-lt"/>
              </a:rPr>
              <a:t>influences</a:t>
            </a:r>
            <a:endParaRPr kumimoji="0" lang="en-US" sz="1600" b="0" i="0" u="none" strike="noStrike" kern="0" cap="none" spc="0" normalizeH="0" baseline="0" noProof="0" dirty="0">
              <a:ln>
                <a:noFill/>
              </a:ln>
              <a:solidFill>
                <a:schemeClr val="tx1"/>
              </a:solidFill>
              <a:effectLst/>
              <a:uLnTx/>
              <a:uFillTx/>
              <a:latin typeface="+mn-lt"/>
            </a:endParaRPr>
          </a:p>
        </p:txBody>
      </p:sp>
      <p:cxnSp>
        <p:nvCxnSpPr>
          <p:cNvPr id="34" name="Gerade Verbindung mit Pfeil 33">
            <a:extLst>
              <a:ext uri="{FF2B5EF4-FFF2-40B4-BE49-F238E27FC236}">
                <a16:creationId xmlns:a16="http://schemas.microsoft.com/office/drawing/2014/main" id="{70A45831-702C-4754-835D-0C0B9EA3CC50}"/>
              </a:ext>
            </a:extLst>
          </p:cNvPr>
          <p:cNvCxnSpPr>
            <a:cxnSpLocks/>
          </p:cNvCxnSpPr>
          <p:nvPr/>
        </p:nvCxnSpPr>
        <p:spPr>
          <a:xfrm flipV="1">
            <a:off x="4202185" y="1033045"/>
            <a:ext cx="3710423" cy="741461"/>
          </a:xfrm>
          <a:prstGeom prst="straightConnector1">
            <a:avLst/>
          </a:prstGeom>
          <a:ln w="38100">
            <a:solidFill>
              <a:srgbClr val="125CEE"/>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21E3BBB4-2F4E-4E94-AEAA-3D578F5416CC}"/>
              </a:ext>
            </a:extLst>
          </p:cNvPr>
          <p:cNvSpPr txBox="1"/>
          <p:nvPr/>
        </p:nvSpPr>
        <p:spPr bwMode="auto">
          <a:xfrm rot="20920123">
            <a:off x="4182568" y="1113893"/>
            <a:ext cx="3630186" cy="305741"/>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en-US" sz="1600" kern="0" dirty="0"/>
              <a:t>common empirical methods</a:t>
            </a:r>
            <a:endParaRPr kumimoji="0" lang="en-US" sz="1600" b="0"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6382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30" grpId="0"/>
      <p:bldP spid="31" grpId="0"/>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F9A1-FE58-4A18-BA36-F93A1133A495}"/>
              </a:ext>
            </a:extLst>
          </p:cNvPr>
          <p:cNvSpPr>
            <a:spLocks noGrp="1"/>
          </p:cNvSpPr>
          <p:nvPr>
            <p:ph type="title"/>
          </p:nvPr>
        </p:nvSpPr>
        <p:spPr/>
        <p:txBody>
          <a:bodyPr>
            <a:normAutofit/>
          </a:bodyPr>
          <a:lstStyle/>
          <a:p>
            <a:r>
              <a:rPr lang="en-US" dirty="0"/>
              <a:t>Content of an Introductory Course</a:t>
            </a:r>
          </a:p>
        </p:txBody>
      </p:sp>
      <p:sp>
        <p:nvSpPr>
          <p:cNvPr id="3" name="Inhaltsplatzhalter 2">
            <a:extLst>
              <a:ext uri="{FF2B5EF4-FFF2-40B4-BE49-F238E27FC236}">
                <a16:creationId xmlns:a16="http://schemas.microsoft.com/office/drawing/2014/main" id="{623F2B2B-78AD-468E-9523-825A25B92484}"/>
              </a:ext>
            </a:extLst>
          </p:cNvPr>
          <p:cNvSpPr>
            <a:spLocks noGrp="1"/>
          </p:cNvSpPr>
          <p:nvPr>
            <p:ph idx="1"/>
          </p:nvPr>
        </p:nvSpPr>
        <p:spPr>
          <a:xfrm>
            <a:off x="838200" y="1219200"/>
            <a:ext cx="4904232" cy="4401312"/>
          </a:xfrm>
        </p:spPr>
        <p:txBody>
          <a:bodyPr>
            <a:normAutofit/>
          </a:bodyPr>
          <a:lstStyle/>
          <a:p>
            <a:r>
              <a:rPr lang="en-US" sz="2000" dirty="0"/>
              <a:t>2.3.1 Nature of Human-Computer Interaction (N)</a:t>
            </a:r>
          </a:p>
          <a:p>
            <a:pPr lvl="1"/>
            <a:r>
              <a:rPr lang="en-US" sz="1600" dirty="0"/>
              <a:t>N1. The Nature of Human-Computer Interaction</a:t>
            </a:r>
          </a:p>
          <a:p>
            <a:r>
              <a:rPr lang="en-US" sz="2000" dirty="0"/>
              <a:t>2.3.2 Use and Context of Computers (U)</a:t>
            </a:r>
          </a:p>
          <a:p>
            <a:pPr lvl="1"/>
            <a:r>
              <a:rPr lang="en-US" sz="1600" dirty="0"/>
              <a:t>U1. Social Organization and Work</a:t>
            </a:r>
          </a:p>
          <a:p>
            <a:pPr lvl="1"/>
            <a:r>
              <a:rPr lang="en-US" sz="1600" dirty="0"/>
              <a:t>U2. Application Areas</a:t>
            </a:r>
          </a:p>
          <a:p>
            <a:pPr lvl="1"/>
            <a:r>
              <a:rPr lang="en-US" sz="1600" dirty="0"/>
              <a:t>U3. Human-Machine Fit and Adaptation</a:t>
            </a:r>
          </a:p>
          <a:p>
            <a:r>
              <a:rPr lang="en-US" sz="2000" dirty="0"/>
              <a:t>2.3.3 Human Characteristics (H)</a:t>
            </a:r>
          </a:p>
          <a:p>
            <a:pPr lvl="1"/>
            <a:r>
              <a:rPr lang="en-US" sz="1600" dirty="0"/>
              <a:t>H1. Human Information Processing</a:t>
            </a:r>
          </a:p>
          <a:p>
            <a:pPr lvl="1"/>
            <a:r>
              <a:rPr lang="en-US" sz="1600" dirty="0"/>
              <a:t>H2. Language, Communication and Interaction</a:t>
            </a:r>
          </a:p>
          <a:p>
            <a:pPr lvl="1"/>
            <a:r>
              <a:rPr lang="en-US" sz="1600" dirty="0"/>
              <a:t>H3. Ergonomics</a:t>
            </a:r>
          </a:p>
        </p:txBody>
      </p:sp>
      <p:sp>
        <p:nvSpPr>
          <p:cNvPr id="4" name="Textfeld 3">
            <a:extLst>
              <a:ext uri="{FF2B5EF4-FFF2-40B4-BE49-F238E27FC236}">
                <a16:creationId xmlns:a16="http://schemas.microsoft.com/office/drawing/2014/main" id="{46958AEB-8FCB-4386-A159-F00535334449}"/>
              </a:ext>
            </a:extLst>
          </p:cNvPr>
          <p:cNvSpPr txBox="1"/>
          <p:nvPr/>
        </p:nvSpPr>
        <p:spPr>
          <a:xfrm>
            <a:off x="983742" y="5724442"/>
            <a:ext cx="10224516" cy="307777"/>
          </a:xfrm>
          <a:prstGeom prst="rect">
            <a:avLst/>
          </a:prstGeom>
          <a:noFill/>
        </p:spPr>
        <p:txBody>
          <a:bodyPr wrap="square" rtlCol="0">
            <a:spAutoFit/>
          </a:bodyPr>
          <a:lstStyle/>
          <a:p>
            <a:pPr algn="ctr">
              <a:spcBef>
                <a:spcPts val="0"/>
              </a:spcBef>
              <a:spcAft>
                <a:spcPts val="600"/>
              </a:spcAft>
              <a:buClr>
                <a:srgbClr val="23A092"/>
              </a:buClr>
              <a:buSzPct val="80000"/>
            </a:pPr>
            <a:r>
              <a:rPr kumimoji="0" lang="en-US" sz="1400" b="0" i="0" u="none" strike="noStrike" kern="0" cap="none" spc="0" normalizeH="0" baseline="0" dirty="0">
                <a:ln>
                  <a:noFill/>
                </a:ln>
                <a:solidFill>
                  <a:schemeClr val="tx1"/>
                </a:solidFill>
                <a:effectLst/>
                <a:uLnTx/>
                <a:uFillTx/>
                <a:latin typeface="+mn-lt"/>
              </a:rPr>
              <a:t>Thomas T. Hewett et al., 1992: </a:t>
            </a:r>
            <a:r>
              <a:rPr kumimoji="0" lang="en-US" sz="1400" b="0" i="0" u="none" strike="noStrike" kern="0" cap="none" spc="0" normalizeH="0" baseline="0" dirty="0">
                <a:ln>
                  <a:noFill/>
                </a:ln>
                <a:solidFill>
                  <a:schemeClr val="tx1"/>
                </a:solidFill>
                <a:effectLst/>
                <a:uLnTx/>
                <a:uFillTx/>
                <a:latin typeface="+mn-lt"/>
                <a:hlinkClick r:id="rId3"/>
              </a:rPr>
              <a:t>ACM SIGCHI Curricula for Human-Computer Interaction</a:t>
            </a:r>
            <a:r>
              <a:rPr kumimoji="0" lang="en-US" sz="1400" b="0" i="0" u="none" strike="noStrike" kern="0" cap="none" spc="0" normalizeH="0" baseline="0" dirty="0">
                <a:ln>
                  <a:noFill/>
                </a:ln>
                <a:solidFill>
                  <a:schemeClr val="tx1"/>
                </a:solidFill>
                <a:effectLst/>
                <a:uLnTx/>
                <a:uFillTx/>
                <a:latin typeface="+mn-lt"/>
              </a:rPr>
              <a:t>, Association for Computing Machinery</a:t>
            </a:r>
            <a:endParaRPr lang="en-US" sz="1400" kern="0" dirty="0">
              <a:latin typeface="+mn-lt"/>
            </a:endParaRPr>
          </a:p>
        </p:txBody>
      </p:sp>
      <p:sp>
        <p:nvSpPr>
          <p:cNvPr id="5" name="Inhaltsplatzhalter 2">
            <a:extLst>
              <a:ext uri="{FF2B5EF4-FFF2-40B4-BE49-F238E27FC236}">
                <a16:creationId xmlns:a16="http://schemas.microsoft.com/office/drawing/2014/main" id="{8503AECB-6599-4802-94EF-392D6236DBF9}"/>
              </a:ext>
            </a:extLst>
          </p:cNvPr>
          <p:cNvSpPr txBox="1">
            <a:spLocks/>
          </p:cNvSpPr>
          <p:nvPr/>
        </p:nvSpPr>
        <p:spPr>
          <a:xfrm>
            <a:off x="5949696" y="1180837"/>
            <a:ext cx="5111496" cy="44396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2.3.4 Computer System and Interface Architecture (C)</a:t>
            </a:r>
          </a:p>
          <a:p>
            <a:pPr lvl="1"/>
            <a:r>
              <a:rPr lang="en-US" sz="1600" dirty="0"/>
              <a:t>C1. Input and Output Devices</a:t>
            </a:r>
          </a:p>
          <a:p>
            <a:pPr lvl="1"/>
            <a:r>
              <a:rPr lang="en-US" sz="1600" dirty="0"/>
              <a:t>C2. Dialogue Techniques</a:t>
            </a:r>
          </a:p>
          <a:p>
            <a:pPr lvl="1"/>
            <a:r>
              <a:rPr lang="en-US" sz="1600" dirty="0"/>
              <a:t>C3. Dialogue Genre</a:t>
            </a:r>
          </a:p>
          <a:p>
            <a:pPr lvl="1"/>
            <a:r>
              <a:rPr lang="en-US" sz="1600" dirty="0"/>
              <a:t>C4. Computer Graphics</a:t>
            </a:r>
          </a:p>
          <a:p>
            <a:pPr lvl="1"/>
            <a:r>
              <a:rPr lang="en-US" sz="1600" dirty="0"/>
              <a:t>C5. Dialogue Architecture</a:t>
            </a:r>
          </a:p>
          <a:p>
            <a:r>
              <a:rPr lang="en-US" sz="2000" dirty="0"/>
              <a:t>2.3.5 Development Process (D)</a:t>
            </a:r>
          </a:p>
          <a:p>
            <a:pPr lvl="1"/>
            <a:r>
              <a:rPr lang="en-US" sz="1600" dirty="0"/>
              <a:t>D1. Design Approaches</a:t>
            </a:r>
          </a:p>
          <a:p>
            <a:pPr lvl="1"/>
            <a:r>
              <a:rPr lang="en-US" sz="1600" dirty="0"/>
              <a:t>D2. Implementation Techniques and Tools</a:t>
            </a:r>
          </a:p>
          <a:p>
            <a:pPr lvl="1"/>
            <a:r>
              <a:rPr lang="en-US" sz="1600" dirty="0"/>
              <a:t>D3. Evaluation Techniques</a:t>
            </a:r>
          </a:p>
          <a:p>
            <a:pPr lvl="1"/>
            <a:r>
              <a:rPr lang="en-US" sz="1600" dirty="0"/>
              <a:t>D4. Example Systems and Case Studies</a:t>
            </a:r>
          </a:p>
        </p:txBody>
      </p:sp>
    </p:spTree>
    <p:extLst>
      <p:ext uri="{BB962C8B-B14F-4D97-AF65-F5344CB8AC3E}">
        <p14:creationId xmlns:p14="http://schemas.microsoft.com/office/powerpoint/2010/main" val="1139969509"/>
      </p:ext>
    </p:extLst>
  </p:cSld>
  <p:clrMapOvr>
    <a:masterClrMapping/>
  </p:clrMapOvr>
</p:sld>
</file>

<file path=ppt/theme/theme1.xml><?xml version="1.0" encoding="utf-8"?>
<a:theme xmlns:a="http://schemas.openxmlformats.org/drawingml/2006/main" name="Office">
  <a:themeElements>
    <a:clrScheme name="Benutzerdefiniert 1">
      <a:dk1>
        <a:srgbClr val="111111"/>
      </a:dk1>
      <a:lt1>
        <a:sysClr val="window" lastClr="FFFFFF"/>
      </a:lt1>
      <a:dk2>
        <a:srgbClr val="757575"/>
      </a:dk2>
      <a:lt2>
        <a:srgbClr val="E6E6E6"/>
      </a:lt2>
      <a:accent1>
        <a:srgbClr val="125CEE"/>
      </a:accent1>
      <a:accent2>
        <a:srgbClr val="008822"/>
      </a:accent2>
      <a:accent3>
        <a:srgbClr val="FF7700"/>
      </a:accent3>
      <a:accent4>
        <a:srgbClr val="DD0044"/>
      </a:accent4>
      <a:accent5>
        <a:srgbClr val="0DBB8A"/>
      </a:accent5>
      <a:accent6>
        <a:srgbClr val="8800FF"/>
      </a:accent6>
      <a:hlink>
        <a:srgbClr val="125CEE"/>
      </a:hlink>
      <a:folHlink>
        <a:srgbClr val="9900CC"/>
      </a:folHlink>
    </a:clrScheme>
    <a:fontScheme name="Atkinson Hyperlegible">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3059</Words>
  <Application>Microsoft Office PowerPoint</Application>
  <PresentationFormat>Breitbild</PresentationFormat>
  <Paragraphs>439</Paragraphs>
  <Slides>35</Slides>
  <Notes>31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Atkinson Hyperlegible</vt:lpstr>
      <vt:lpstr>Calibri</vt:lpstr>
      <vt:lpstr>Wingdings</vt:lpstr>
      <vt:lpstr>Office</vt:lpstr>
      <vt:lpstr>Introduction and Overview</vt:lpstr>
      <vt:lpstr>PowerPoint-Präsentation</vt:lpstr>
      <vt:lpstr>PowerPoint-Präsentation</vt:lpstr>
      <vt:lpstr>PowerPoint-Präsentation</vt:lpstr>
      <vt:lpstr>Introduction: Julian Fietkau</vt:lpstr>
      <vt:lpstr>Round of Introductions</vt:lpstr>
      <vt:lpstr>What is Part of HCI?</vt:lpstr>
      <vt:lpstr>My Attempt at a Topology</vt:lpstr>
      <vt:lpstr>Content of an Introductory Course</vt:lpstr>
      <vt:lpstr>My Own Plan for this Course</vt:lpstr>
      <vt:lpstr>Recommendations for Supporting Literature</vt:lpstr>
      <vt:lpstr>Usability – Everyday Examples</vt:lpstr>
      <vt:lpstr>Usability – Everyday Examples</vt:lpstr>
      <vt:lpstr>Case Study – Iran Air 655</vt:lpstr>
      <vt:lpstr>Usability – Definition</vt:lpstr>
      <vt:lpstr>Usability – Definition</vt:lpstr>
      <vt:lpstr>Discussion: Usability</vt:lpstr>
      <vt:lpstr>HCI – Definition</vt:lpstr>
      <vt:lpstr>HCI – Definition</vt:lpstr>
      <vt:lpstr>We now proceed to the preview…</vt:lpstr>
      <vt:lpstr>Section 2: Basics of Cognition</vt:lpstr>
      <vt:lpstr>Section 3: Perception and Communication</vt:lpstr>
      <vt:lpstr>Section 4: Guidelines for Interaction Design</vt:lpstr>
      <vt:lpstr>Section 5: The Usability Engineering Process</vt:lpstr>
      <vt:lpstr>Section 6: Context Analysis</vt:lpstr>
      <vt:lpstr>Section 7: Design and Prototyping</vt:lpstr>
      <vt:lpstr>Section 8: Evaluation</vt:lpstr>
      <vt:lpstr>Section 9: Interaction Paradigms</vt:lpstr>
      <vt:lpstr>Section 10: Computer-Supported Cooperative Work</vt:lpstr>
      <vt:lpstr>Section 11: Accessibility</vt:lpstr>
      <vt:lpstr>Section 12: Information Architecture and Data Visualization</vt:lpstr>
      <vt:lpstr>Section 13: Visual Design</vt:lpstr>
      <vt:lpstr>Section 14: HCI over Time</vt:lpstr>
      <vt:lpstr>Section 15: Professional Values and Ethics</vt:lpstr>
      <vt:lpstr>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HCI, section 1: Introduction and Overview</dc:title>
  <dc:creator>Julian Fietkau</dc:creator>
  <cp:lastModifiedBy>Julian Fietkau</cp:lastModifiedBy>
  <cp:revision>164</cp:revision>
  <dcterms:created xsi:type="dcterms:W3CDTF">2024-07-28T21:12:03Z</dcterms:created>
  <dcterms:modified xsi:type="dcterms:W3CDTF">2025-05-28T07:56:16Z</dcterms:modified>
</cp:coreProperties>
</file>