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1985" r:id="rId3"/>
    <p:sldId id="1986" r:id="rId4"/>
    <p:sldId id="2010" r:id="rId5"/>
    <p:sldId id="257" r:id="rId6"/>
    <p:sldId id="2011" r:id="rId7"/>
    <p:sldId id="2012" r:id="rId8"/>
    <p:sldId id="2045" r:id="rId9"/>
    <p:sldId id="2013" r:id="rId10"/>
    <p:sldId id="2018" r:id="rId11"/>
    <p:sldId id="2019" r:id="rId12"/>
    <p:sldId id="2020" r:id="rId13"/>
    <p:sldId id="2035" r:id="rId14"/>
    <p:sldId id="2036" r:id="rId15"/>
    <p:sldId id="2037" r:id="rId16"/>
    <p:sldId id="2038" r:id="rId17"/>
    <p:sldId id="2039" r:id="rId18"/>
    <p:sldId id="2021" r:id="rId19"/>
    <p:sldId id="2022" r:id="rId20"/>
    <p:sldId id="2023" r:id="rId21"/>
    <p:sldId id="2024" r:id="rId22"/>
    <p:sldId id="2043" r:id="rId23"/>
    <p:sldId id="2025" r:id="rId24"/>
    <p:sldId id="2026" r:id="rId25"/>
    <p:sldId id="2027" r:id="rId26"/>
    <p:sldId id="2042" r:id="rId27"/>
    <p:sldId id="2028" r:id="rId28"/>
    <p:sldId id="2029" r:id="rId29"/>
    <p:sldId id="2030" r:id="rId30"/>
    <p:sldId id="2040" r:id="rId31"/>
    <p:sldId id="2041" r:id="rId32"/>
    <p:sldId id="2031" r:id="rId33"/>
    <p:sldId id="2032" r:id="rId34"/>
    <p:sldId id="2033" r:id="rId35"/>
    <p:sldId id="2034"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CEE"/>
    <a:srgbClr val="FFFFCC"/>
    <a:srgbClr val="FFCCCC"/>
    <a:srgbClr val="FFFFFF"/>
    <a:srgbClr val="F3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1" autoAdjust="0"/>
    <p:restoredTop sz="74682" autoAdjust="0"/>
  </p:normalViewPr>
  <p:slideViewPr>
    <p:cSldViewPr snapToGrid="0">
      <p:cViewPr varScale="1">
        <p:scale>
          <a:sx n="63" d="100"/>
          <a:sy n="63" d="100"/>
        </p:scale>
        <p:origin x="1344" y="58"/>
      </p:cViewPr>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5E8C0-3A91-4166-BC23-D9F164536B1F}" type="datetimeFigureOut">
              <a:rPr lang="de-DE" smtClean="0"/>
              <a:t>27.05.2025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2F9F0-9021-4E4D-9072-2D41A3C94412}" type="slidenum">
              <a:rPr lang="de-DE" smtClean="0"/>
              <a:t>‹Nr.›</a:t>
            </a:fld>
            <a:endParaRPr lang="de-DE"/>
          </a:p>
        </p:txBody>
      </p:sp>
    </p:spTree>
    <p:extLst>
      <p:ext uri="{BB962C8B-B14F-4D97-AF65-F5344CB8AC3E}">
        <p14:creationId xmlns:p14="http://schemas.microsoft.com/office/powerpoint/2010/main" val="34938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Foliensätze enthalten zusätzliche Notizen, welche hier angezeigt werden. Normalerweise handelt es sich dabei um ergänzende Inhalte und Hinweise für Vortragende sowie um Quellenangaben für in den Folien verarbeitete externe Inhalte, sofern diese nicht auf der Folie selbst stehen.</a:t>
            </a:r>
          </a:p>
        </p:txBody>
      </p:sp>
      <p:sp>
        <p:nvSpPr>
          <p:cNvPr id="4" name="Foliennummernplatzhalter 3"/>
          <p:cNvSpPr>
            <a:spLocks noGrp="1"/>
          </p:cNvSpPr>
          <p:nvPr>
            <p:ph type="sldNum" sz="quarter" idx="5"/>
          </p:nvPr>
        </p:nvSpPr>
        <p:spPr/>
        <p:txBody>
          <a:bodyPr/>
          <a:lstStyle/>
          <a:p>
            <a:fld id="{9912F9F0-9021-4E4D-9072-2D41A3C94412}" type="slidenum">
              <a:rPr lang="de-DE" smtClean="0"/>
              <a:t>1</a:t>
            </a:fld>
            <a:endParaRPr lang="de-DE"/>
          </a:p>
        </p:txBody>
      </p:sp>
    </p:spTree>
    <p:extLst>
      <p:ext uri="{BB962C8B-B14F-4D97-AF65-F5344CB8AC3E}">
        <p14:creationId xmlns:p14="http://schemas.microsoft.com/office/powerpoint/2010/main" val="62089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Rahmen eines etablierten Moduls gibt die Modulbeschreibung vermutlich einen Stamm an Literaturempfehlungen her, welcher dann hier ebenfalls kontextualisiert werden sollte. Als allgemeine Empfehlung liste ich an dieser Stelle vier meiner Lieblingsbücher zum Thema.</a:t>
            </a:r>
          </a:p>
        </p:txBody>
      </p:sp>
      <p:sp>
        <p:nvSpPr>
          <p:cNvPr id="4" name="Foliennummernplatzhalter 3"/>
          <p:cNvSpPr>
            <a:spLocks noGrp="1"/>
          </p:cNvSpPr>
          <p:nvPr>
            <p:ph type="sldNum" sz="quarter" idx="5"/>
          </p:nvPr>
        </p:nvSpPr>
        <p:spPr/>
        <p:txBody>
          <a:bodyPr/>
          <a:lstStyle/>
          <a:p>
            <a:fld id="{9912F9F0-9021-4E4D-9072-2D41A3C94412}" type="slidenum">
              <a:rPr lang="de-DE" smtClean="0"/>
              <a:t>11</a:t>
            </a:fld>
            <a:endParaRPr lang="de-DE"/>
          </a:p>
        </p:txBody>
      </p:sp>
    </p:spTree>
    <p:extLst>
      <p:ext uri="{BB962C8B-B14F-4D97-AF65-F5344CB8AC3E}">
        <p14:creationId xmlns:p14="http://schemas.microsoft.com/office/powerpoint/2010/main" val="289558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12</a:t>
            </a:fld>
            <a:endParaRPr lang="de-DE"/>
          </a:p>
        </p:txBody>
      </p:sp>
    </p:spTree>
    <p:extLst>
      <p:ext uri="{BB962C8B-B14F-4D97-AF65-F5344CB8AC3E}">
        <p14:creationId xmlns:p14="http://schemas.microsoft.com/office/powerpoint/2010/main" val="257033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13</a:t>
            </a:fld>
            <a:endParaRPr lang="de-DE"/>
          </a:p>
        </p:txBody>
      </p:sp>
    </p:spTree>
    <p:extLst>
      <p:ext uri="{BB962C8B-B14F-4D97-AF65-F5344CB8AC3E}">
        <p14:creationId xmlns:p14="http://schemas.microsoft.com/office/powerpoint/2010/main" val="198120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Kontrast zu den eher humorvollen vorhergehenden Folien erzähle ich an dieser Stelle recht ausführlich den Ablauf des Abschusses von Iran Air 655 und wie nach Darstellung des Fogarty-Berichts und der Auswertung des Pentagon die Situation durch bestimmte Usability-Probleme des Aegis-Computersystems begünstigt wurde. Die mangelhafte Usability ist nicht die einzige Ursache – ich erwähne auch, dass es spätere Darstellungen gibt, die dem Fogarty-Bericht widersprechen. Allerdings stelle ich klar, dass wir im Rahmen dieser Veranstaltung unser Augenmerk gezielt auf die Usability legen und den Vorfall nicht in seiner ganzen Breite behandeln. Entscheidend ist der kausale Zusammenhang zwischen der schlecht gestalteten Nutzungsschnittstelle und dem Verlust von Menschenleben.</a:t>
            </a:r>
          </a:p>
          <a:p>
            <a:endParaRPr lang="de-DE" dirty="0"/>
          </a:p>
          <a:p>
            <a:r>
              <a:rPr lang="de-DE" dirty="0"/>
              <a:t>Für Vortragende, die lieber ein Beispiel ohne militärischen Hintergrund vorstellen möchten, würde auch THERAC-25 passen.</a:t>
            </a:r>
          </a:p>
          <a:p>
            <a:endParaRPr lang="de-DE" dirty="0"/>
          </a:p>
          <a:p>
            <a:r>
              <a:rPr lang="en-US" dirty="0"/>
              <a:t>Crew members monitor radar screens in the combat information center aboard the guided missile cruiser USS VINCENNES (CG-49): US-</a:t>
            </a:r>
            <a:r>
              <a:rPr lang="en-US" dirty="0" err="1"/>
              <a:t>Regierung</a:t>
            </a:r>
            <a:r>
              <a:rPr lang="en-US" dirty="0"/>
              <a:t>, </a:t>
            </a:r>
            <a:r>
              <a:rPr lang="en-US" dirty="0" err="1"/>
              <a:t>gemeinfrei</a:t>
            </a:r>
            <a:r>
              <a:rPr lang="en-US" dirty="0"/>
              <a:t>. DNST9304318 </a:t>
            </a:r>
            <a:r>
              <a:rPr lang="de-DE" dirty="0"/>
              <a:t>–</a:t>
            </a:r>
            <a:r>
              <a:rPr lang="en-US" dirty="0"/>
              <a:t> https://catalog.archives.gov/id/6486540</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14</a:t>
            </a:fld>
            <a:endParaRPr lang="de-DE"/>
          </a:p>
        </p:txBody>
      </p:sp>
    </p:spTree>
    <p:extLst>
      <p:ext uri="{BB962C8B-B14F-4D97-AF65-F5344CB8AC3E}">
        <p14:creationId xmlns:p14="http://schemas.microsoft.com/office/powerpoint/2010/main" val="254296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effectLst/>
                <a:uLnTx/>
                <a:uFillTx/>
                <a:latin typeface="+mn-lt"/>
              </a:rPr>
              <a:t>Vorhang rot: </a:t>
            </a:r>
            <a:r>
              <a:rPr kumimoji="0" lang="de-DE" sz="1200" b="0" i="0" u="none" strike="noStrike" kern="0" cap="none" spc="0" normalizeH="0" baseline="0" noProof="0" dirty="0" err="1">
                <a:ln>
                  <a:noFill/>
                </a:ln>
                <a:effectLst/>
                <a:uLnTx/>
                <a:uFillTx/>
                <a:latin typeface="+mn-lt"/>
              </a:rPr>
              <a:t>Tommybuddy</a:t>
            </a:r>
            <a:r>
              <a:rPr kumimoji="0" lang="de-DE" sz="1200" b="0" i="0" u="none" strike="noStrike" kern="0" cap="none" spc="0" normalizeH="0" baseline="0" noProof="0" dirty="0">
                <a:ln>
                  <a:noFill/>
                </a:ln>
                <a:effectLst/>
                <a:uLnTx/>
                <a:uFillTx/>
                <a:latin typeface="+mn-lt"/>
              </a:rPr>
              <a:t>, 2015, </a:t>
            </a:r>
            <a:r>
              <a:rPr kumimoji="0" lang="de-DE" sz="1200" b="0" i="0" u="none" strike="noStrike" kern="0" cap="none" spc="0" normalizeH="0" baseline="0" noProof="0" dirty="0" err="1">
                <a:ln>
                  <a:noFill/>
                </a:ln>
                <a:effectLst/>
                <a:uLnTx/>
                <a:uFillTx/>
                <a:latin typeface="+mn-lt"/>
              </a:rPr>
              <a:t>Pixabay</a:t>
            </a:r>
            <a:r>
              <a:rPr kumimoji="0" lang="de-DE" sz="1200" b="0" i="0" u="none" strike="noStrike" kern="0" cap="none" spc="0" normalizeH="0" baseline="0" noProof="0" dirty="0">
                <a:ln>
                  <a:noFill/>
                </a:ln>
                <a:effectLst/>
                <a:uLnTx/>
                <a:uFillTx/>
                <a:latin typeface="+mn-lt"/>
              </a:rPr>
              <a:t> / CC-0 </a:t>
            </a:r>
            <a:r>
              <a:rPr lang="de-DE" dirty="0"/>
              <a:t>–</a:t>
            </a:r>
            <a:r>
              <a:rPr kumimoji="0" lang="de-DE" sz="1200" b="0" i="0" u="none" strike="noStrike" kern="0" cap="none" spc="0" normalizeH="0" baseline="0" noProof="0" dirty="0">
                <a:ln>
                  <a:noFill/>
                </a:ln>
                <a:effectLst/>
                <a:uLnTx/>
                <a:uFillTx/>
                <a:latin typeface="+mn-lt"/>
              </a:rPr>
              <a:t> https://pixabay.com/de/illustrations/vorhang-rot-b%C3%BChne-theater-939464/</a:t>
            </a:r>
          </a:p>
        </p:txBody>
      </p:sp>
      <p:sp>
        <p:nvSpPr>
          <p:cNvPr id="4" name="Foliennummernplatzhalter 3"/>
          <p:cNvSpPr>
            <a:spLocks noGrp="1"/>
          </p:cNvSpPr>
          <p:nvPr>
            <p:ph type="sldNum" sz="quarter" idx="5"/>
          </p:nvPr>
        </p:nvSpPr>
        <p:spPr/>
        <p:txBody>
          <a:bodyPr/>
          <a:lstStyle/>
          <a:p>
            <a:fld id="{9912F9F0-9021-4E4D-9072-2D41A3C94412}" type="slidenum">
              <a:rPr lang="de-DE" smtClean="0"/>
              <a:t>20</a:t>
            </a:fld>
            <a:endParaRPr lang="de-DE"/>
          </a:p>
        </p:txBody>
      </p:sp>
    </p:spTree>
    <p:extLst>
      <p:ext uri="{BB962C8B-B14F-4D97-AF65-F5344CB8AC3E}">
        <p14:creationId xmlns:p14="http://schemas.microsoft.com/office/powerpoint/2010/main" val="267670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Gehirn: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21</a:t>
            </a:fld>
            <a:endParaRPr lang="de-DE"/>
          </a:p>
        </p:txBody>
      </p:sp>
    </p:spTree>
    <p:extLst>
      <p:ext uri="{BB962C8B-B14F-4D97-AF65-F5344CB8AC3E}">
        <p14:creationId xmlns:p14="http://schemas.microsoft.com/office/powerpoint/2010/main" val="216927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Auge: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22</a:t>
            </a:fld>
            <a:endParaRPr lang="de-DE"/>
          </a:p>
        </p:txBody>
      </p:sp>
    </p:spTree>
    <p:extLst>
      <p:ext uri="{BB962C8B-B14F-4D97-AF65-F5344CB8AC3E}">
        <p14:creationId xmlns:p14="http://schemas.microsoft.com/office/powerpoint/2010/main" val="407388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Checkliste: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23</a:t>
            </a:fld>
            <a:endParaRPr lang="de-DE"/>
          </a:p>
        </p:txBody>
      </p:sp>
    </p:spTree>
    <p:extLst>
      <p:ext uri="{BB962C8B-B14F-4D97-AF65-F5344CB8AC3E}">
        <p14:creationId xmlns:p14="http://schemas.microsoft.com/office/powerpoint/2010/main" val="290868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Wegweiser: Julian Fietkau, 2024</a:t>
            </a:r>
          </a:p>
        </p:txBody>
      </p:sp>
      <p:sp>
        <p:nvSpPr>
          <p:cNvPr id="4" name="Foliennummernplatzhalter 3"/>
          <p:cNvSpPr>
            <a:spLocks noGrp="1"/>
          </p:cNvSpPr>
          <p:nvPr>
            <p:ph type="sldNum" sz="quarter" idx="5"/>
          </p:nvPr>
        </p:nvSpPr>
        <p:spPr/>
        <p:txBody>
          <a:bodyPr/>
          <a:lstStyle/>
          <a:p>
            <a:fld id="{9912F9F0-9021-4E4D-9072-2D41A3C94412}" type="slidenum">
              <a:rPr lang="de-DE" smtClean="0"/>
              <a:t>24</a:t>
            </a:fld>
            <a:endParaRPr lang="de-DE"/>
          </a:p>
        </p:txBody>
      </p:sp>
    </p:spTree>
    <p:extLst>
      <p:ext uri="{BB962C8B-B14F-4D97-AF65-F5344CB8AC3E}">
        <p14:creationId xmlns:p14="http://schemas.microsoft.com/office/powerpoint/2010/main" val="65531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Lupe: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25</a:t>
            </a:fld>
            <a:endParaRPr lang="de-DE"/>
          </a:p>
        </p:txBody>
      </p:sp>
    </p:spTree>
    <p:extLst>
      <p:ext uri="{BB962C8B-B14F-4D97-AF65-F5344CB8AC3E}">
        <p14:creationId xmlns:p14="http://schemas.microsoft.com/office/powerpoint/2010/main" val="94225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und die nächsten zwei Folien verwende ich als thematischen Einstieg und werfe die Frage auf, warum Telefontasten und Taschenrechner unterschiedlich angeordnete Zahlenblöcke haben. Hierbei lässt sich das Publikum gut einbeziehen, indem man sie bittet, die entsprechenden Ansichten (Wahltasten und Taschenrechner) auf ihren eigenen Smartphones zu öffnen und die Tastenlayouts zu vergleichen.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Telefonhörer: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a:t>
            </a:fld>
            <a:endParaRPr lang="de-DE"/>
          </a:p>
        </p:txBody>
      </p:sp>
    </p:spTree>
    <p:extLst>
      <p:ext uri="{BB962C8B-B14F-4D97-AF65-F5344CB8AC3E}">
        <p14:creationId xmlns:p14="http://schemas.microsoft.com/office/powerpoint/2010/main" val="217636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Idee: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26</a:t>
            </a:fld>
            <a:endParaRPr lang="de-DE"/>
          </a:p>
        </p:txBody>
      </p:sp>
    </p:spTree>
    <p:extLst>
      <p:ext uri="{BB962C8B-B14F-4D97-AF65-F5344CB8AC3E}">
        <p14:creationId xmlns:p14="http://schemas.microsoft.com/office/powerpoint/2010/main" val="1835146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Diskussion: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27</a:t>
            </a:fld>
            <a:endParaRPr lang="de-DE"/>
          </a:p>
        </p:txBody>
      </p:sp>
    </p:spTree>
    <p:extLst>
      <p:ext uri="{BB962C8B-B14F-4D97-AF65-F5344CB8AC3E}">
        <p14:creationId xmlns:p14="http://schemas.microsoft.com/office/powerpoint/2010/main" val="107547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Desktop-PC: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28</a:t>
            </a:fld>
            <a:endParaRPr lang="de-DE"/>
          </a:p>
        </p:txBody>
      </p:sp>
    </p:spTree>
    <p:extLst>
      <p:ext uri="{BB962C8B-B14F-4D97-AF65-F5344CB8AC3E}">
        <p14:creationId xmlns:p14="http://schemas.microsoft.com/office/powerpoint/2010/main" val="10791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Netzwerk: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29</a:t>
            </a:fld>
            <a:endParaRPr lang="de-DE"/>
          </a:p>
        </p:txBody>
      </p:sp>
    </p:spTree>
    <p:extLst>
      <p:ext uri="{BB962C8B-B14F-4D97-AF65-F5344CB8AC3E}">
        <p14:creationId xmlns:p14="http://schemas.microsoft.com/office/powerpoint/2010/main" val="336278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Barrierefreiheit: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30</a:t>
            </a:fld>
            <a:endParaRPr lang="de-DE"/>
          </a:p>
        </p:txBody>
      </p:sp>
    </p:spTree>
    <p:extLst>
      <p:ext uri="{BB962C8B-B14F-4D97-AF65-F5344CB8AC3E}">
        <p14:creationId xmlns:p14="http://schemas.microsoft.com/office/powerpoint/2010/main" val="526739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Balkendiagramm: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31</a:t>
            </a:fld>
            <a:endParaRPr lang="de-DE"/>
          </a:p>
        </p:txBody>
      </p:sp>
    </p:spTree>
    <p:extLst>
      <p:ext uri="{BB962C8B-B14F-4D97-AF65-F5344CB8AC3E}">
        <p14:creationId xmlns:p14="http://schemas.microsoft.com/office/powerpoint/2010/main" val="3695503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Palette: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32</a:t>
            </a:fld>
            <a:endParaRPr lang="de-DE"/>
          </a:p>
        </p:txBody>
      </p:sp>
    </p:spTree>
    <p:extLst>
      <p:ext uri="{BB962C8B-B14F-4D97-AF65-F5344CB8AC3E}">
        <p14:creationId xmlns:p14="http://schemas.microsoft.com/office/powerpoint/2010/main" val="97496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Kalender: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33</a:t>
            </a:fld>
            <a:endParaRPr lang="de-DE"/>
          </a:p>
        </p:txBody>
      </p:sp>
    </p:spTree>
    <p:extLst>
      <p:ext uri="{BB962C8B-B14F-4D97-AF65-F5344CB8AC3E}">
        <p14:creationId xmlns:p14="http://schemas.microsoft.com/office/powerpoint/2010/main" val="1912235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Piktogramm Handschlag: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34</a:t>
            </a:fld>
            <a:endParaRPr lang="de-DE"/>
          </a:p>
        </p:txBody>
      </p:sp>
    </p:spTree>
    <p:extLst>
      <p:ext uri="{BB962C8B-B14F-4D97-AF65-F5344CB8AC3E}">
        <p14:creationId xmlns:p14="http://schemas.microsoft.com/office/powerpoint/2010/main" val="281674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Telefon-Tastenlayout geht zurück auf die ersten Tastentelefone vom Ende der 1950er Jahre bei Bell Labs (USA), vorher hatten Telefone Drehscheiben zum Wählen.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Telefon mit Drehscheibe: </a:t>
            </a:r>
            <a:r>
              <a:rPr lang="de-DE" dirty="0" err="1"/>
              <a:t>User:Gestumblindi</a:t>
            </a:r>
            <a:r>
              <a:rPr lang="de-DE" dirty="0"/>
              <a:t>, 2004/2008, Wikimedia Commons / CC-0 – https://commons.wikimedia.org/wiki/File:Waehlscheibe-kurzwahlnummern.jpg</a:t>
            </a:r>
          </a:p>
          <a:p>
            <a:r>
              <a:rPr lang="de-DE" dirty="0"/>
              <a:t>Telefon mit Tasten: Eigenes Foto eines </a:t>
            </a:r>
            <a:r>
              <a:rPr lang="de-DE" sz="1200" kern="0" dirty="0"/>
              <a:t>Unify </a:t>
            </a:r>
            <a:r>
              <a:rPr lang="de-DE" sz="1200" kern="0" dirty="0" err="1"/>
              <a:t>OpenStage</a:t>
            </a:r>
            <a:r>
              <a:rPr lang="de-DE" sz="1200" kern="0" dirty="0"/>
              <a:t> 15 T, Julian Fietkau, 2024</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a:t>
            </a:fld>
            <a:endParaRPr lang="de-DE"/>
          </a:p>
        </p:txBody>
      </p:sp>
    </p:spTree>
    <p:extLst>
      <p:ext uri="{BB962C8B-B14F-4D97-AF65-F5344CB8AC3E}">
        <p14:creationId xmlns:p14="http://schemas.microsoft.com/office/powerpoint/2010/main" val="407381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sind einige der Tastenlayouts abgebildet, welche in der Vergleichsstudie von Deininger et al. Empirisch untersucht wurden. Darunter ist sowohl das uns heute bekannte Telefon-Layout (oben links) als auch das Taschenrechner-Layout (oben Mitte). Das letztlich gewählte Layout war nicht in jeder Hinsicht das Beste, wurde aber als Kompromiss auserkoren.</a:t>
            </a:r>
          </a:p>
        </p:txBody>
      </p:sp>
      <p:sp>
        <p:nvSpPr>
          <p:cNvPr id="4" name="Foliennummernplatzhalter 3"/>
          <p:cNvSpPr>
            <a:spLocks noGrp="1"/>
          </p:cNvSpPr>
          <p:nvPr>
            <p:ph type="sldNum" sz="quarter" idx="5"/>
          </p:nvPr>
        </p:nvSpPr>
        <p:spPr/>
        <p:txBody>
          <a:bodyPr/>
          <a:lstStyle/>
          <a:p>
            <a:fld id="{9912F9F0-9021-4E4D-9072-2D41A3C94412}" type="slidenum">
              <a:rPr lang="de-DE" smtClean="0"/>
              <a:t>4</a:t>
            </a:fld>
            <a:endParaRPr lang="de-DE"/>
          </a:p>
        </p:txBody>
      </p:sp>
    </p:spTree>
    <p:extLst>
      <p:ext uri="{BB962C8B-B14F-4D97-AF65-F5344CB8AC3E}">
        <p14:creationId xmlns:p14="http://schemas.microsoft.com/office/powerpoint/2010/main" val="274579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sollte natürlich durch die Vortragenden jeweils angepasst werden. Ich ermutige hier zum „persönlichen Touch“, die Vorstellung sollte je nach Kommunikationsstil, Werdegang und fachlichen Schwerpunkten ganz individuell gestaltet sein.</a:t>
            </a:r>
          </a:p>
          <a:p>
            <a:endParaRPr lang="de-DE" dirty="0"/>
          </a:p>
          <a:p>
            <a:r>
              <a:rPr lang="de-DE" dirty="0"/>
              <a:t>Deutschlandkarte: </a:t>
            </a:r>
            <a:r>
              <a:rPr lang="de-DE" dirty="0" err="1"/>
              <a:t>User:Mmrw</a:t>
            </a:r>
            <a:r>
              <a:rPr lang="de-DE" dirty="0"/>
              <a:t>, 2020, Wikimedia Commons / CC-0 – https://commons.wikimedia.org/wiki/File:Karte_gruenes_deutschland.svg</a:t>
            </a:r>
          </a:p>
          <a:p>
            <a:r>
              <a:rPr lang="de-DE" dirty="0"/>
              <a:t>Piktogramme Positionsmarkierung, Laptop: Microsoft Corporation, PowerPoint-Piktogramm, lizenzfreie Weiteverwendung erlaubt – https://support.microsoft.com/en-us/office/insert-icons-in-microsoft-365-e2459f17-3996-4795-996e-b9a13486fa79</a:t>
            </a:r>
          </a:p>
          <a:p>
            <a:r>
              <a:rPr lang="de-DE" dirty="0"/>
              <a:t>Mastodon-Logo: Eugen </a:t>
            </a:r>
            <a:r>
              <a:rPr lang="de-DE" dirty="0" err="1"/>
              <a:t>Rochko</a:t>
            </a:r>
            <a:r>
              <a:rPr lang="de-DE" dirty="0"/>
              <a:t> und Team, 2022, via Wikimedia Commons / GNU AGPL v3 – https://commons.wikimedia.org/wiki/File:Mastodon_logotype_(simple)_new_hue.svg</a:t>
            </a:r>
          </a:p>
        </p:txBody>
      </p:sp>
      <p:sp>
        <p:nvSpPr>
          <p:cNvPr id="4" name="Foliennummernplatzhalter 3"/>
          <p:cNvSpPr>
            <a:spLocks noGrp="1"/>
          </p:cNvSpPr>
          <p:nvPr>
            <p:ph type="sldNum" sz="quarter" idx="5"/>
          </p:nvPr>
        </p:nvSpPr>
        <p:spPr/>
        <p:txBody>
          <a:bodyPr/>
          <a:lstStyle/>
          <a:p>
            <a:fld id="{9912F9F0-9021-4E4D-9072-2D41A3C94412}" type="slidenum">
              <a:rPr lang="de-DE" smtClean="0"/>
              <a:t>5</a:t>
            </a:fld>
            <a:endParaRPr lang="de-DE"/>
          </a:p>
        </p:txBody>
      </p:sp>
    </p:spTree>
    <p:extLst>
      <p:ext uri="{BB962C8B-B14F-4D97-AF65-F5344CB8AC3E}">
        <p14:creationId xmlns:p14="http://schemas.microsoft.com/office/powerpoint/2010/main" val="255713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Piktogramm Frage: Microsoft Corporation, PowerPoint-Piktogramm, lizenzfreie Weiteverwendung erlaubt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6</a:t>
            </a:fld>
            <a:endParaRPr lang="de-DE"/>
          </a:p>
        </p:txBody>
      </p:sp>
    </p:spTree>
    <p:extLst>
      <p:ext uri="{BB962C8B-B14F-4D97-AF65-F5344CB8AC3E}">
        <p14:creationId xmlns:p14="http://schemas.microsoft.com/office/powerpoint/2010/main" val="248699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MCI baut vor allem auf Informatik und Psychologie sowie Design auf (wobei letzteres umstritten sein kann, je nachdem wen man fragt). Andere Disziplinen fließen eher untergeordnet ein. Die so integrierten Erkenntnisse fließen durch die zwei Pfeiler der Kreativität und der systematischen Anwendung von Methoden und fächern die vielfältigen Ausprägungen der MCI auf – von der klassischen Usability und UX bis hin zur experimentellen Erschließung neuer Interaktionsmodalitäten. Die exakten Begriffe in der Baumkrone sind hier nicht entscheidend und könnten ggf. statt dieser Vorgabe auch kollaborativ gesammelt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Clip-Art: </a:t>
            </a:r>
            <a:r>
              <a:rPr lang="de-DE" dirty="0" err="1"/>
              <a:t>tree</a:t>
            </a:r>
            <a:r>
              <a:rPr lang="de-DE" dirty="0"/>
              <a:t>, </a:t>
            </a:r>
            <a:r>
              <a:rPr lang="de-DE" dirty="0" err="1"/>
              <a:t>flooredmusic</a:t>
            </a:r>
            <a:r>
              <a:rPr lang="de-DE" dirty="0"/>
              <a:t>, 2013, </a:t>
            </a:r>
            <a:r>
              <a:rPr lang="de-DE" dirty="0" err="1"/>
              <a:t>Openclipart</a:t>
            </a:r>
            <a:r>
              <a:rPr lang="de-DE" dirty="0"/>
              <a:t>, gemeinfrei – https://openclipart.org/detail/184451/tree</a:t>
            </a:r>
          </a:p>
        </p:txBody>
      </p:sp>
      <p:sp>
        <p:nvSpPr>
          <p:cNvPr id="4" name="Foliennummernplatzhalter 3"/>
          <p:cNvSpPr>
            <a:spLocks noGrp="1"/>
          </p:cNvSpPr>
          <p:nvPr>
            <p:ph type="sldNum" sz="quarter" idx="5"/>
          </p:nvPr>
        </p:nvSpPr>
        <p:spPr/>
        <p:txBody>
          <a:bodyPr/>
          <a:lstStyle/>
          <a:p>
            <a:fld id="{9912F9F0-9021-4E4D-9072-2D41A3C94412}" type="slidenum">
              <a:rPr lang="de-DE" smtClean="0"/>
              <a:t>7</a:t>
            </a:fld>
            <a:endParaRPr lang="de-DE"/>
          </a:p>
        </p:txBody>
      </p:sp>
    </p:spTree>
    <p:extLst>
      <p:ext uri="{BB962C8B-B14F-4D97-AF65-F5344CB8AC3E}">
        <p14:creationId xmlns:p14="http://schemas.microsoft.com/office/powerpoint/2010/main" val="407925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empfehle, für eine konkrete Veranstaltung nicht nur die Curriculum-Empfehlung zu zitieren (wie hier), sondern sie mit den Lernzielen aus der jeweiligen Modulbeschreibung in Verbindung zu bringen. Meiner Erfahrung nach ist die Überlappung meist groß, aber es gibt auch überraschende Unterschiede in den Details.</a:t>
            </a:r>
          </a:p>
        </p:txBody>
      </p:sp>
      <p:sp>
        <p:nvSpPr>
          <p:cNvPr id="4" name="Foliennummernplatzhalter 3"/>
          <p:cNvSpPr>
            <a:spLocks noGrp="1"/>
          </p:cNvSpPr>
          <p:nvPr>
            <p:ph type="sldNum" sz="quarter" idx="5"/>
          </p:nvPr>
        </p:nvSpPr>
        <p:spPr/>
        <p:txBody>
          <a:bodyPr/>
          <a:lstStyle/>
          <a:p>
            <a:fld id="{9912F9F0-9021-4E4D-9072-2D41A3C94412}" type="slidenum">
              <a:rPr lang="de-DE" smtClean="0"/>
              <a:t>9</a:t>
            </a:fld>
            <a:endParaRPr lang="de-DE"/>
          </a:p>
        </p:txBody>
      </p:sp>
    </p:spTree>
    <p:extLst>
      <p:ext uri="{BB962C8B-B14F-4D97-AF65-F5344CB8AC3E}">
        <p14:creationId xmlns:p14="http://schemas.microsoft.com/office/powerpoint/2010/main" val="349517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Anzahl der Termine ist je nach Veranstaltung natürlich individuell. Üblich sind meiner Erfahrung nach ca. 11 bis 13, ich hatte aber auch schon mal 8.</a:t>
            </a:r>
          </a:p>
          <a:p>
            <a:endParaRPr lang="de-DE" dirty="0"/>
          </a:p>
          <a:p>
            <a:r>
              <a:rPr lang="de-DE" dirty="0"/>
              <a:t>Normalerweise versuche ich, nicht so viele ausformulierte Sätze auf eine Folie zu packen, aber diese konkrete Folie sollte für nicht anwesende Teilnehmende im Nachhinein 100% klar und eigenständig nachvollziehbar sein.</a:t>
            </a:r>
          </a:p>
        </p:txBody>
      </p:sp>
      <p:sp>
        <p:nvSpPr>
          <p:cNvPr id="4" name="Foliennummernplatzhalter 3"/>
          <p:cNvSpPr>
            <a:spLocks noGrp="1"/>
          </p:cNvSpPr>
          <p:nvPr>
            <p:ph type="sldNum" sz="quarter" idx="5"/>
          </p:nvPr>
        </p:nvSpPr>
        <p:spPr/>
        <p:txBody>
          <a:bodyPr/>
          <a:lstStyle/>
          <a:p>
            <a:fld id="{9912F9F0-9021-4E4D-9072-2D41A3C94412}" type="slidenum">
              <a:rPr lang="de-DE" smtClean="0"/>
              <a:t>10</a:t>
            </a:fld>
            <a:endParaRPr lang="de-DE"/>
          </a:p>
        </p:txBody>
      </p:sp>
    </p:spTree>
    <p:extLst>
      <p:ext uri="{BB962C8B-B14F-4D97-AF65-F5344CB8AC3E}">
        <p14:creationId xmlns:p14="http://schemas.microsoft.com/office/powerpoint/2010/main" val="1648887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fietkau.science/teaching/intro_hci" TargetMode="External"/><Relationship Id="rId4" Type="http://schemas.openxmlformats.org/officeDocument/2006/relationships/hyperlink" Target="https://creativecommons.org/licenses/by-sa/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FBB9A-09B9-40E5-BE6A-81D6B3257F3E}"/>
              </a:ext>
            </a:extLst>
          </p:cNvPr>
          <p:cNvSpPr>
            <a:spLocks noGrp="1"/>
          </p:cNvSpPr>
          <p:nvPr>
            <p:ph type="ctrTitle" hasCustomPrompt="1"/>
          </p:nvPr>
        </p:nvSpPr>
        <p:spPr>
          <a:xfrm>
            <a:off x="1524000" y="2562224"/>
            <a:ext cx="9144000" cy="2060575"/>
          </a:xfrm>
        </p:spPr>
        <p:txBody>
          <a:bodyPr anchor="t"/>
          <a:lstStyle>
            <a:lvl1pPr algn="ctr">
              <a:defRPr sz="6000"/>
            </a:lvl1pPr>
          </a:lstStyle>
          <a:p>
            <a:r>
              <a:rPr lang="de-DE" dirty="0"/>
              <a:t>Abschnittstitel</a:t>
            </a:r>
          </a:p>
        </p:txBody>
      </p:sp>
      <p:sp>
        <p:nvSpPr>
          <p:cNvPr id="3" name="Untertitel 2">
            <a:extLst>
              <a:ext uri="{FF2B5EF4-FFF2-40B4-BE49-F238E27FC236}">
                <a16:creationId xmlns:a16="http://schemas.microsoft.com/office/drawing/2014/main" id="{FFB30CE4-6F5A-4DBD-9EB9-C61BD41B18A3}"/>
              </a:ext>
            </a:extLst>
          </p:cNvPr>
          <p:cNvSpPr>
            <a:spLocks noGrp="1"/>
          </p:cNvSpPr>
          <p:nvPr>
            <p:ph type="subTitle" idx="1"/>
          </p:nvPr>
        </p:nvSpPr>
        <p:spPr>
          <a:xfrm>
            <a:off x="1523999" y="1941874"/>
            <a:ext cx="9144000" cy="436202"/>
          </a:xfrm>
        </p:spPr>
        <p:txBody>
          <a:bodyPr anchor="b"/>
          <a:lstStyle>
            <a:lvl1pPr marL="0" indent="0" algn="ctr">
              <a:lnSpc>
                <a:spcPct val="100000"/>
              </a:lnSpc>
              <a:spcBef>
                <a:spcPts val="6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a:p>
            <a:r>
              <a:rPr lang="de-DE" dirty="0"/>
              <a:t>Abschnitt X</a:t>
            </a:r>
          </a:p>
        </p:txBody>
      </p:sp>
      <p:pic>
        <p:nvPicPr>
          <p:cNvPr id="8" name="Grafik 7">
            <a:extLst>
              <a:ext uri="{FF2B5EF4-FFF2-40B4-BE49-F238E27FC236}">
                <a16:creationId xmlns:a16="http://schemas.microsoft.com/office/drawing/2014/main" id="{00B569FD-2C51-416D-A189-5534F0EF6B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274" y="5735637"/>
            <a:ext cx="1238249" cy="436202"/>
          </a:xfrm>
          <a:prstGeom prst="rect">
            <a:avLst/>
          </a:prstGeom>
        </p:spPr>
      </p:pic>
      <p:sp>
        <p:nvSpPr>
          <p:cNvPr id="9" name="Textfeld 8">
            <a:extLst>
              <a:ext uri="{FF2B5EF4-FFF2-40B4-BE49-F238E27FC236}">
                <a16:creationId xmlns:a16="http://schemas.microsoft.com/office/drawing/2014/main" id="{1A9A60FE-520C-47D3-BBC3-2E0CDF45DFA6}"/>
              </a:ext>
            </a:extLst>
          </p:cNvPr>
          <p:cNvSpPr txBox="1"/>
          <p:nvPr userDrawn="1"/>
        </p:nvSpPr>
        <p:spPr>
          <a:xfrm>
            <a:off x="2085973" y="5679831"/>
            <a:ext cx="8077201" cy="907941"/>
          </a:xfrm>
          <a:prstGeom prst="rect">
            <a:avLst/>
          </a:prstGeom>
          <a:noFill/>
        </p:spPr>
        <p:txBody>
          <a:bodyPr wrap="square" rtlCol="0">
            <a:spAutoFit/>
          </a:bodyPr>
          <a:lstStyle/>
          <a:p>
            <a:r>
              <a:rPr lang="de-DE" sz="1200" dirty="0"/>
              <a:t>Dieser Foliensatz wurde von Julian Fietkau erstellt und ist Teil einer OER-Foliensammlung zum Thema „Einführung in Mensch-Computer-Interaktion“ in der Version von 2025. Er ist unter der Lizenz „</a:t>
            </a:r>
            <a:r>
              <a:rPr lang="de-DE" sz="1200" dirty="0">
                <a:solidFill>
                  <a:schemeClr val="tx1"/>
                </a:solidFill>
                <a:hlinkClick r:id="rId4">
                  <a:extLst>
                    <a:ext uri="{A12FA001-AC4F-418D-AE19-62706E023703}">
                      <ahyp:hlinkClr xmlns:ahyp="http://schemas.microsoft.com/office/drawing/2018/hyperlinkcolor" val="tx"/>
                    </a:ext>
                  </a:extLst>
                </a:hlinkClick>
              </a:rPr>
              <a:t>Creative Commons Attribution Share-</a:t>
            </a:r>
            <a:r>
              <a:rPr lang="de-DE" sz="1200" dirty="0" err="1">
                <a:solidFill>
                  <a:schemeClr val="tx1"/>
                </a:solidFill>
                <a:hlinkClick r:id="rId4">
                  <a:extLst>
                    <a:ext uri="{A12FA001-AC4F-418D-AE19-62706E023703}">
                      <ahyp:hlinkClr xmlns:ahyp="http://schemas.microsoft.com/office/drawing/2018/hyperlinkcolor" val="tx"/>
                    </a:ext>
                  </a:extLst>
                </a:hlinkClick>
              </a:rPr>
              <a:t>Alike</a:t>
            </a:r>
            <a:r>
              <a:rPr lang="de-DE" sz="1200" dirty="0">
                <a:solidFill>
                  <a:schemeClr val="tx1"/>
                </a:solidFill>
                <a:hlinkClick r:id="rId4">
                  <a:extLst>
                    <a:ext uri="{A12FA001-AC4F-418D-AE19-62706E023703}">
                      <ahyp:hlinkClr xmlns:ahyp="http://schemas.microsoft.com/office/drawing/2018/hyperlinkcolor" val="tx"/>
                    </a:ext>
                  </a:extLst>
                </a:hlinkClick>
              </a:rPr>
              <a:t> 4.0</a:t>
            </a:r>
            <a:r>
              <a:rPr lang="de-DE" sz="1200" dirty="0"/>
              <a:t>“ freigegeben. Eine ausführliche Erläuterung ist in Abschnitt 0 „Information für Lehrende“ zu finden.</a:t>
            </a:r>
          </a:p>
          <a:p>
            <a:pPr>
              <a:spcBef>
                <a:spcPts val="600"/>
              </a:spcBef>
            </a:pPr>
            <a:r>
              <a:rPr lang="de-DE" sz="1200" dirty="0">
                <a:hlinkClick r:id="rId5"/>
              </a:rPr>
              <a:t>https://fietkau.science/teaching/intro_hci</a:t>
            </a:r>
            <a:endParaRPr lang="de-DE" sz="1200" dirty="0"/>
          </a:p>
        </p:txBody>
      </p:sp>
      <p:sp>
        <p:nvSpPr>
          <p:cNvPr id="10" name="Textfeld 9">
            <a:extLst>
              <a:ext uri="{FF2B5EF4-FFF2-40B4-BE49-F238E27FC236}">
                <a16:creationId xmlns:a16="http://schemas.microsoft.com/office/drawing/2014/main" id="{1008EE67-CB50-4DC7-B341-ACEB029EE564}"/>
              </a:ext>
            </a:extLst>
          </p:cNvPr>
          <p:cNvSpPr txBox="1"/>
          <p:nvPr userDrawn="1"/>
        </p:nvSpPr>
        <p:spPr>
          <a:xfrm>
            <a:off x="1523999" y="1466850"/>
            <a:ext cx="9144000" cy="461665"/>
          </a:xfrm>
          <a:prstGeom prst="rect">
            <a:avLst/>
          </a:prstGeom>
          <a:noFill/>
        </p:spPr>
        <p:txBody>
          <a:bodyPr wrap="square" rtlCol="0">
            <a:spAutoFit/>
          </a:bodyPr>
          <a:lstStyle/>
          <a:p>
            <a:pPr algn="ctr"/>
            <a:r>
              <a:rPr lang="de-DE" sz="2400" dirty="0"/>
              <a:t>Einführung in Mensch-Computer-Interaktion</a:t>
            </a:r>
          </a:p>
        </p:txBody>
      </p:sp>
      <p:sp>
        <p:nvSpPr>
          <p:cNvPr id="12" name="Textfeld 11">
            <a:extLst>
              <a:ext uri="{FF2B5EF4-FFF2-40B4-BE49-F238E27FC236}">
                <a16:creationId xmlns:a16="http://schemas.microsoft.com/office/drawing/2014/main" id="{A3E20EA4-29F9-4AE8-97A1-5F9E01522B03}"/>
              </a:ext>
            </a:extLst>
          </p:cNvPr>
          <p:cNvSpPr txBox="1"/>
          <p:nvPr userDrawn="1"/>
        </p:nvSpPr>
        <p:spPr>
          <a:xfrm>
            <a:off x="9810751" y="5679831"/>
            <a:ext cx="17049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4E6B0-17E0-4D64-A678-1FCB90EC9B3B}" type="datetimeFigureOut">
              <a:rPr lang="de-DE" smtClean="0"/>
              <a:pPr marL="0" marR="0" lvl="0" indent="0" algn="r" defTabSz="914400" rtl="0" eaLnBrk="1" fontAlgn="auto" latinLnBrk="0" hangingPunct="1">
                <a:lnSpc>
                  <a:spcPct val="100000"/>
                </a:lnSpc>
                <a:spcBef>
                  <a:spcPts val="0"/>
                </a:spcBef>
                <a:spcAft>
                  <a:spcPts val="0"/>
                </a:spcAft>
                <a:buClrTx/>
                <a:buSzTx/>
                <a:buFontTx/>
                <a:buNone/>
                <a:tabLst/>
                <a:defRPr/>
              </a:pPr>
              <a:t>27.05.2025</a:t>
            </a:fld>
            <a:endParaRPr lang="de-DE" dirty="0"/>
          </a:p>
        </p:txBody>
      </p:sp>
    </p:spTree>
    <p:extLst>
      <p:ext uri="{BB962C8B-B14F-4D97-AF65-F5344CB8AC3E}">
        <p14:creationId xmlns:p14="http://schemas.microsoft.com/office/powerpoint/2010/main" val="84687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20AF-EED2-4113-9631-49982D0A083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822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lvl1pPr marL="0" indent="0">
              <a:buNone/>
              <a:defRPr/>
            </a:lvl1pPr>
            <a:lvl2pPr marL="457200" indent="0">
              <a:buNone/>
              <a:defRPr/>
            </a:lvl2pPr>
          </a:lstStyle>
          <a:p>
            <a:pPr lvl="0"/>
            <a:r>
              <a:rPr lang="de-DE" dirty="0"/>
              <a:t>Mastertextformat bearbeiten</a:t>
            </a:r>
          </a:p>
        </p:txBody>
      </p:sp>
      <p:pic>
        <p:nvPicPr>
          <p:cNvPr id="7" name="Grafik 6" descr="Bleistift mit einfarbiger Füllung">
            <a:extLst>
              <a:ext uri="{FF2B5EF4-FFF2-40B4-BE49-F238E27FC236}">
                <a16:creationId xmlns:a16="http://schemas.microsoft.com/office/drawing/2014/main" id="{6FE49059-A405-413F-B278-DC5519DD20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1350" y="326136"/>
            <a:ext cx="585787" cy="585787"/>
          </a:xfrm>
          <a:prstGeom prst="rect">
            <a:avLst/>
          </a:prstGeom>
        </p:spPr>
      </p:pic>
      <p:pic>
        <p:nvPicPr>
          <p:cNvPr id="9" name="Grafik 8" descr="Dokument mit einfarbiger Füllung">
            <a:extLst>
              <a:ext uri="{FF2B5EF4-FFF2-40B4-BE49-F238E27FC236}">
                <a16:creationId xmlns:a16="http://schemas.microsoft.com/office/drawing/2014/main" id="{77245526-C842-4CFB-8D60-ECB3094B83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0325" y="260536"/>
            <a:ext cx="723900" cy="723900"/>
          </a:xfrm>
          <a:prstGeom prst="rect">
            <a:avLst/>
          </a:prstGeom>
        </p:spPr>
      </p:pic>
      <p:sp>
        <p:nvSpPr>
          <p:cNvPr id="8" name="Titel 1">
            <a:extLst>
              <a:ext uri="{FF2B5EF4-FFF2-40B4-BE49-F238E27FC236}">
                <a16:creationId xmlns:a16="http://schemas.microsoft.com/office/drawing/2014/main" id="{EB6F6C0E-028A-48A0-86D8-0532139CACDE}"/>
              </a:ext>
            </a:extLst>
          </p:cNvPr>
          <p:cNvSpPr>
            <a:spLocks noGrp="1"/>
          </p:cNvSpPr>
          <p:nvPr>
            <p:ph type="title"/>
          </p:nvPr>
        </p:nvSpPr>
        <p:spPr>
          <a:xfrm>
            <a:off x="838200" y="338230"/>
            <a:ext cx="9382125" cy="623151"/>
          </a:xfrm>
        </p:spPr>
        <p:txBody>
          <a:bodyPr/>
          <a:lstStyle/>
          <a:p>
            <a:r>
              <a:rPr lang="de-DE" dirty="0"/>
              <a:t>Mastertitelformat bearbeiten</a:t>
            </a:r>
          </a:p>
        </p:txBody>
      </p:sp>
    </p:spTree>
    <p:extLst>
      <p:ext uri="{BB962C8B-B14F-4D97-AF65-F5344CB8AC3E}">
        <p14:creationId xmlns:p14="http://schemas.microsoft.com/office/powerpoint/2010/main" val="19535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kussio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lvl1pPr marL="0" indent="0">
              <a:buNone/>
              <a:defRPr/>
            </a:lvl1pPr>
            <a:lvl2pPr marL="457200" indent="0">
              <a:buNone/>
              <a:defRPr/>
            </a:lvl2pPr>
          </a:lstStyle>
          <a:p>
            <a:pPr lvl="0"/>
            <a:r>
              <a:rPr lang="de-DE" dirty="0"/>
              <a:t>Mastertextformat bearbeiten</a:t>
            </a:r>
          </a:p>
        </p:txBody>
      </p:sp>
      <p:pic>
        <p:nvPicPr>
          <p:cNvPr id="8" name="Grafik 7" descr="Benutzer mit einfarbiger Füllung">
            <a:extLst>
              <a:ext uri="{FF2B5EF4-FFF2-40B4-BE49-F238E27FC236}">
                <a16:creationId xmlns:a16="http://schemas.microsoft.com/office/drawing/2014/main" id="{447130AB-ACC1-4DE1-AB0A-201E39B1C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7475" y="136524"/>
            <a:ext cx="1076325" cy="1076325"/>
          </a:xfrm>
          <a:prstGeom prst="rect">
            <a:avLst/>
          </a:prstGeom>
        </p:spPr>
      </p:pic>
      <p:sp>
        <p:nvSpPr>
          <p:cNvPr id="7" name="Titel 1">
            <a:extLst>
              <a:ext uri="{FF2B5EF4-FFF2-40B4-BE49-F238E27FC236}">
                <a16:creationId xmlns:a16="http://schemas.microsoft.com/office/drawing/2014/main" id="{F3910385-83FA-4300-AC03-E0C756533347}"/>
              </a:ext>
            </a:extLst>
          </p:cNvPr>
          <p:cNvSpPr>
            <a:spLocks noGrp="1"/>
          </p:cNvSpPr>
          <p:nvPr>
            <p:ph type="title"/>
          </p:nvPr>
        </p:nvSpPr>
        <p:spPr>
          <a:xfrm>
            <a:off x="838200" y="338230"/>
            <a:ext cx="9329928" cy="623151"/>
          </a:xfrm>
        </p:spPr>
        <p:txBody>
          <a:bodyPr/>
          <a:lstStyle/>
          <a:p>
            <a:r>
              <a:rPr lang="de-DE" dirty="0"/>
              <a:t>Mastertitelformat bearbeiten</a:t>
            </a:r>
          </a:p>
        </p:txBody>
      </p:sp>
    </p:spTree>
    <p:extLst>
      <p:ext uri="{BB962C8B-B14F-4D97-AF65-F5344CB8AC3E}">
        <p14:creationId xmlns:p14="http://schemas.microsoft.com/office/powerpoint/2010/main" val="23700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1962F-3610-4324-AA2F-E4D8660A405B}"/>
              </a:ext>
            </a:extLst>
          </p:cNvPr>
          <p:cNvSpPr>
            <a:spLocks noGrp="1"/>
          </p:cNvSpPr>
          <p:nvPr>
            <p:ph type="title" hasCustomPrompt="1"/>
          </p:nvPr>
        </p:nvSpPr>
        <p:spPr>
          <a:xfrm>
            <a:off x="4810124" y="2312894"/>
            <a:ext cx="6543675" cy="2267510"/>
          </a:xfrm>
        </p:spPr>
        <p:txBody>
          <a:bodyPr anchor="b">
            <a:normAutofit/>
          </a:bodyPr>
          <a:lstStyle>
            <a:lvl1pPr>
              <a:defRPr sz="3600"/>
            </a:lvl1pPr>
          </a:lstStyle>
          <a:p>
            <a:r>
              <a:rPr lang="de-DE" dirty="0"/>
              <a:t>Thema</a:t>
            </a:r>
          </a:p>
        </p:txBody>
      </p:sp>
      <p:sp>
        <p:nvSpPr>
          <p:cNvPr id="8" name="Bildplatzhalter 7">
            <a:extLst>
              <a:ext uri="{FF2B5EF4-FFF2-40B4-BE49-F238E27FC236}">
                <a16:creationId xmlns:a16="http://schemas.microsoft.com/office/drawing/2014/main" id="{EE089175-2A64-469A-A995-83523F7EF031}"/>
              </a:ext>
            </a:extLst>
          </p:cNvPr>
          <p:cNvSpPr>
            <a:spLocks noGrp="1"/>
          </p:cNvSpPr>
          <p:nvPr>
            <p:ph type="pic" sz="quarter" idx="13"/>
          </p:nvPr>
        </p:nvSpPr>
        <p:spPr>
          <a:xfrm>
            <a:off x="420688" y="1652587"/>
            <a:ext cx="3960000" cy="3960000"/>
          </a:xfrm>
        </p:spPr>
        <p:txBody>
          <a:bodyPr/>
          <a:lstStyle>
            <a:lvl1pPr marL="0" indent="0">
              <a:buNone/>
              <a:defRPr/>
            </a:lvl1pPr>
          </a:lstStyle>
          <a:p>
            <a:endParaRPr lang="de-DE" dirty="0"/>
          </a:p>
        </p:txBody>
      </p:sp>
    </p:spTree>
    <p:extLst>
      <p:ext uri="{BB962C8B-B14F-4D97-AF65-F5344CB8AC3E}">
        <p14:creationId xmlns:p14="http://schemas.microsoft.com/office/powerpoint/2010/main" val="2656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079C1-E532-4357-8A7E-C5654413315B}"/>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9188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25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eiß">
    <p:spTree>
      <p:nvGrpSpPr>
        <p:cNvPr id="1" name=""/>
        <p:cNvGrpSpPr/>
        <p:nvPr/>
      </p:nvGrpSpPr>
      <p:grpSpPr>
        <a:xfrm>
          <a:off x="0" y="0"/>
          <a:ext cx="0" cy="0"/>
          <a:chOff x="0" y="0"/>
          <a:chExt cx="0" cy="0"/>
        </a:xfrm>
      </p:grpSpPr>
      <p:sp>
        <p:nvSpPr>
          <p:cNvPr id="6" name="Rectangle 41"/>
          <p:cNvSpPr>
            <a:spLocks noGrp="1" noChangeArrowheads="1"/>
          </p:cNvSpPr>
          <p:nvPr>
            <p:ph type="sldNum" sz="quarter" idx="10"/>
          </p:nvPr>
        </p:nvSpPr>
        <p:spPr>
          <a:xfrm>
            <a:off x="10119245" y="6571896"/>
            <a:ext cx="2032000" cy="283234"/>
          </a:xfrm>
          <a:prstGeom prst="rect">
            <a:avLst/>
          </a:prstGeom>
          <a:ln/>
        </p:spPr>
        <p:txBody>
          <a:bodyPr/>
          <a:lstStyle>
            <a:lvl1pPr algn="r">
              <a:defRPr sz="1100">
                <a:solidFill>
                  <a:schemeClr val="tx2"/>
                </a:solidFill>
              </a:defRPr>
            </a:lvl1pPr>
          </a:lstStyle>
          <a:p>
            <a:pPr>
              <a:defRPr/>
            </a:pPr>
            <a:fld id="{2A3A57D9-08E7-4A35-820C-6C5F68307974}" type="slidenum">
              <a:rPr lang="de-DE" smtClean="0"/>
              <a:pPr>
                <a:defRPr/>
              </a:pPr>
              <a:t>‹Nr.›</a:t>
            </a:fld>
            <a:endParaRPr lang="de-DE" dirty="0"/>
          </a:p>
        </p:txBody>
      </p:sp>
      <p:sp>
        <p:nvSpPr>
          <p:cNvPr id="7" name="Rectangle 42"/>
          <p:cNvSpPr>
            <a:spLocks noGrp="1" noChangeArrowheads="1"/>
          </p:cNvSpPr>
          <p:nvPr>
            <p:ph type="ftr" sz="quarter" idx="11"/>
          </p:nvPr>
        </p:nvSpPr>
        <p:spPr>
          <a:xfrm>
            <a:off x="2387600" y="6571896"/>
            <a:ext cx="7416800" cy="283234"/>
          </a:xfrm>
          <a:prstGeom prst="rect">
            <a:avLst/>
          </a:prstGeom>
          <a:ln/>
        </p:spPr>
        <p:txBody>
          <a:bodyPr/>
          <a:lstStyle>
            <a:lvl1pPr algn="ctr">
              <a:defRPr sz="1100">
                <a:solidFill>
                  <a:schemeClr val="tx2"/>
                </a:solidFill>
              </a:defRPr>
            </a:lvl1pPr>
          </a:lstStyle>
          <a:p>
            <a:pPr>
              <a:defRPr/>
            </a:pPr>
            <a:r>
              <a:rPr lang="de-DE"/>
              <a:t>Julian Fietkau</a:t>
            </a:r>
            <a:endParaRPr lang="de-DE" dirty="0"/>
          </a:p>
        </p:txBody>
      </p:sp>
      <p:sp>
        <p:nvSpPr>
          <p:cNvPr id="9" name="Rectangle 43"/>
          <p:cNvSpPr>
            <a:spLocks noGrp="1" noChangeArrowheads="1"/>
          </p:cNvSpPr>
          <p:nvPr>
            <p:ph type="dt" sz="half" idx="12"/>
          </p:nvPr>
        </p:nvSpPr>
        <p:spPr>
          <a:xfrm>
            <a:off x="23920" y="6571896"/>
            <a:ext cx="2032000" cy="283234"/>
          </a:xfrm>
          <a:prstGeom prst="rect">
            <a:avLst/>
          </a:prstGeom>
          <a:ln/>
        </p:spPr>
        <p:txBody>
          <a:bodyPr/>
          <a:lstStyle>
            <a:lvl1pPr>
              <a:defRPr sz="1100">
                <a:solidFill>
                  <a:schemeClr val="tx2"/>
                </a:solidFill>
              </a:defRPr>
            </a:lvl1pPr>
          </a:lstStyle>
          <a:p>
            <a:pPr>
              <a:defRPr/>
            </a:pPr>
            <a:r>
              <a:rPr lang="de-DE"/>
              <a:t>02.03.2024</a:t>
            </a:r>
            <a:endParaRPr lang="de-DE" dirty="0"/>
          </a:p>
        </p:txBody>
      </p:sp>
      <p:sp>
        <p:nvSpPr>
          <p:cNvPr id="10" name="Rechteck 9"/>
          <p:cNvSpPr/>
          <p:nvPr userDrawn="1"/>
        </p:nvSpPr>
        <p:spPr>
          <a:xfrm>
            <a:off x="0" y="0"/>
            <a:ext cx="12192000"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6640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creativecommons.org/licenses/by-sa/4.0/" TargetMode="External"/><Relationship Id="rId5" Type="http://schemas.openxmlformats.org/officeDocument/2006/relationships/slideLayout" Target="../slideLayouts/slideLayout5.xml"/><Relationship Id="rId10" Type="http://schemas.openxmlformats.org/officeDocument/2006/relationships/hyperlink" Target="https://fietkau.science/teaching/intro_hci"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27AB65-17A0-47C5-9260-10D28D228B1E}"/>
              </a:ext>
            </a:extLst>
          </p:cNvPr>
          <p:cNvSpPr>
            <a:spLocks noGrp="1"/>
          </p:cNvSpPr>
          <p:nvPr>
            <p:ph type="title"/>
          </p:nvPr>
        </p:nvSpPr>
        <p:spPr>
          <a:xfrm>
            <a:off x="838200" y="338230"/>
            <a:ext cx="10515600" cy="62315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0CC2FFC-39C2-4C58-AFD4-4D1276DE2E64}"/>
              </a:ext>
            </a:extLst>
          </p:cNvPr>
          <p:cNvSpPr>
            <a:spLocks noGrp="1"/>
          </p:cNvSpPr>
          <p:nvPr>
            <p:ph type="body" idx="1"/>
          </p:nvPr>
        </p:nvSpPr>
        <p:spPr>
          <a:xfrm>
            <a:off x="838200" y="1231392"/>
            <a:ext cx="10515600" cy="494557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a:extLst>
              <a:ext uri="{FF2B5EF4-FFF2-40B4-BE49-F238E27FC236}">
                <a16:creationId xmlns:a16="http://schemas.microsoft.com/office/drawing/2014/main" id="{48932467-C07C-4DC8-B44F-AC0D8A687F29}"/>
              </a:ext>
            </a:extLst>
          </p:cNvPr>
          <p:cNvSpPr txBox="1"/>
          <p:nvPr userDrawn="1"/>
        </p:nvSpPr>
        <p:spPr>
          <a:xfrm>
            <a:off x="2429911" y="6370503"/>
            <a:ext cx="7332179" cy="461665"/>
          </a:xfrm>
          <a:prstGeom prst="rect">
            <a:avLst/>
          </a:prstGeom>
          <a:noFill/>
        </p:spPr>
        <p:txBody>
          <a:bodyPr wrap="square" rtlCol="0">
            <a:spAutoFit/>
          </a:bodyPr>
          <a:lstStyle/>
          <a:p>
            <a:pPr algn="ctr"/>
            <a:r>
              <a:rPr lang="de-DE" sz="1200" dirty="0">
                <a:solidFill>
                  <a:schemeClr val="bg1">
                    <a:lumMod val="65000"/>
                  </a:schemeClr>
                </a:solidFill>
                <a:hlinkClick r:id="rId10">
                  <a:extLst>
                    <a:ext uri="{A12FA001-AC4F-418D-AE19-62706E023703}">
                      <ahyp:hlinkClr xmlns:ahyp="http://schemas.microsoft.com/office/drawing/2018/hyperlinkcolor" val="tx"/>
                    </a:ext>
                  </a:extLst>
                </a:hlinkClick>
              </a:rPr>
              <a:t>Einführung in Mensch-Computer-Interaktion</a:t>
            </a:r>
            <a:r>
              <a:rPr lang="de-DE" sz="1200" dirty="0">
                <a:solidFill>
                  <a:schemeClr val="bg1">
                    <a:lumMod val="65000"/>
                  </a:schemeClr>
                </a:solidFill>
              </a:rPr>
              <a:t>, Abschnitt 1: Einleitung und Überblick</a:t>
            </a:r>
          </a:p>
          <a:p>
            <a:pPr algn="ctr"/>
            <a:r>
              <a:rPr lang="de-DE" sz="1200" dirty="0">
                <a:solidFill>
                  <a:schemeClr val="bg1">
                    <a:lumMod val="65000"/>
                  </a:schemeClr>
                </a:solidFill>
              </a:rPr>
              <a:t>Julian Fietkau, 2025 – </a:t>
            </a:r>
            <a:r>
              <a:rPr lang="de-DE" sz="1200" dirty="0">
                <a:solidFill>
                  <a:schemeClr val="bg1">
                    <a:lumMod val="65000"/>
                  </a:schemeClr>
                </a:solidFill>
                <a:hlinkClick r:id="rId11">
                  <a:extLst>
                    <a:ext uri="{A12FA001-AC4F-418D-AE19-62706E023703}">
                      <ahyp:hlinkClr xmlns:ahyp="http://schemas.microsoft.com/office/drawing/2018/hyperlinkcolor" val="tx"/>
                    </a:ext>
                  </a:extLst>
                </a:hlinkClick>
              </a:rPr>
              <a:t>CC BY-SA 4.0</a:t>
            </a:r>
            <a:endParaRPr lang="de-DE" sz="1200" dirty="0">
              <a:solidFill>
                <a:schemeClr val="bg1">
                  <a:lumMod val="65000"/>
                </a:schemeClr>
              </a:solidFill>
            </a:endParaRPr>
          </a:p>
        </p:txBody>
      </p:sp>
      <p:sp>
        <p:nvSpPr>
          <p:cNvPr id="9" name="Textfeld 8">
            <a:extLst>
              <a:ext uri="{FF2B5EF4-FFF2-40B4-BE49-F238E27FC236}">
                <a16:creationId xmlns:a16="http://schemas.microsoft.com/office/drawing/2014/main" id="{EF6A1220-0B79-4612-8F8B-D76992130033}"/>
              </a:ext>
            </a:extLst>
          </p:cNvPr>
          <p:cNvSpPr txBox="1"/>
          <p:nvPr userDrawn="1"/>
        </p:nvSpPr>
        <p:spPr>
          <a:xfrm>
            <a:off x="838200" y="6369543"/>
            <a:ext cx="1591710" cy="338554"/>
          </a:xfrm>
          <a:prstGeom prst="rect">
            <a:avLst/>
          </a:prstGeom>
          <a:noFill/>
        </p:spPr>
        <p:txBody>
          <a:bodyPr wrap="square" rtlCol="0">
            <a:spAutoFit/>
          </a:bodyPr>
          <a:lstStyle/>
          <a:p>
            <a:fld id="{5A74E6B0-17E0-4D64-A678-1FCB90EC9B3B}" type="datetimeFigureOut">
              <a:rPr lang="de-DE" sz="1600" smtClean="0">
                <a:solidFill>
                  <a:schemeClr val="bg1">
                    <a:lumMod val="65000"/>
                  </a:schemeClr>
                </a:solidFill>
              </a:rPr>
              <a:pPr/>
              <a:t>27.05.2025</a:t>
            </a:fld>
            <a:endParaRPr lang="de-DE" sz="1600" dirty="0">
              <a:solidFill>
                <a:schemeClr val="bg1">
                  <a:lumMod val="65000"/>
                </a:schemeClr>
              </a:solidFill>
            </a:endParaRPr>
          </a:p>
        </p:txBody>
      </p:sp>
      <p:sp>
        <p:nvSpPr>
          <p:cNvPr id="10" name="Textfeld 9">
            <a:extLst>
              <a:ext uri="{FF2B5EF4-FFF2-40B4-BE49-F238E27FC236}">
                <a16:creationId xmlns:a16="http://schemas.microsoft.com/office/drawing/2014/main" id="{9FBA34DA-747B-41EE-A3AA-9EF6008229EC}"/>
              </a:ext>
            </a:extLst>
          </p:cNvPr>
          <p:cNvSpPr txBox="1"/>
          <p:nvPr userDrawn="1"/>
        </p:nvSpPr>
        <p:spPr>
          <a:xfrm>
            <a:off x="8324850" y="6369543"/>
            <a:ext cx="30289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solidFill>
                  <a:schemeClr val="bg1">
                    <a:lumMod val="65000"/>
                  </a:schemeClr>
                </a:solidFill>
              </a:rPr>
              <a:t>1-</a:t>
            </a:r>
            <a:fld id="{DF3F699D-D92C-4370-9314-E2DC8162D7B3}" type="slidenum">
              <a:rPr lang="de-DE" sz="1600" smtClean="0">
                <a:solidFill>
                  <a:schemeClr val="bg1">
                    <a:lumMod val="65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lang="de-DE" sz="1600" dirty="0">
              <a:solidFill>
                <a:schemeClr val="bg1">
                  <a:lumMod val="65000"/>
                </a:schemeClr>
              </a:solidFill>
            </a:endParaRPr>
          </a:p>
        </p:txBody>
      </p:sp>
    </p:spTree>
    <p:extLst>
      <p:ext uri="{BB962C8B-B14F-4D97-AF65-F5344CB8AC3E}">
        <p14:creationId xmlns:p14="http://schemas.microsoft.com/office/powerpoint/2010/main" val="392597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1"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reativecommons.org/licenses/by-sa/4.0/" TargetMode="External"/><Relationship Id="rId5" Type="http://schemas.openxmlformats.org/officeDocument/2006/relationships/hyperlink" Target="https://social.coop/@scottjenson/112859282474105026" TargetMode="Externa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Old-style-kitchen-stove.jpg" TargetMode="External"/><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hyperlink" Target="https://artlibre.org/licence/lal/en/" TargetMode="External"/><Relationship Id="rId4" Type="http://schemas.openxmlformats.org/officeDocument/2006/relationships/hyperlink" Target="https://commons.wikimedia.org/wiki/File:Stove-squar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admiralcloudberg.medium.com/the-long-shadow-of-war-the-story-of-the-shootdown-of-iran-air-flight-655-ef7bdf1e9f75"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iso.org/standard/63500.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so.org/standard/63500.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dl.acm.org/doi/book/10.1145/2594128"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dl.acm.org/doi/fullHtml/10.1145/25574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02/j.1538-7305.1960.tb04447.x"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fietkau.social/@julian" TargetMode="External"/><Relationship Id="rId3" Type="http://schemas.openxmlformats.org/officeDocument/2006/relationships/image" Target="../media/image13.png"/><Relationship Id="rId7" Type="http://schemas.openxmlformats.org/officeDocument/2006/relationships/hyperlink" Target="https://fietkau.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dl.gi.de/handle/20.500.12116/234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DC82-3475-42B9-8F53-127EA1571A14}"/>
              </a:ext>
            </a:extLst>
          </p:cNvPr>
          <p:cNvSpPr>
            <a:spLocks noGrp="1"/>
          </p:cNvSpPr>
          <p:nvPr>
            <p:ph type="ctrTitle"/>
          </p:nvPr>
        </p:nvSpPr>
        <p:spPr/>
        <p:txBody>
          <a:bodyPr/>
          <a:lstStyle/>
          <a:p>
            <a:r>
              <a:rPr lang="de-DE" dirty="0"/>
              <a:t>Einleitung und Überblick</a:t>
            </a:r>
          </a:p>
        </p:txBody>
      </p:sp>
      <p:sp>
        <p:nvSpPr>
          <p:cNvPr id="3" name="Untertitel 2">
            <a:extLst>
              <a:ext uri="{FF2B5EF4-FFF2-40B4-BE49-F238E27FC236}">
                <a16:creationId xmlns:a16="http://schemas.microsoft.com/office/drawing/2014/main" id="{9E8EE65A-62A6-4AD7-902E-BC91B3AB3673}"/>
              </a:ext>
            </a:extLst>
          </p:cNvPr>
          <p:cNvSpPr>
            <a:spLocks noGrp="1"/>
          </p:cNvSpPr>
          <p:nvPr>
            <p:ph type="subTitle" idx="1"/>
          </p:nvPr>
        </p:nvSpPr>
        <p:spPr/>
        <p:txBody>
          <a:bodyPr>
            <a:normAutofit lnSpcReduction="10000"/>
          </a:bodyPr>
          <a:lstStyle/>
          <a:p>
            <a:r>
              <a:rPr lang="de-DE" dirty="0"/>
              <a:t>Abschnitt 1</a:t>
            </a:r>
          </a:p>
        </p:txBody>
      </p:sp>
    </p:spTree>
    <p:extLst>
      <p:ext uri="{BB962C8B-B14F-4D97-AF65-F5344CB8AC3E}">
        <p14:creationId xmlns:p14="http://schemas.microsoft.com/office/powerpoint/2010/main" val="150760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990AB-1993-4C6C-A30B-9B3FEC1056D9}"/>
              </a:ext>
            </a:extLst>
          </p:cNvPr>
          <p:cNvSpPr>
            <a:spLocks noGrp="1"/>
          </p:cNvSpPr>
          <p:nvPr>
            <p:ph type="title"/>
          </p:nvPr>
        </p:nvSpPr>
        <p:spPr/>
        <p:txBody>
          <a:bodyPr>
            <a:normAutofit fontScale="90000"/>
          </a:bodyPr>
          <a:lstStyle/>
          <a:p>
            <a:r>
              <a:rPr lang="de-DE" dirty="0"/>
              <a:t>Meine persönliche Vorstellung von dieser Veranstaltung</a:t>
            </a:r>
          </a:p>
        </p:txBody>
      </p:sp>
      <p:sp>
        <p:nvSpPr>
          <p:cNvPr id="3" name="Inhaltsplatzhalter 2">
            <a:extLst>
              <a:ext uri="{FF2B5EF4-FFF2-40B4-BE49-F238E27FC236}">
                <a16:creationId xmlns:a16="http://schemas.microsoft.com/office/drawing/2014/main" id="{88FA73B6-8CBC-485D-8701-75914E9B3D87}"/>
              </a:ext>
            </a:extLst>
          </p:cNvPr>
          <p:cNvSpPr>
            <a:spLocks noGrp="1"/>
          </p:cNvSpPr>
          <p:nvPr>
            <p:ph idx="1"/>
          </p:nvPr>
        </p:nvSpPr>
        <p:spPr/>
        <p:txBody>
          <a:bodyPr>
            <a:normAutofit fontScale="77500" lnSpcReduction="20000"/>
          </a:bodyPr>
          <a:lstStyle/>
          <a:p>
            <a:r>
              <a:rPr lang="de-DE" b="1" dirty="0">
                <a:solidFill>
                  <a:srgbClr val="FF0000"/>
                </a:solidFill>
              </a:rPr>
              <a:t>n</a:t>
            </a:r>
            <a:r>
              <a:rPr lang="de-DE" dirty="0"/>
              <a:t> Termine (inkl. heute), Themen sind für jeden Termin fest.</a:t>
            </a:r>
          </a:p>
          <a:p>
            <a:r>
              <a:rPr lang="de-DE" dirty="0"/>
              <a:t>Zeitslots enthalten vorlesungsartige Segmente mit Frontal-Inhalten, interaktive Diskussionen und Mini-Übungen, sowie stellenweise umfangreichere Übungen in Einzel- oder Teamarbeit.</a:t>
            </a:r>
          </a:p>
          <a:p>
            <a:pPr lvl="1"/>
            <a:r>
              <a:rPr lang="de-DE" dirty="0"/>
              <a:t>Bitte haben Sie zu den Veranstaltungsterminen Zettel und Stift dabei, auch wenn Sie sonst eigentlich keine handschriftlichen Notizen machen.</a:t>
            </a:r>
          </a:p>
          <a:p>
            <a:r>
              <a:rPr lang="de-DE" dirty="0"/>
              <a:t>Ich empfehle eher Nacharbeit der Vorlesungsinhalte als Vorarbeit.</a:t>
            </a:r>
          </a:p>
          <a:p>
            <a:pPr lvl="1"/>
            <a:r>
              <a:rPr lang="de-DE" dirty="0"/>
              <a:t>Die Veranstaltungstermine sind so geplant, dass sie für Informatik-Studierende im Bachelor ohne Vorab-Lesen der Folien verständlich sind. Daher lege ich Ihnen nahe, Ihre </a:t>
            </a:r>
            <a:r>
              <a:rPr lang="de-DE" dirty="0" err="1"/>
              <a:t>Selbststudiumszeit</a:t>
            </a:r>
            <a:r>
              <a:rPr lang="de-DE" dirty="0"/>
              <a:t> lieber dafür zu nutzen, nach einem Termin die Inhalte noch mal durchzugehen und Ihr eigenes Verständnis zu prüfen.</a:t>
            </a:r>
          </a:p>
          <a:p>
            <a:r>
              <a:rPr lang="de-DE" dirty="0"/>
              <a:t>Hinweis: Die Folien allein (ohne Anwesenheit und eigene Notizen) sind nicht garantiert zum Selbststudium geeignet. Falls Sie der Veranstaltung nicht in Präsenz beiwohnen können, erfordert das Selbststudium verstärkte Nutzung der Buchempfehlungen und zusätzliche eigene Recherchen.</a:t>
            </a:r>
          </a:p>
          <a:p>
            <a:r>
              <a:rPr lang="de-DE" dirty="0"/>
              <a:t>Jetzt: Weitere Einführung zu Usability, dann Kursüberblick.</a:t>
            </a:r>
          </a:p>
          <a:p>
            <a:endParaRPr lang="de-DE" dirty="0"/>
          </a:p>
          <a:p>
            <a:endParaRPr lang="de-DE" dirty="0"/>
          </a:p>
        </p:txBody>
      </p:sp>
    </p:spTree>
    <p:extLst>
      <p:ext uri="{BB962C8B-B14F-4D97-AF65-F5344CB8AC3E}">
        <p14:creationId xmlns:p14="http://schemas.microsoft.com/office/powerpoint/2010/main" val="39875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09320-A1F2-47B6-A2AB-6AEA0B5CB001}"/>
              </a:ext>
            </a:extLst>
          </p:cNvPr>
          <p:cNvSpPr>
            <a:spLocks noGrp="1"/>
          </p:cNvSpPr>
          <p:nvPr>
            <p:ph type="title"/>
          </p:nvPr>
        </p:nvSpPr>
        <p:spPr/>
        <p:txBody>
          <a:bodyPr>
            <a:normAutofit/>
          </a:bodyPr>
          <a:lstStyle/>
          <a:p>
            <a:r>
              <a:rPr lang="de-DE" dirty="0"/>
              <a:t>Ergänzende Literaturempfehlungen</a:t>
            </a:r>
          </a:p>
        </p:txBody>
      </p:sp>
      <p:sp>
        <p:nvSpPr>
          <p:cNvPr id="3" name="Inhaltsplatzhalter 2">
            <a:extLst>
              <a:ext uri="{FF2B5EF4-FFF2-40B4-BE49-F238E27FC236}">
                <a16:creationId xmlns:a16="http://schemas.microsoft.com/office/drawing/2014/main" id="{309AE876-5E49-40F8-8FF9-B86DCAB0F06E}"/>
              </a:ext>
            </a:extLst>
          </p:cNvPr>
          <p:cNvSpPr>
            <a:spLocks noGrp="1"/>
          </p:cNvSpPr>
          <p:nvPr>
            <p:ph idx="1"/>
          </p:nvPr>
        </p:nvSpPr>
        <p:spPr/>
        <p:txBody>
          <a:bodyPr/>
          <a:lstStyle/>
          <a:p>
            <a:r>
              <a:rPr lang="de-DE" dirty="0"/>
              <a:t>Don Norman, 2013: </a:t>
            </a:r>
            <a:r>
              <a:rPr lang="de-DE" b="1" dirty="0"/>
              <a:t>The Design </a:t>
            </a:r>
            <a:r>
              <a:rPr lang="de-DE" b="1" dirty="0" err="1"/>
              <a:t>of</a:t>
            </a:r>
            <a:r>
              <a:rPr lang="de-DE" b="1" dirty="0"/>
              <a:t> </a:t>
            </a:r>
            <a:r>
              <a:rPr lang="de-DE" b="1" dirty="0" err="1"/>
              <a:t>Everyday</a:t>
            </a:r>
            <a:r>
              <a:rPr lang="de-DE" b="1" dirty="0"/>
              <a:t> Things: </a:t>
            </a:r>
            <a:r>
              <a:rPr lang="de-DE" b="1" dirty="0" err="1"/>
              <a:t>Revised</a:t>
            </a:r>
            <a:r>
              <a:rPr lang="de-DE" b="1" dirty="0"/>
              <a:t> and </a:t>
            </a:r>
            <a:r>
              <a:rPr lang="de-DE" b="1" dirty="0" err="1"/>
              <a:t>Expanded</a:t>
            </a:r>
            <a:r>
              <a:rPr lang="de-DE" b="1" dirty="0"/>
              <a:t> Edition</a:t>
            </a:r>
            <a:endParaRPr lang="de-DE" dirty="0"/>
          </a:p>
          <a:p>
            <a:r>
              <a:rPr lang="de-DE" dirty="0"/>
              <a:t>Steve Krug, 2014: </a:t>
            </a:r>
            <a:r>
              <a:rPr lang="de-DE" b="1" dirty="0" err="1"/>
              <a:t>Don‘t</a:t>
            </a:r>
            <a:r>
              <a:rPr lang="de-DE" b="1" dirty="0"/>
              <a:t> </a:t>
            </a:r>
            <a:r>
              <a:rPr lang="de-DE" b="1" dirty="0" err="1"/>
              <a:t>Make</a:t>
            </a:r>
            <a:r>
              <a:rPr lang="de-DE" b="1" dirty="0"/>
              <a:t> </a:t>
            </a:r>
            <a:r>
              <a:rPr lang="de-DE" b="1" dirty="0" err="1"/>
              <a:t>me</a:t>
            </a:r>
            <a:r>
              <a:rPr lang="de-DE" b="1" dirty="0"/>
              <a:t> Think! Das intuitive Web</a:t>
            </a:r>
            <a:endParaRPr lang="de-DE" dirty="0"/>
          </a:p>
          <a:p>
            <a:r>
              <a:rPr lang="de-DE" dirty="0" err="1"/>
              <a:t>Jef</a:t>
            </a:r>
            <a:r>
              <a:rPr lang="de-DE" dirty="0"/>
              <a:t> </a:t>
            </a:r>
            <a:r>
              <a:rPr lang="de-DE" dirty="0" err="1"/>
              <a:t>Raskin</a:t>
            </a:r>
            <a:r>
              <a:rPr lang="de-DE" dirty="0"/>
              <a:t>, 2000: </a:t>
            </a:r>
            <a:r>
              <a:rPr lang="de-DE" b="1" dirty="0"/>
              <a:t>The Humane Interface</a:t>
            </a:r>
            <a:endParaRPr lang="de-DE" dirty="0"/>
          </a:p>
          <a:p>
            <a:r>
              <a:rPr lang="de-DE" dirty="0"/>
              <a:t>John Ferrara, 2012: </a:t>
            </a:r>
            <a:r>
              <a:rPr lang="de-DE" b="1" dirty="0" err="1"/>
              <a:t>Playful</a:t>
            </a:r>
            <a:r>
              <a:rPr lang="de-DE" b="1" dirty="0"/>
              <a:t> Design</a:t>
            </a:r>
            <a:endParaRPr lang="de-DE" dirty="0"/>
          </a:p>
        </p:txBody>
      </p:sp>
    </p:spTree>
    <p:extLst>
      <p:ext uri="{BB962C8B-B14F-4D97-AF65-F5344CB8AC3E}">
        <p14:creationId xmlns:p14="http://schemas.microsoft.com/office/powerpoint/2010/main" val="132083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29AB2-BEC1-4EB7-880A-E37F78A0DF42}"/>
              </a:ext>
            </a:extLst>
          </p:cNvPr>
          <p:cNvSpPr>
            <a:spLocks noGrp="1"/>
          </p:cNvSpPr>
          <p:nvPr>
            <p:ph type="title"/>
          </p:nvPr>
        </p:nvSpPr>
        <p:spPr/>
        <p:txBody>
          <a:bodyPr>
            <a:normAutofit/>
          </a:bodyPr>
          <a:lstStyle/>
          <a:p>
            <a:r>
              <a:rPr lang="de-DE" dirty="0"/>
              <a:t>Usability – Beispiele im Alltag</a:t>
            </a:r>
          </a:p>
        </p:txBody>
      </p:sp>
      <p:pic>
        <p:nvPicPr>
          <p:cNvPr id="5" name="Grafik 4">
            <a:extLst>
              <a:ext uri="{FF2B5EF4-FFF2-40B4-BE49-F238E27FC236}">
                <a16:creationId xmlns:a16="http://schemas.microsoft.com/office/drawing/2014/main" id="{B9C1D778-7CDF-464F-ADFD-B583F8EC5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312" y="1285395"/>
            <a:ext cx="3227999" cy="4287207"/>
          </a:xfrm>
          <a:prstGeom prst="rect">
            <a:avLst/>
          </a:prstGeom>
        </p:spPr>
      </p:pic>
      <p:pic>
        <p:nvPicPr>
          <p:cNvPr id="7" name="Grafik 6">
            <a:extLst>
              <a:ext uri="{FF2B5EF4-FFF2-40B4-BE49-F238E27FC236}">
                <a16:creationId xmlns:a16="http://schemas.microsoft.com/office/drawing/2014/main" id="{EAEB8E9E-44F4-4E79-86BB-C5C824EBB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689" y="1285395"/>
            <a:ext cx="3227999" cy="4287207"/>
          </a:xfrm>
          <a:prstGeom prst="rect">
            <a:avLst/>
          </a:prstGeom>
        </p:spPr>
      </p:pic>
      <p:sp>
        <p:nvSpPr>
          <p:cNvPr id="8" name="Textfeld 7">
            <a:extLst>
              <a:ext uri="{FF2B5EF4-FFF2-40B4-BE49-F238E27FC236}">
                <a16:creationId xmlns:a16="http://schemas.microsoft.com/office/drawing/2014/main" id="{4A7B1444-DD1D-4AF4-BB57-81EA60481D16}"/>
              </a:ext>
            </a:extLst>
          </p:cNvPr>
          <p:cNvSpPr txBox="1"/>
          <p:nvPr/>
        </p:nvSpPr>
        <p:spPr>
          <a:xfrm>
            <a:off x="5577840" y="3013501"/>
            <a:ext cx="1036320" cy="830997"/>
          </a:xfrm>
          <a:prstGeom prst="rect">
            <a:avLst/>
          </a:prstGeom>
          <a:noFill/>
        </p:spPr>
        <p:txBody>
          <a:bodyPr wrap="square" rtlCol="0">
            <a:spAutoFit/>
          </a:bodyPr>
          <a:lstStyle/>
          <a:p>
            <a:pPr algn="ctr"/>
            <a:r>
              <a:rPr lang="de-DE" sz="4800" dirty="0"/>
              <a:t>vs.</a:t>
            </a:r>
          </a:p>
        </p:txBody>
      </p:sp>
      <p:sp>
        <p:nvSpPr>
          <p:cNvPr id="9" name="Textfeld 8">
            <a:extLst>
              <a:ext uri="{FF2B5EF4-FFF2-40B4-BE49-F238E27FC236}">
                <a16:creationId xmlns:a16="http://schemas.microsoft.com/office/drawing/2014/main" id="{CC4E2BC9-C5E7-4D20-8986-58F6A64526A7}"/>
              </a:ext>
            </a:extLst>
          </p:cNvPr>
          <p:cNvSpPr txBox="1"/>
          <p:nvPr/>
        </p:nvSpPr>
        <p:spPr>
          <a:xfrm>
            <a:off x="923897" y="5778368"/>
            <a:ext cx="10344206" cy="307777"/>
          </a:xfrm>
          <a:prstGeom prst="rect">
            <a:avLst/>
          </a:prstGeom>
          <a:noFill/>
        </p:spPr>
        <p:txBody>
          <a:bodyPr wrap="square" rtlCol="0">
            <a:spAutoFit/>
          </a:bodyPr>
          <a:lstStyle/>
          <a:p>
            <a:pPr algn="ctr"/>
            <a:r>
              <a:rPr lang="de-DE" sz="1400" dirty="0"/>
              <a:t>Scott Jenson, 2024: </a:t>
            </a:r>
            <a:r>
              <a:rPr lang="en-US" sz="1400" dirty="0">
                <a:hlinkClick r:id="rId5"/>
              </a:rPr>
              <a:t>Microwave comparison</a:t>
            </a:r>
            <a:r>
              <a:rPr lang="en-US" sz="1400" dirty="0"/>
              <a:t>, Mastodon / </a:t>
            </a:r>
            <a:r>
              <a:rPr lang="en-US" sz="1400" dirty="0">
                <a:hlinkClick r:id="rId6">
                  <a:extLst>
                    <a:ext uri="{A12FA001-AC4F-418D-AE19-62706E023703}">
                      <ahyp:hlinkClr xmlns:ahyp="http://schemas.microsoft.com/office/drawing/2018/hyperlinkcolor" val="tx"/>
                    </a:ext>
                  </a:extLst>
                </a:hlinkClick>
              </a:rPr>
              <a:t>CC BY-SA 4.0</a:t>
            </a:r>
            <a:endParaRPr lang="de-DE" sz="1400" dirty="0"/>
          </a:p>
        </p:txBody>
      </p:sp>
    </p:spTree>
    <p:extLst>
      <p:ext uri="{BB962C8B-B14F-4D97-AF65-F5344CB8AC3E}">
        <p14:creationId xmlns:p14="http://schemas.microsoft.com/office/powerpoint/2010/main" val="19511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FE522-5F18-4420-9C75-F213824F9FEE}"/>
              </a:ext>
            </a:extLst>
          </p:cNvPr>
          <p:cNvSpPr>
            <a:spLocks noGrp="1"/>
          </p:cNvSpPr>
          <p:nvPr>
            <p:ph type="title"/>
          </p:nvPr>
        </p:nvSpPr>
        <p:spPr/>
        <p:txBody>
          <a:bodyPr/>
          <a:lstStyle/>
          <a:p>
            <a:r>
              <a:rPr lang="de-DE" dirty="0"/>
              <a:t>Usability – Beispiele im Alltag</a:t>
            </a:r>
          </a:p>
        </p:txBody>
      </p:sp>
      <p:sp>
        <p:nvSpPr>
          <p:cNvPr id="3" name="Textfeld 2">
            <a:extLst>
              <a:ext uri="{FF2B5EF4-FFF2-40B4-BE49-F238E27FC236}">
                <a16:creationId xmlns:a16="http://schemas.microsoft.com/office/drawing/2014/main" id="{E9F8CE39-4025-4E0A-AD37-6FD03955E480}"/>
              </a:ext>
            </a:extLst>
          </p:cNvPr>
          <p:cNvSpPr txBox="1"/>
          <p:nvPr/>
        </p:nvSpPr>
        <p:spPr>
          <a:xfrm>
            <a:off x="923897" y="5516756"/>
            <a:ext cx="10344206" cy="307777"/>
          </a:xfrm>
          <a:prstGeom prst="rect">
            <a:avLst/>
          </a:prstGeom>
          <a:noFill/>
        </p:spPr>
        <p:txBody>
          <a:bodyPr wrap="square" rtlCol="0">
            <a:spAutoFit/>
          </a:bodyPr>
          <a:lstStyle/>
          <a:p>
            <a:pPr algn="ctr"/>
            <a:r>
              <a:rPr lang="de-DE" sz="1400" dirty="0"/>
              <a:t>User:G5dvdyeh, 2008: </a:t>
            </a:r>
            <a:r>
              <a:rPr lang="de-DE" sz="1400" dirty="0">
                <a:hlinkClick r:id="rId3"/>
              </a:rPr>
              <a:t>Old style </a:t>
            </a:r>
            <a:r>
              <a:rPr lang="de-DE" sz="1400" dirty="0" err="1">
                <a:hlinkClick r:id="rId3"/>
              </a:rPr>
              <a:t>kitchen</a:t>
            </a:r>
            <a:r>
              <a:rPr lang="de-DE" sz="1400" dirty="0">
                <a:hlinkClick r:id="rId3"/>
              </a:rPr>
              <a:t> stove</a:t>
            </a:r>
            <a:r>
              <a:rPr lang="de-DE" sz="1400" dirty="0"/>
              <a:t> &amp; </a:t>
            </a:r>
            <a:r>
              <a:rPr lang="en-US" sz="1400" dirty="0">
                <a:hlinkClick r:id="rId4"/>
              </a:rPr>
              <a:t>Kitchen stove with full natural mappings controls</a:t>
            </a:r>
            <a:r>
              <a:rPr lang="en-US" sz="1400" dirty="0"/>
              <a:t>, </a:t>
            </a:r>
            <a:r>
              <a:rPr lang="de-DE" sz="1400" dirty="0"/>
              <a:t>Wikimedia Commons</a:t>
            </a:r>
            <a:r>
              <a:rPr lang="en-US" sz="1400" dirty="0"/>
              <a:t> / </a:t>
            </a:r>
            <a:r>
              <a:rPr lang="en-US" sz="1400" dirty="0">
                <a:hlinkClick r:id="rId5">
                  <a:extLst>
                    <a:ext uri="{A12FA001-AC4F-418D-AE19-62706E023703}">
                      <ahyp:hlinkClr xmlns:ahyp="http://schemas.microsoft.com/office/drawing/2018/hyperlinkcolor" val="tx"/>
                    </a:ext>
                  </a:extLst>
                </a:hlinkClick>
              </a:rPr>
              <a:t>FAL 1.3</a:t>
            </a:r>
            <a:endParaRPr lang="de-DE" sz="1400" dirty="0"/>
          </a:p>
        </p:txBody>
      </p:sp>
      <p:pic>
        <p:nvPicPr>
          <p:cNvPr id="5" name="Grafik 4">
            <a:extLst>
              <a:ext uri="{FF2B5EF4-FFF2-40B4-BE49-F238E27FC236}">
                <a16:creationId xmlns:a16="http://schemas.microsoft.com/office/drawing/2014/main" id="{927297BC-879D-4A24-9F43-6D2AFF776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332" y="2132382"/>
            <a:ext cx="3756660" cy="3041497"/>
          </a:xfrm>
          <a:prstGeom prst="rect">
            <a:avLst/>
          </a:prstGeom>
        </p:spPr>
      </p:pic>
      <p:pic>
        <p:nvPicPr>
          <p:cNvPr id="7" name="Grafik 6">
            <a:extLst>
              <a:ext uri="{FF2B5EF4-FFF2-40B4-BE49-F238E27FC236}">
                <a16:creationId xmlns:a16="http://schemas.microsoft.com/office/drawing/2014/main" id="{D9FC7368-9C80-455C-8F2D-243723F5C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008" y="2132383"/>
            <a:ext cx="3756660" cy="3041497"/>
          </a:xfrm>
          <a:prstGeom prst="rect">
            <a:avLst/>
          </a:prstGeom>
        </p:spPr>
      </p:pic>
      <p:sp>
        <p:nvSpPr>
          <p:cNvPr id="8" name="Textfeld 7">
            <a:extLst>
              <a:ext uri="{FF2B5EF4-FFF2-40B4-BE49-F238E27FC236}">
                <a16:creationId xmlns:a16="http://schemas.microsoft.com/office/drawing/2014/main" id="{68013C5F-8B7F-436E-A7AC-9733A6EDB338}"/>
              </a:ext>
            </a:extLst>
          </p:cNvPr>
          <p:cNvSpPr txBox="1"/>
          <p:nvPr/>
        </p:nvSpPr>
        <p:spPr>
          <a:xfrm>
            <a:off x="838200" y="1266287"/>
            <a:ext cx="9936480" cy="523220"/>
          </a:xfrm>
          <a:prstGeom prst="rect">
            <a:avLst/>
          </a:prstGeom>
          <a:noFill/>
        </p:spPr>
        <p:txBody>
          <a:bodyPr wrap="square" rtlCol="0">
            <a:spAutoFit/>
          </a:bodyPr>
          <a:lstStyle/>
          <a:p>
            <a:r>
              <a:rPr lang="de-DE" sz="2800" dirty="0"/>
              <a:t>Interaktionsdesign-Klassiker: Steuerung von Herdplatten</a:t>
            </a:r>
          </a:p>
        </p:txBody>
      </p:sp>
    </p:spTree>
    <p:extLst>
      <p:ext uri="{BB962C8B-B14F-4D97-AF65-F5344CB8AC3E}">
        <p14:creationId xmlns:p14="http://schemas.microsoft.com/office/powerpoint/2010/main" val="37050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EAE84-1522-4021-9D59-C498370715BD}"/>
              </a:ext>
            </a:extLst>
          </p:cNvPr>
          <p:cNvSpPr>
            <a:spLocks noGrp="1"/>
          </p:cNvSpPr>
          <p:nvPr>
            <p:ph type="title"/>
          </p:nvPr>
        </p:nvSpPr>
        <p:spPr/>
        <p:txBody>
          <a:bodyPr>
            <a:normAutofit/>
          </a:bodyPr>
          <a:lstStyle/>
          <a:p>
            <a:r>
              <a:rPr lang="de-DE" dirty="0"/>
              <a:t>Fallstudie – Iran Air 655</a:t>
            </a:r>
          </a:p>
        </p:txBody>
      </p:sp>
      <p:pic>
        <p:nvPicPr>
          <p:cNvPr id="5" name="Grafik 4">
            <a:extLst>
              <a:ext uri="{FF2B5EF4-FFF2-40B4-BE49-F238E27FC236}">
                <a16:creationId xmlns:a16="http://schemas.microsoft.com/office/drawing/2014/main" id="{5CC0561D-EAC5-4795-AF34-DA6212BE5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70" y="1217735"/>
            <a:ext cx="4778086" cy="3867156"/>
          </a:xfrm>
          <a:prstGeom prst="rect">
            <a:avLst/>
          </a:prstGeom>
        </p:spPr>
      </p:pic>
      <p:sp>
        <p:nvSpPr>
          <p:cNvPr id="6" name="Textfeld 5">
            <a:extLst>
              <a:ext uri="{FF2B5EF4-FFF2-40B4-BE49-F238E27FC236}">
                <a16:creationId xmlns:a16="http://schemas.microsoft.com/office/drawing/2014/main" id="{D79BA982-846F-4EB6-A59C-1EAA94CF9E95}"/>
              </a:ext>
            </a:extLst>
          </p:cNvPr>
          <p:cNvSpPr txBox="1"/>
          <p:nvPr/>
        </p:nvSpPr>
        <p:spPr bwMode="auto">
          <a:xfrm>
            <a:off x="1833738" y="5084891"/>
            <a:ext cx="3575750" cy="36006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en-US" sz="1400" dirty="0"/>
              <a:t>Aegis Combat System Mk7, US Navy, 1988</a:t>
            </a:r>
          </a:p>
        </p:txBody>
      </p:sp>
      <p:sp>
        <p:nvSpPr>
          <p:cNvPr id="7" name="Textfeld 6">
            <a:extLst>
              <a:ext uri="{FF2B5EF4-FFF2-40B4-BE49-F238E27FC236}">
                <a16:creationId xmlns:a16="http://schemas.microsoft.com/office/drawing/2014/main" id="{DD6A9A44-2547-40C1-80DE-5DAA73FC52D3}"/>
              </a:ext>
            </a:extLst>
          </p:cNvPr>
          <p:cNvSpPr txBox="1"/>
          <p:nvPr/>
        </p:nvSpPr>
        <p:spPr>
          <a:xfrm>
            <a:off x="6303264" y="2020234"/>
            <a:ext cx="4340352" cy="2262158"/>
          </a:xfrm>
          <a:prstGeom prst="rect">
            <a:avLst/>
          </a:prstGeom>
          <a:solidFill>
            <a:srgbClr val="F3F4EC"/>
          </a:solidFill>
          <a:ln>
            <a:solidFill>
              <a:schemeClr val="tx1"/>
            </a:solidFill>
          </a:ln>
        </p:spPr>
        <p:txBody>
          <a:bodyPr wrap="square" rtlCol="0">
            <a:spAutoFit/>
          </a:bodyPr>
          <a:lstStyle/>
          <a:p>
            <a:pPr algn="r"/>
            <a:r>
              <a:rPr lang="de-DE" sz="1400" dirty="0" err="1"/>
              <a:t>July</a:t>
            </a:r>
            <a:r>
              <a:rPr lang="de-DE" sz="1400" dirty="0"/>
              <a:t> 4, 1988</a:t>
            </a:r>
          </a:p>
          <a:p>
            <a:pPr algn="ctr"/>
            <a:r>
              <a:rPr lang="de-DE" sz="1600" i="1" dirty="0"/>
              <a:t>The Washington Post</a:t>
            </a:r>
            <a:endParaRPr lang="de-DE" sz="1400" dirty="0"/>
          </a:p>
          <a:p>
            <a:pPr algn="ctr">
              <a:spcBef>
                <a:spcPts val="1200"/>
              </a:spcBef>
              <a:spcAft>
                <a:spcPts val="600"/>
              </a:spcAft>
            </a:pPr>
            <a:r>
              <a:rPr lang="de-DE" sz="2000" b="1" dirty="0"/>
              <a:t>Navy Missile Downs </a:t>
            </a:r>
            <a:r>
              <a:rPr lang="de-DE" sz="2000" b="1" dirty="0" err="1"/>
              <a:t>Iranian</a:t>
            </a:r>
            <a:r>
              <a:rPr lang="de-DE" sz="2000" b="1" dirty="0"/>
              <a:t> Jet Liner Over </a:t>
            </a:r>
            <a:r>
              <a:rPr lang="de-DE" sz="2000" b="1" dirty="0" err="1"/>
              <a:t>Gulf</a:t>
            </a:r>
            <a:r>
              <a:rPr lang="de-DE" sz="2000" b="1" dirty="0"/>
              <a:t>; Iran Says 290 Are Dead; U.S. Expresses </a:t>
            </a:r>
            <a:r>
              <a:rPr lang="de-DE" sz="2000" b="1" dirty="0" err="1"/>
              <a:t>Regret</a:t>
            </a:r>
            <a:endParaRPr lang="de-DE" sz="2000" b="1" dirty="0"/>
          </a:p>
          <a:p>
            <a:pPr algn="ctr"/>
            <a:r>
              <a:rPr lang="de-DE" dirty="0"/>
              <a:t>Pentagon Says Radar on Aegis Cruiser </a:t>
            </a:r>
            <a:r>
              <a:rPr lang="de-DE" dirty="0" err="1"/>
              <a:t>Mistook</a:t>
            </a:r>
            <a:r>
              <a:rPr lang="de-DE" dirty="0"/>
              <a:t> Airbus </a:t>
            </a:r>
            <a:r>
              <a:rPr lang="de-DE" dirty="0" err="1"/>
              <a:t>for</a:t>
            </a:r>
            <a:r>
              <a:rPr lang="de-DE" dirty="0"/>
              <a:t> </a:t>
            </a:r>
            <a:r>
              <a:rPr lang="de-DE" dirty="0" err="1"/>
              <a:t>Attacking</a:t>
            </a:r>
            <a:r>
              <a:rPr lang="de-DE" dirty="0"/>
              <a:t> F14</a:t>
            </a:r>
          </a:p>
        </p:txBody>
      </p:sp>
      <p:sp>
        <p:nvSpPr>
          <p:cNvPr id="8" name="Textfeld 7">
            <a:extLst>
              <a:ext uri="{FF2B5EF4-FFF2-40B4-BE49-F238E27FC236}">
                <a16:creationId xmlns:a16="http://schemas.microsoft.com/office/drawing/2014/main" id="{2E9DF41F-249E-4DED-B0EB-F4A95F9D50E7}"/>
              </a:ext>
            </a:extLst>
          </p:cNvPr>
          <p:cNvSpPr txBox="1"/>
          <p:nvPr/>
        </p:nvSpPr>
        <p:spPr bwMode="auto">
          <a:xfrm>
            <a:off x="6685565" y="4282392"/>
            <a:ext cx="3575750" cy="36006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en-US" sz="1400" dirty="0"/>
              <a:t>Washington Post, 4. </a:t>
            </a:r>
            <a:r>
              <a:rPr lang="en-US" sz="1400" dirty="0" err="1"/>
              <a:t>Juli</a:t>
            </a:r>
            <a:r>
              <a:rPr lang="en-US" sz="1400" dirty="0"/>
              <a:t> 1988</a:t>
            </a:r>
          </a:p>
        </p:txBody>
      </p:sp>
      <p:sp>
        <p:nvSpPr>
          <p:cNvPr id="11" name="Textfeld 10">
            <a:extLst>
              <a:ext uri="{FF2B5EF4-FFF2-40B4-BE49-F238E27FC236}">
                <a16:creationId xmlns:a16="http://schemas.microsoft.com/office/drawing/2014/main" id="{2521EEEC-BE2C-4146-A776-C2E5B1B48AEC}"/>
              </a:ext>
            </a:extLst>
          </p:cNvPr>
          <p:cNvSpPr txBox="1"/>
          <p:nvPr/>
        </p:nvSpPr>
        <p:spPr>
          <a:xfrm>
            <a:off x="923897" y="5778368"/>
            <a:ext cx="10344206" cy="307777"/>
          </a:xfrm>
          <a:prstGeom prst="rect">
            <a:avLst/>
          </a:prstGeom>
          <a:noFill/>
        </p:spPr>
        <p:txBody>
          <a:bodyPr wrap="square" rtlCol="0">
            <a:spAutoFit/>
          </a:bodyPr>
          <a:lstStyle/>
          <a:p>
            <a:pPr algn="ctr"/>
            <a:r>
              <a:rPr lang="de-DE" sz="1400" dirty="0"/>
              <a:t>Kyra Dempsey, 2022: </a:t>
            </a:r>
            <a:r>
              <a:rPr lang="en-US" sz="1400" dirty="0">
                <a:hlinkClick r:id="rId4"/>
              </a:rPr>
              <a:t>The Long Shadow of War: The story of the shootdown of Iran Air flight 655</a:t>
            </a:r>
            <a:r>
              <a:rPr lang="en-US" sz="1400" dirty="0"/>
              <a:t>, Medium</a:t>
            </a:r>
            <a:endParaRPr lang="de-DE" sz="1400" dirty="0"/>
          </a:p>
        </p:txBody>
      </p:sp>
    </p:spTree>
    <p:extLst>
      <p:ext uri="{BB962C8B-B14F-4D97-AF65-F5344CB8AC3E}">
        <p14:creationId xmlns:p14="http://schemas.microsoft.com/office/powerpoint/2010/main" val="14017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454C6-1101-4527-B895-15C7FB5029E4}"/>
              </a:ext>
            </a:extLst>
          </p:cNvPr>
          <p:cNvSpPr>
            <a:spLocks noGrp="1"/>
          </p:cNvSpPr>
          <p:nvPr>
            <p:ph type="title"/>
          </p:nvPr>
        </p:nvSpPr>
        <p:spPr/>
        <p:txBody>
          <a:bodyPr>
            <a:normAutofit/>
          </a:bodyPr>
          <a:lstStyle/>
          <a:p>
            <a:r>
              <a:rPr lang="de-DE" dirty="0"/>
              <a:t>Usability – Definition</a:t>
            </a:r>
          </a:p>
        </p:txBody>
      </p:sp>
      <p:sp>
        <p:nvSpPr>
          <p:cNvPr id="3" name="Inhaltsplatzhalter 2">
            <a:extLst>
              <a:ext uri="{FF2B5EF4-FFF2-40B4-BE49-F238E27FC236}">
                <a16:creationId xmlns:a16="http://schemas.microsoft.com/office/drawing/2014/main" id="{03102ABD-6D47-4B17-AD7A-C097ACF67984}"/>
              </a:ext>
            </a:extLst>
          </p:cNvPr>
          <p:cNvSpPr>
            <a:spLocks noGrp="1"/>
          </p:cNvSpPr>
          <p:nvPr>
            <p:ph idx="1"/>
          </p:nvPr>
        </p:nvSpPr>
        <p:spPr>
          <a:xfrm>
            <a:off x="838200" y="1133856"/>
            <a:ext cx="10515600" cy="2051530"/>
          </a:xfrm>
        </p:spPr>
        <p:txBody>
          <a:bodyPr>
            <a:normAutofit/>
          </a:bodyPr>
          <a:lstStyle/>
          <a:p>
            <a:pPr marL="0" indent="0">
              <a:buNone/>
            </a:pPr>
            <a:r>
              <a:rPr lang="de-DE" altLang="de-DE" sz="2400" b="1" dirty="0"/>
              <a:t>Usability</a:t>
            </a:r>
            <a:br>
              <a:rPr lang="de-DE" altLang="de-DE" sz="2400" dirty="0"/>
            </a:br>
            <a:br>
              <a:rPr lang="de-DE" altLang="de-DE" sz="1200" dirty="0"/>
            </a:br>
            <a:r>
              <a:rPr lang="de-DE" altLang="de-DE" sz="2400" b="0" dirty="0"/>
              <a:t>von engl. </a:t>
            </a:r>
            <a:r>
              <a:rPr lang="de-DE" altLang="de-DE" sz="2400" b="0" i="1" dirty="0" err="1"/>
              <a:t>use</a:t>
            </a:r>
            <a:r>
              <a:rPr lang="de-DE" altLang="de-DE" sz="2400" b="0" i="1" dirty="0"/>
              <a:t>/</a:t>
            </a:r>
            <a:r>
              <a:rPr lang="de-DE" altLang="de-DE" sz="2400" b="0" i="1" dirty="0" err="1"/>
              <a:t>usage</a:t>
            </a:r>
            <a:r>
              <a:rPr lang="de-DE" altLang="de-DE" sz="2400" b="0" dirty="0"/>
              <a:t> und </a:t>
            </a:r>
            <a:r>
              <a:rPr lang="de-DE" altLang="de-DE" sz="2400" b="0" i="1" dirty="0" err="1"/>
              <a:t>ability</a:t>
            </a:r>
            <a:br>
              <a:rPr lang="de-DE" altLang="de-DE" sz="2400" dirty="0"/>
            </a:br>
            <a:br>
              <a:rPr lang="de-DE" altLang="de-DE" sz="1200" dirty="0"/>
            </a:br>
            <a:r>
              <a:rPr lang="de-DE" altLang="de-DE" sz="2400" b="1" dirty="0"/>
              <a:t>Benutzbarkeit, Gebrauchstauglichkeit</a:t>
            </a:r>
            <a:endParaRPr lang="de-DE" altLang="de-DE" sz="2400" dirty="0"/>
          </a:p>
          <a:p>
            <a:pPr marL="0" indent="0">
              <a:buNone/>
            </a:pPr>
            <a:r>
              <a:rPr lang="de-DE" altLang="de-DE" sz="2400" dirty="0"/>
              <a:t>umgangssprachlich auch: „Benutzerfreundlichkeit“</a:t>
            </a:r>
          </a:p>
        </p:txBody>
      </p:sp>
      <p:sp>
        <p:nvSpPr>
          <p:cNvPr id="4" name="Textfeld 3">
            <a:extLst>
              <a:ext uri="{FF2B5EF4-FFF2-40B4-BE49-F238E27FC236}">
                <a16:creationId xmlns:a16="http://schemas.microsoft.com/office/drawing/2014/main" id="{3DA0C335-3DFF-440C-8DEA-15B2D9C1F27E}"/>
              </a:ext>
            </a:extLst>
          </p:cNvPr>
          <p:cNvSpPr txBox="1"/>
          <p:nvPr/>
        </p:nvSpPr>
        <p:spPr bwMode="auto">
          <a:xfrm>
            <a:off x="2684206" y="3523488"/>
            <a:ext cx="6823587" cy="2051530"/>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Aft>
                <a:spcPts val="600"/>
              </a:spcAft>
              <a:buClr>
                <a:srgbClr val="23A092"/>
              </a:buClr>
              <a:buSzPct val="80000"/>
            </a:pPr>
            <a:r>
              <a:rPr lang="de-DE" sz="2400" b="1" dirty="0"/>
              <a:t>Usability</a:t>
            </a:r>
            <a:r>
              <a:rPr lang="de-DE" sz="2400" dirty="0"/>
              <a:t> ist das Ausmaß, in dem ein Produkt durch bestimmte Benutzer*innen in einem bestimmten Nutzungskontext genutzt werden kann, um bestimmte Ziele effektiv, effizient und zufriedenstellend zu erreichen.</a:t>
            </a:r>
          </a:p>
        </p:txBody>
      </p:sp>
      <p:sp>
        <p:nvSpPr>
          <p:cNvPr id="5" name="Textfeld 4">
            <a:extLst>
              <a:ext uri="{FF2B5EF4-FFF2-40B4-BE49-F238E27FC236}">
                <a16:creationId xmlns:a16="http://schemas.microsoft.com/office/drawing/2014/main" id="{07364E41-98A4-4296-B4A9-FF8A06BAAFB4}"/>
              </a:ext>
            </a:extLst>
          </p:cNvPr>
          <p:cNvSpPr txBox="1"/>
          <p:nvPr/>
        </p:nvSpPr>
        <p:spPr bwMode="auto">
          <a:xfrm>
            <a:off x="4571999" y="5639543"/>
            <a:ext cx="3048000" cy="28323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kumimoji="0" lang="de-DE" sz="1600" b="0" i="0" u="none" strike="noStrike" kern="0" cap="none" spc="0" normalizeH="0" baseline="0" noProof="0" dirty="0">
                <a:ln>
                  <a:noFill/>
                </a:ln>
                <a:solidFill>
                  <a:schemeClr val="tx1"/>
                </a:solidFill>
                <a:effectLst/>
                <a:uLnTx/>
                <a:uFillTx/>
                <a:latin typeface="+mn-lt"/>
                <a:hlinkClick r:id="rId2"/>
              </a:rPr>
              <a:t>DIN </a:t>
            </a:r>
            <a:r>
              <a:rPr lang="de-DE" sz="1600" dirty="0">
                <a:latin typeface="+mn-lt"/>
                <a:hlinkClick r:id="rId2"/>
              </a:rPr>
              <a:t>EN ISO 9241‐11:2018</a:t>
            </a:r>
            <a:endParaRPr lang="de-DE" sz="1600" kern="0" dirty="0">
              <a:latin typeface="+mn-lt"/>
            </a:endParaRPr>
          </a:p>
        </p:txBody>
      </p:sp>
    </p:spTree>
    <p:extLst>
      <p:ext uri="{BB962C8B-B14F-4D97-AF65-F5344CB8AC3E}">
        <p14:creationId xmlns:p14="http://schemas.microsoft.com/office/powerpoint/2010/main" val="24632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454C6-1101-4527-B895-15C7FB5029E4}"/>
              </a:ext>
            </a:extLst>
          </p:cNvPr>
          <p:cNvSpPr>
            <a:spLocks noGrp="1"/>
          </p:cNvSpPr>
          <p:nvPr>
            <p:ph type="title"/>
          </p:nvPr>
        </p:nvSpPr>
        <p:spPr/>
        <p:txBody>
          <a:bodyPr>
            <a:normAutofit/>
          </a:bodyPr>
          <a:lstStyle/>
          <a:p>
            <a:r>
              <a:rPr lang="de-DE" dirty="0"/>
              <a:t>Usability – Definition</a:t>
            </a:r>
          </a:p>
        </p:txBody>
      </p:sp>
      <p:sp>
        <p:nvSpPr>
          <p:cNvPr id="4" name="Textfeld 3">
            <a:extLst>
              <a:ext uri="{FF2B5EF4-FFF2-40B4-BE49-F238E27FC236}">
                <a16:creationId xmlns:a16="http://schemas.microsoft.com/office/drawing/2014/main" id="{3DA0C335-3DFF-440C-8DEA-15B2D9C1F27E}"/>
              </a:ext>
            </a:extLst>
          </p:cNvPr>
          <p:cNvSpPr txBox="1"/>
          <p:nvPr/>
        </p:nvSpPr>
        <p:spPr bwMode="auto">
          <a:xfrm>
            <a:off x="2684206" y="1219200"/>
            <a:ext cx="6823587" cy="2051530"/>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Aft>
                <a:spcPts val="600"/>
              </a:spcAft>
              <a:buClr>
                <a:srgbClr val="23A092"/>
              </a:buClr>
              <a:buSzPct val="80000"/>
            </a:pPr>
            <a:r>
              <a:rPr lang="de-DE" sz="2400" b="1" dirty="0"/>
              <a:t>Usability</a:t>
            </a:r>
            <a:r>
              <a:rPr lang="de-DE" sz="2400" dirty="0"/>
              <a:t> ist das Ausmaß, in dem ein Produkt durch bestimmte Benutzer*innen in einem bestimmten Nutzungskontext genutzt werden kann, um bestimmte Ziele </a:t>
            </a:r>
            <a:r>
              <a:rPr lang="de-DE" sz="2400" b="1" dirty="0"/>
              <a:t>effektiv</a:t>
            </a:r>
            <a:r>
              <a:rPr lang="de-DE" sz="2400" dirty="0"/>
              <a:t>, </a:t>
            </a:r>
            <a:r>
              <a:rPr lang="de-DE" sz="2400" b="1" dirty="0"/>
              <a:t>effizient</a:t>
            </a:r>
            <a:r>
              <a:rPr lang="de-DE" sz="2400" dirty="0"/>
              <a:t> und </a:t>
            </a:r>
            <a:r>
              <a:rPr lang="de-DE" sz="2400" b="1" dirty="0"/>
              <a:t>zufriedenstellend</a:t>
            </a:r>
            <a:r>
              <a:rPr lang="de-DE" sz="2400" dirty="0"/>
              <a:t> zu erreichen.</a:t>
            </a:r>
          </a:p>
        </p:txBody>
      </p:sp>
      <p:sp>
        <p:nvSpPr>
          <p:cNvPr id="5" name="Textfeld 4">
            <a:extLst>
              <a:ext uri="{FF2B5EF4-FFF2-40B4-BE49-F238E27FC236}">
                <a16:creationId xmlns:a16="http://schemas.microsoft.com/office/drawing/2014/main" id="{07364E41-98A4-4296-B4A9-FF8A06BAAFB4}"/>
              </a:ext>
            </a:extLst>
          </p:cNvPr>
          <p:cNvSpPr txBox="1"/>
          <p:nvPr/>
        </p:nvSpPr>
        <p:spPr bwMode="auto">
          <a:xfrm>
            <a:off x="4571999" y="3335255"/>
            <a:ext cx="3048000" cy="28323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kumimoji="0" lang="de-DE" sz="1600" b="0" i="0" u="none" strike="noStrike" kern="0" cap="none" spc="0" normalizeH="0" baseline="0" noProof="0" dirty="0">
                <a:ln>
                  <a:noFill/>
                </a:ln>
                <a:solidFill>
                  <a:schemeClr val="tx1"/>
                </a:solidFill>
                <a:effectLst/>
                <a:uLnTx/>
                <a:uFillTx/>
                <a:latin typeface="+mn-lt"/>
                <a:hlinkClick r:id="rId2"/>
              </a:rPr>
              <a:t>DIN </a:t>
            </a:r>
            <a:r>
              <a:rPr lang="de-DE" sz="1600" dirty="0">
                <a:latin typeface="+mn-lt"/>
                <a:hlinkClick r:id="rId2"/>
              </a:rPr>
              <a:t>EN ISO 9241‐11:2018</a:t>
            </a:r>
            <a:endParaRPr lang="de-DE" sz="1600" kern="0" dirty="0">
              <a:latin typeface="+mn-lt"/>
            </a:endParaRPr>
          </a:p>
        </p:txBody>
      </p:sp>
      <p:sp>
        <p:nvSpPr>
          <p:cNvPr id="8" name="Inhaltsplatzhalter 3">
            <a:extLst>
              <a:ext uri="{FF2B5EF4-FFF2-40B4-BE49-F238E27FC236}">
                <a16:creationId xmlns:a16="http://schemas.microsoft.com/office/drawing/2014/main" id="{C5B46294-1A89-421B-A7EF-33FAAC6F36D0}"/>
              </a:ext>
            </a:extLst>
          </p:cNvPr>
          <p:cNvSpPr txBox="1">
            <a:spLocks/>
          </p:cNvSpPr>
          <p:nvPr/>
        </p:nvSpPr>
        <p:spPr>
          <a:xfrm>
            <a:off x="2774663" y="3938017"/>
            <a:ext cx="6642673" cy="224332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2400"/>
              </a:spcBef>
            </a:pPr>
            <a:r>
              <a:rPr lang="de-DE" altLang="de-DE" sz="2000" b="1" dirty="0"/>
              <a:t>Effektiv:</a:t>
            </a:r>
            <a:r>
              <a:rPr lang="de-DE" altLang="de-DE" sz="2000" dirty="0"/>
              <a:t> Genauigkeit und Vollständigkeit der Zielerreichung</a:t>
            </a:r>
          </a:p>
          <a:p>
            <a:pPr>
              <a:lnSpc>
                <a:spcPct val="80000"/>
              </a:lnSpc>
              <a:spcBef>
                <a:spcPts val="2400"/>
              </a:spcBef>
            </a:pPr>
            <a:r>
              <a:rPr lang="de-DE" altLang="de-DE" sz="2000" b="1" dirty="0"/>
              <a:t>Effizient:</a:t>
            </a:r>
            <a:r>
              <a:rPr lang="de-DE" altLang="de-DE" sz="2000" dirty="0"/>
              <a:t> Aufwand (Zeit, Mühe, Ressourcen) niedrig im Verhältnis zum Ergebnis</a:t>
            </a:r>
          </a:p>
          <a:p>
            <a:pPr>
              <a:lnSpc>
                <a:spcPct val="80000"/>
              </a:lnSpc>
              <a:spcBef>
                <a:spcPts val="2400"/>
              </a:spcBef>
            </a:pPr>
            <a:r>
              <a:rPr lang="de-DE" altLang="de-DE" sz="2000" b="1" dirty="0"/>
              <a:t>Zufriedenstellend:</a:t>
            </a:r>
            <a:r>
              <a:rPr lang="de-DE" altLang="de-DE" sz="2000" dirty="0"/>
              <a:t> Nutzung des Systems erfüllt die Erwartung der nutzenden Person</a:t>
            </a:r>
          </a:p>
        </p:txBody>
      </p:sp>
    </p:spTree>
    <p:extLst>
      <p:ext uri="{BB962C8B-B14F-4D97-AF65-F5344CB8AC3E}">
        <p14:creationId xmlns:p14="http://schemas.microsoft.com/office/powerpoint/2010/main" val="99051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8A1D88F-8F73-42F2-B4EB-B5508E0A70B2}"/>
              </a:ext>
            </a:extLst>
          </p:cNvPr>
          <p:cNvSpPr>
            <a:spLocks noGrp="1"/>
          </p:cNvSpPr>
          <p:nvPr>
            <p:ph idx="1"/>
          </p:nvPr>
        </p:nvSpPr>
        <p:spPr/>
        <p:txBody>
          <a:bodyPr/>
          <a:lstStyle/>
          <a:p>
            <a:pPr marL="457200" indent="-457200">
              <a:buFont typeface="Arial" panose="020B0604020202020204" pitchFamily="34" charset="0"/>
              <a:buChar char="•"/>
            </a:pPr>
            <a:r>
              <a:rPr lang="de-DE" dirty="0"/>
              <a:t>Fällt Ihnen ein Beispiel aus Ihrem Alltag ein, bei dem Sie sich schon mal über schlechte Usability geärgert haben?</a:t>
            </a:r>
          </a:p>
          <a:p>
            <a:pPr marL="457200" indent="-457200">
              <a:buFont typeface="Arial" panose="020B0604020202020204" pitchFamily="34" charset="0"/>
              <a:buChar char="•"/>
            </a:pPr>
            <a:r>
              <a:rPr lang="de-DE" dirty="0"/>
              <a:t>Wie wurde in dem Fall die Effektivität, die Effizienz oder die Zufriedenstellung verletzt?</a:t>
            </a:r>
          </a:p>
          <a:p>
            <a:pPr marL="457200" indent="-457200">
              <a:buFont typeface="Arial" panose="020B0604020202020204" pitchFamily="34" charset="0"/>
              <a:buChar char="•"/>
            </a:pPr>
            <a:r>
              <a:rPr lang="de-DE" dirty="0"/>
              <a:t>Was sind mögliche Folgen von schlechter Usability im Alltag?</a:t>
            </a:r>
          </a:p>
        </p:txBody>
      </p:sp>
      <p:sp>
        <p:nvSpPr>
          <p:cNvPr id="3" name="Titel 2">
            <a:extLst>
              <a:ext uri="{FF2B5EF4-FFF2-40B4-BE49-F238E27FC236}">
                <a16:creationId xmlns:a16="http://schemas.microsoft.com/office/drawing/2014/main" id="{0A27B7CD-C22F-4BEF-A7FF-681AC41D78C5}"/>
              </a:ext>
            </a:extLst>
          </p:cNvPr>
          <p:cNvSpPr>
            <a:spLocks noGrp="1"/>
          </p:cNvSpPr>
          <p:nvPr>
            <p:ph type="title"/>
          </p:nvPr>
        </p:nvSpPr>
        <p:spPr/>
        <p:txBody>
          <a:bodyPr>
            <a:normAutofit/>
          </a:bodyPr>
          <a:lstStyle/>
          <a:p>
            <a:r>
              <a:rPr lang="de-DE" dirty="0"/>
              <a:t>Diskussion: Usability</a:t>
            </a:r>
          </a:p>
        </p:txBody>
      </p:sp>
    </p:spTree>
    <p:extLst>
      <p:ext uri="{BB962C8B-B14F-4D97-AF65-F5344CB8AC3E}">
        <p14:creationId xmlns:p14="http://schemas.microsoft.com/office/powerpoint/2010/main" val="329450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B0A1204-FF48-4D93-B251-88D27DDCD9FF}"/>
              </a:ext>
            </a:extLst>
          </p:cNvPr>
          <p:cNvSpPr>
            <a:spLocks noGrp="1"/>
          </p:cNvSpPr>
          <p:nvPr>
            <p:ph type="title"/>
          </p:nvPr>
        </p:nvSpPr>
        <p:spPr/>
        <p:txBody>
          <a:bodyPr>
            <a:normAutofit/>
          </a:bodyPr>
          <a:lstStyle/>
          <a:p>
            <a:r>
              <a:rPr lang="de-DE" dirty="0"/>
              <a:t>MCI/HCI – Definition</a:t>
            </a:r>
          </a:p>
        </p:txBody>
      </p:sp>
      <p:sp>
        <p:nvSpPr>
          <p:cNvPr id="5" name="Textfeld 4">
            <a:extLst>
              <a:ext uri="{FF2B5EF4-FFF2-40B4-BE49-F238E27FC236}">
                <a16:creationId xmlns:a16="http://schemas.microsoft.com/office/drawing/2014/main" id="{2FDF40DE-BD2B-438F-8B60-2D22F8445419}"/>
              </a:ext>
            </a:extLst>
          </p:cNvPr>
          <p:cNvSpPr txBox="1"/>
          <p:nvPr/>
        </p:nvSpPr>
        <p:spPr bwMode="auto">
          <a:xfrm>
            <a:off x="2360135" y="1816608"/>
            <a:ext cx="7471729" cy="2353056"/>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Bef>
                <a:spcPts val="0"/>
              </a:spcBef>
              <a:spcAft>
                <a:spcPts val="600"/>
              </a:spcAft>
              <a:buClr>
                <a:srgbClr val="23A092"/>
              </a:buClr>
              <a:buSzPct val="80000"/>
            </a:pPr>
            <a:r>
              <a:rPr lang="de-DE" altLang="de-DE" sz="2800" b="1" dirty="0"/>
              <a:t>Human-computer </a:t>
            </a:r>
            <a:r>
              <a:rPr lang="de-DE" altLang="de-DE" sz="2800" b="1" dirty="0" err="1"/>
              <a:t>interaction</a:t>
            </a:r>
            <a:r>
              <a:rPr lang="de-DE" altLang="de-DE" sz="2800" b="1" dirty="0"/>
              <a:t> </a:t>
            </a:r>
            <a:r>
              <a:rPr lang="de-DE" altLang="de-DE" sz="2800" b="0" dirty="0" err="1"/>
              <a:t>is</a:t>
            </a:r>
            <a:r>
              <a:rPr lang="de-DE" altLang="de-DE" sz="2800" b="0" dirty="0"/>
              <a:t> a </a:t>
            </a:r>
            <a:r>
              <a:rPr lang="de-DE" altLang="de-DE" sz="2800" b="0" dirty="0" err="1"/>
              <a:t>discipline</a:t>
            </a:r>
            <a:r>
              <a:rPr lang="de-DE" altLang="de-DE" sz="2800" b="0" dirty="0"/>
              <a:t> </a:t>
            </a:r>
            <a:r>
              <a:rPr lang="de-DE" altLang="de-DE" sz="2800" b="0" dirty="0" err="1"/>
              <a:t>concerned</a:t>
            </a:r>
            <a:r>
              <a:rPr lang="de-DE" altLang="de-DE" sz="2800" b="0" dirty="0"/>
              <a:t> </a:t>
            </a:r>
            <a:r>
              <a:rPr lang="de-DE" altLang="de-DE" sz="2800" b="0" dirty="0" err="1"/>
              <a:t>with</a:t>
            </a:r>
            <a:r>
              <a:rPr lang="de-DE" altLang="de-DE" sz="2800" b="0" dirty="0"/>
              <a:t> </a:t>
            </a:r>
            <a:r>
              <a:rPr lang="de-DE" altLang="de-DE" sz="2800" b="0" dirty="0" err="1"/>
              <a:t>the</a:t>
            </a:r>
            <a:r>
              <a:rPr lang="de-DE" altLang="de-DE" sz="2800" dirty="0"/>
              <a:t> </a:t>
            </a:r>
            <a:r>
              <a:rPr lang="de-DE" altLang="de-DE" sz="2800" b="1" dirty="0"/>
              <a:t>design</a:t>
            </a:r>
            <a:r>
              <a:rPr lang="de-DE" altLang="de-DE" sz="2800" b="0" dirty="0"/>
              <a:t>, </a:t>
            </a:r>
            <a:r>
              <a:rPr lang="de-DE" altLang="de-DE" sz="2800" b="1" dirty="0" err="1"/>
              <a:t>evaluation</a:t>
            </a:r>
            <a:r>
              <a:rPr lang="de-DE" altLang="de-DE" sz="2800" b="0" dirty="0"/>
              <a:t> and </a:t>
            </a:r>
            <a:r>
              <a:rPr lang="de-DE" altLang="de-DE" sz="2800" b="1" dirty="0" err="1"/>
              <a:t>implementation</a:t>
            </a:r>
            <a:r>
              <a:rPr lang="de-DE" altLang="de-DE" sz="2800" b="0" dirty="0"/>
              <a:t> </a:t>
            </a:r>
            <a:r>
              <a:rPr lang="de-DE" altLang="de-DE" sz="2800" b="0" dirty="0" err="1"/>
              <a:t>of</a:t>
            </a:r>
            <a:r>
              <a:rPr lang="de-DE" altLang="de-DE" sz="2800" b="0" dirty="0"/>
              <a:t> </a:t>
            </a:r>
            <a:r>
              <a:rPr lang="de-DE" altLang="de-DE" sz="2800" b="1" dirty="0" err="1"/>
              <a:t>interactive</a:t>
            </a:r>
            <a:r>
              <a:rPr lang="de-DE" altLang="de-DE" sz="2800" b="1" dirty="0"/>
              <a:t> </a:t>
            </a:r>
            <a:r>
              <a:rPr lang="de-DE" altLang="de-DE" sz="2800" b="1" dirty="0" err="1"/>
              <a:t>computing</a:t>
            </a:r>
            <a:r>
              <a:rPr lang="de-DE" altLang="de-DE" sz="2800" b="1" dirty="0"/>
              <a:t> </a:t>
            </a:r>
            <a:r>
              <a:rPr lang="de-DE" altLang="de-DE" sz="2800" b="1" dirty="0" err="1"/>
              <a:t>systems</a:t>
            </a:r>
            <a:r>
              <a:rPr lang="de-DE" altLang="de-DE" sz="2800" b="1" dirty="0"/>
              <a:t> </a:t>
            </a:r>
            <a:r>
              <a:rPr lang="de-DE" altLang="de-DE" sz="2800" b="1" dirty="0" err="1"/>
              <a:t>for</a:t>
            </a:r>
            <a:r>
              <a:rPr lang="de-DE" altLang="de-DE" sz="2800" b="1" dirty="0"/>
              <a:t> human </a:t>
            </a:r>
            <a:r>
              <a:rPr lang="de-DE" altLang="de-DE" sz="2800" b="1" dirty="0" err="1"/>
              <a:t>use</a:t>
            </a:r>
            <a:r>
              <a:rPr lang="de-DE" altLang="de-DE" sz="2800" b="0" dirty="0"/>
              <a:t> and </a:t>
            </a:r>
            <a:r>
              <a:rPr lang="de-DE" altLang="de-DE" sz="2800" b="0" dirty="0" err="1"/>
              <a:t>with</a:t>
            </a:r>
            <a:r>
              <a:rPr lang="de-DE" altLang="de-DE" sz="2800" b="0" dirty="0"/>
              <a:t> </a:t>
            </a:r>
            <a:r>
              <a:rPr lang="de-DE" altLang="de-DE" sz="2800" b="0" dirty="0" err="1"/>
              <a:t>the</a:t>
            </a:r>
            <a:r>
              <a:rPr lang="de-DE" altLang="de-DE" sz="2800" b="0" dirty="0"/>
              <a:t> </a:t>
            </a:r>
            <a:r>
              <a:rPr lang="de-DE" altLang="de-DE" sz="2800" b="0" dirty="0" err="1"/>
              <a:t>study</a:t>
            </a:r>
            <a:r>
              <a:rPr lang="de-DE" altLang="de-DE" sz="2800" b="0" dirty="0"/>
              <a:t> </a:t>
            </a:r>
            <a:r>
              <a:rPr lang="de-DE" altLang="de-DE" sz="2800" b="0" dirty="0" err="1"/>
              <a:t>of</a:t>
            </a:r>
            <a:r>
              <a:rPr lang="de-DE" altLang="de-DE" sz="2800" b="0" dirty="0"/>
              <a:t> </a:t>
            </a:r>
            <a:r>
              <a:rPr lang="de-DE" altLang="de-DE" sz="2800" b="0" dirty="0" err="1"/>
              <a:t>major</a:t>
            </a:r>
            <a:r>
              <a:rPr lang="de-DE" altLang="de-DE" sz="2800" b="0" dirty="0"/>
              <a:t> </a:t>
            </a:r>
            <a:r>
              <a:rPr lang="de-DE" altLang="de-DE" sz="2800" b="0" dirty="0" err="1"/>
              <a:t>phenomena</a:t>
            </a:r>
            <a:r>
              <a:rPr lang="de-DE" altLang="de-DE" sz="2800" b="0" dirty="0"/>
              <a:t> </a:t>
            </a:r>
            <a:r>
              <a:rPr lang="de-DE" altLang="de-DE" sz="2800" b="0" dirty="0" err="1"/>
              <a:t>surrounding</a:t>
            </a:r>
            <a:r>
              <a:rPr lang="de-DE" altLang="de-DE" sz="2800" b="0" dirty="0"/>
              <a:t> </a:t>
            </a:r>
            <a:r>
              <a:rPr lang="de-DE" altLang="de-DE" sz="2800" b="0" dirty="0" err="1"/>
              <a:t>them</a:t>
            </a:r>
            <a:r>
              <a:rPr lang="de-DE" altLang="de-DE" sz="2800" b="0" dirty="0"/>
              <a:t>.</a:t>
            </a:r>
            <a:endParaRPr lang="de-DE" sz="2800" b="0" dirty="0"/>
          </a:p>
        </p:txBody>
      </p:sp>
      <p:sp>
        <p:nvSpPr>
          <p:cNvPr id="6" name="Textfeld 5">
            <a:extLst>
              <a:ext uri="{FF2B5EF4-FFF2-40B4-BE49-F238E27FC236}">
                <a16:creationId xmlns:a16="http://schemas.microsoft.com/office/drawing/2014/main" id="{6EEE7D53-C0AB-4CC4-ABA5-CCB96C3DD8B9}"/>
              </a:ext>
            </a:extLst>
          </p:cNvPr>
          <p:cNvSpPr txBox="1"/>
          <p:nvPr/>
        </p:nvSpPr>
        <p:spPr bwMode="auto">
          <a:xfrm>
            <a:off x="3466067" y="4270248"/>
            <a:ext cx="5259864" cy="54559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kumimoji="0" lang="de-DE" sz="1400" b="0" i="0" u="none" strike="noStrike" kern="0" cap="none" spc="0" normalizeH="0" baseline="0" noProof="0" dirty="0">
                <a:ln>
                  <a:noFill/>
                </a:ln>
                <a:solidFill>
                  <a:schemeClr val="tx1"/>
                </a:solidFill>
                <a:effectLst/>
                <a:uLnTx/>
                <a:uFillTx/>
                <a:latin typeface="+mn-lt"/>
              </a:rPr>
              <a:t>Thomas T. </a:t>
            </a:r>
            <a:r>
              <a:rPr kumimoji="0" lang="de-DE" sz="1400" b="0" i="0" u="none" strike="noStrike" kern="0" cap="none" spc="0" normalizeH="0" baseline="0" noProof="0" dirty="0" err="1">
                <a:ln>
                  <a:noFill/>
                </a:ln>
                <a:solidFill>
                  <a:schemeClr val="tx1"/>
                </a:solidFill>
                <a:effectLst/>
                <a:uLnTx/>
                <a:uFillTx/>
                <a:latin typeface="+mn-lt"/>
              </a:rPr>
              <a:t>Hewett</a:t>
            </a:r>
            <a:r>
              <a:rPr kumimoji="0" lang="de-DE" sz="1400" b="0" i="0" u="none" strike="noStrike" kern="0" cap="none" spc="0" normalizeH="0" baseline="0" noProof="0" dirty="0">
                <a:ln>
                  <a:noFill/>
                </a:ln>
                <a:solidFill>
                  <a:schemeClr val="tx1"/>
                </a:solidFill>
                <a:effectLst/>
                <a:uLnTx/>
                <a:uFillTx/>
                <a:latin typeface="+mn-lt"/>
              </a:rPr>
              <a:t> et al., 1992: </a:t>
            </a:r>
            <a:r>
              <a:rPr kumimoji="0" lang="en-US" sz="1400" b="0" i="0" u="none" strike="noStrike" kern="0" cap="none" spc="0" normalizeH="0" baseline="0" noProof="0" dirty="0">
                <a:ln>
                  <a:noFill/>
                </a:ln>
                <a:solidFill>
                  <a:schemeClr val="tx1"/>
                </a:solidFill>
                <a:effectLst/>
                <a:uLnTx/>
                <a:uFillTx/>
                <a:latin typeface="+mn-lt"/>
                <a:hlinkClick r:id="rId2"/>
              </a:rPr>
              <a:t>ACM SIGCHI Curricula for Human-Computer Interaction</a:t>
            </a:r>
            <a:r>
              <a:rPr kumimoji="0" lang="en-US" sz="1400" b="0" i="0" u="none" strike="noStrike" kern="0" cap="none" spc="0" normalizeH="0" baseline="0" noProof="0" dirty="0">
                <a:ln>
                  <a:noFill/>
                </a:ln>
                <a:solidFill>
                  <a:schemeClr val="tx1"/>
                </a:solidFill>
                <a:effectLst/>
                <a:uLnTx/>
                <a:uFillTx/>
                <a:latin typeface="+mn-lt"/>
              </a:rPr>
              <a:t>, Association for Computing Machinery</a:t>
            </a:r>
            <a:endParaRPr lang="de-DE" sz="1400" kern="0" dirty="0">
              <a:latin typeface="+mn-lt"/>
            </a:endParaRPr>
          </a:p>
        </p:txBody>
      </p:sp>
    </p:spTree>
    <p:extLst>
      <p:ext uri="{BB962C8B-B14F-4D97-AF65-F5344CB8AC3E}">
        <p14:creationId xmlns:p14="http://schemas.microsoft.com/office/powerpoint/2010/main" val="394685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4F5B1F-CAC7-4716-9628-9F68E3820DE9}"/>
              </a:ext>
            </a:extLst>
          </p:cNvPr>
          <p:cNvSpPr>
            <a:spLocks noGrp="1"/>
          </p:cNvSpPr>
          <p:nvPr>
            <p:ph type="title"/>
          </p:nvPr>
        </p:nvSpPr>
        <p:spPr/>
        <p:txBody>
          <a:bodyPr/>
          <a:lstStyle/>
          <a:p>
            <a:r>
              <a:rPr lang="de-DE" dirty="0"/>
              <a:t>MCI/HCI – Definition</a:t>
            </a:r>
          </a:p>
        </p:txBody>
      </p:sp>
      <p:sp>
        <p:nvSpPr>
          <p:cNvPr id="4" name="Inhaltsplatzhalter 3">
            <a:extLst>
              <a:ext uri="{FF2B5EF4-FFF2-40B4-BE49-F238E27FC236}">
                <a16:creationId xmlns:a16="http://schemas.microsoft.com/office/drawing/2014/main" id="{DD77F0FF-FFCC-44FC-9AED-BDAAA7582EDE}"/>
              </a:ext>
            </a:extLst>
          </p:cNvPr>
          <p:cNvSpPr>
            <a:spLocks noGrp="1"/>
          </p:cNvSpPr>
          <p:nvPr>
            <p:ph idx="1"/>
          </p:nvPr>
        </p:nvSpPr>
        <p:spPr>
          <a:xfrm>
            <a:off x="838200" y="1231392"/>
            <a:ext cx="10515600" cy="4632960"/>
          </a:xfrm>
        </p:spPr>
        <p:txBody>
          <a:bodyPr>
            <a:normAutofit fontScale="92500" lnSpcReduction="20000"/>
          </a:bodyPr>
          <a:lstStyle/>
          <a:p>
            <a:pPr marL="0" indent="0">
              <a:buNone/>
            </a:pPr>
            <a:r>
              <a:rPr lang="de-DE" dirty="0"/>
              <a:t>Zu Mensch-Computer-Interaktion gehört: </a:t>
            </a:r>
          </a:p>
          <a:p>
            <a:r>
              <a:rPr lang="de-DE" dirty="0"/>
              <a:t>Verstehen, wie Menschen mit Computern interagieren und was dabei passiert</a:t>
            </a:r>
          </a:p>
          <a:p>
            <a:r>
              <a:rPr lang="de-DE" dirty="0"/>
              <a:t>Entwerfen und Umsetzen neuer Wege, wie Menschen mit Computern interagieren können</a:t>
            </a:r>
          </a:p>
          <a:p>
            <a:pPr marL="0" indent="0">
              <a:buNone/>
            </a:pPr>
            <a:r>
              <a:rPr lang="de-DE" dirty="0"/>
              <a:t>Der Begriff „Computer“ kann hier für einen Desktoprechner stehen, umfasst aber genau so Laptops, Tablets, Mobiltelefone, digitale Brillen oder eine Vielfalt anderer interaktiver Elektronik. Er bezieht sich sowohl auf die beteiligte Software als auch Hardware.</a:t>
            </a:r>
          </a:p>
          <a:p>
            <a:pPr marL="0" indent="0">
              <a:buNone/>
            </a:pPr>
            <a:r>
              <a:rPr lang="de-DE" dirty="0"/>
              <a:t>In der MCI-Forschung passiert sowohl Verhaltenswissenschaft (beobachten und verstehen) als auch Gestaltungswissenschaft (konstruieren und evaluieren).</a:t>
            </a:r>
          </a:p>
        </p:txBody>
      </p:sp>
      <p:sp>
        <p:nvSpPr>
          <p:cNvPr id="5" name="Textfeld 4">
            <a:extLst>
              <a:ext uri="{FF2B5EF4-FFF2-40B4-BE49-F238E27FC236}">
                <a16:creationId xmlns:a16="http://schemas.microsoft.com/office/drawing/2014/main" id="{D9431109-6594-4D96-8471-9DFEE27142C2}"/>
              </a:ext>
            </a:extLst>
          </p:cNvPr>
          <p:cNvSpPr txBox="1"/>
          <p:nvPr/>
        </p:nvSpPr>
        <p:spPr bwMode="auto">
          <a:xfrm>
            <a:off x="3466067" y="5745480"/>
            <a:ext cx="5259864" cy="54559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eaLnBrk="1" hangingPunct="1">
              <a:spcBef>
                <a:spcPct val="0"/>
              </a:spcBef>
              <a:buFontTx/>
              <a:buNone/>
            </a:pPr>
            <a:r>
              <a:rPr lang="de-DE" altLang="de-DE" sz="1400" dirty="0"/>
              <a:t>Philip Guo, 2012: </a:t>
            </a:r>
            <a:r>
              <a:rPr lang="de-DE" sz="1400" dirty="0" err="1">
                <a:hlinkClick r:id="rId2"/>
              </a:rPr>
              <a:t>Clarifying</a:t>
            </a:r>
            <a:r>
              <a:rPr lang="de-DE" sz="1400" dirty="0">
                <a:hlinkClick r:id="rId2"/>
              </a:rPr>
              <a:t> Human-Computer Interaction</a:t>
            </a:r>
            <a:r>
              <a:rPr lang="de-DE" sz="1400" dirty="0"/>
              <a:t>,</a:t>
            </a:r>
            <a:r>
              <a:rPr lang="en-US" sz="1400" dirty="0"/>
              <a:t> Communications of the ACM Volume 57, Number 2</a:t>
            </a:r>
            <a:endParaRPr lang="de-DE" altLang="de-DE" sz="1400" dirty="0"/>
          </a:p>
        </p:txBody>
      </p:sp>
    </p:spTree>
    <p:extLst>
      <p:ext uri="{BB962C8B-B14F-4D97-AF65-F5344CB8AC3E}">
        <p14:creationId xmlns:p14="http://schemas.microsoft.com/office/powerpoint/2010/main" val="54442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CF6A54A7-8FD5-485B-A4F0-C5195F22E6F9}"/>
              </a:ext>
            </a:extLst>
          </p:cNvPr>
          <p:cNvGrpSpPr/>
          <p:nvPr/>
        </p:nvGrpSpPr>
        <p:grpSpPr>
          <a:xfrm>
            <a:off x="6742176" y="906732"/>
            <a:ext cx="3889248" cy="4829604"/>
            <a:chOff x="6242304" y="897096"/>
            <a:chExt cx="3889248" cy="4829604"/>
          </a:xfrm>
        </p:grpSpPr>
        <p:sp>
          <p:nvSpPr>
            <p:cNvPr id="2" name="Rechteck: abgerundete Ecken 1">
              <a:extLst>
                <a:ext uri="{FF2B5EF4-FFF2-40B4-BE49-F238E27FC236}">
                  <a16:creationId xmlns:a16="http://schemas.microsoft.com/office/drawing/2014/main" id="{047FE3E2-9067-41C0-B9EA-522BC8509ECE}"/>
                </a:ext>
              </a:extLst>
            </p:cNvPr>
            <p:cNvSpPr/>
            <p:nvPr/>
          </p:nvSpPr>
          <p:spPr>
            <a:xfrm>
              <a:off x="6242304" y="897096"/>
              <a:ext cx="3889248" cy="4829604"/>
            </a:xfrm>
            <a:prstGeom prst="roundRect">
              <a:avLst>
                <a:gd name="adj" fmla="val 5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Ellipse 2">
              <a:extLst>
                <a:ext uri="{FF2B5EF4-FFF2-40B4-BE49-F238E27FC236}">
                  <a16:creationId xmlns:a16="http://schemas.microsoft.com/office/drawing/2014/main" id="{F13AEF7E-4B5D-4F6A-A79D-425A8BF6EA41}"/>
                </a:ext>
              </a:extLst>
            </p:cNvPr>
            <p:cNvSpPr/>
            <p:nvPr/>
          </p:nvSpPr>
          <p:spPr>
            <a:xfrm>
              <a:off x="6461760"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AC</a:t>
              </a:r>
            </a:p>
          </p:txBody>
        </p:sp>
        <p:sp>
          <p:nvSpPr>
            <p:cNvPr id="7" name="Ellipse 6">
              <a:extLst>
                <a:ext uri="{FF2B5EF4-FFF2-40B4-BE49-F238E27FC236}">
                  <a16:creationId xmlns:a16="http://schemas.microsoft.com/office/drawing/2014/main" id="{7A4EFBCF-0FE2-41EE-A4B2-B2C6AADB2197}"/>
                </a:ext>
              </a:extLst>
            </p:cNvPr>
            <p:cNvSpPr/>
            <p:nvPr/>
          </p:nvSpPr>
          <p:spPr>
            <a:xfrm>
              <a:off x="7355126"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 )</a:t>
              </a:r>
            </a:p>
          </p:txBody>
        </p:sp>
        <p:sp>
          <p:nvSpPr>
            <p:cNvPr id="10" name="Ellipse 9">
              <a:extLst>
                <a:ext uri="{FF2B5EF4-FFF2-40B4-BE49-F238E27FC236}">
                  <a16:creationId xmlns:a16="http://schemas.microsoft.com/office/drawing/2014/main" id="{80207125-81F7-441B-AECB-571F67D24649}"/>
                </a:ext>
              </a:extLst>
            </p:cNvPr>
            <p:cNvSpPr/>
            <p:nvPr/>
          </p:nvSpPr>
          <p:spPr>
            <a:xfrm>
              <a:off x="8248492"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a:t>
              </a:r>
            </a:p>
          </p:txBody>
        </p:sp>
        <p:sp>
          <p:nvSpPr>
            <p:cNvPr id="11" name="Ellipse 10">
              <a:extLst>
                <a:ext uri="{FF2B5EF4-FFF2-40B4-BE49-F238E27FC236}">
                  <a16:creationId xmlns:a16="http://schemas.microsoft.com/office/drawing/2014/main" id="{99EA8E09-578A-4496-AB65-D611A61EB846}"/>
                </a:ext>
              </a:extLst>
            </p:cNvPr>
            <p:cNvSpPr/>
            <p:nvPr/>
          </p:nvSpPr>
          <p:spPr>
            <a:xfrm>
              <a:off x="9141858"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12" name="Ellipse 11">
              <a:extLst>
                <a:ext uri="{FF2B5EF4-FFF2-40B4-BE49-F238E27FC236}">
                  <a16:creationId xmlns:a16="http://schemas.microsoft.com/office/drawing/2014/main" id="{874EC1C8-13AC-482F-9746-7D33EF26DCB4}"/>
                </a:ext>
              </a:extLst>
            </p:cNvPr>
            <p:cNvSpPr/>
            <p:nvPr/>
          </p:nvSpPr>
          <p:spPr>
            <a:xfrm>
              <a:off x="6461760"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7</a:t>
              </a:r>
            </a:p>
          </p:txBody>
        </p:sp>
        <p:sp>
          <p:nvSpPr>
            <p:cNvPr id="13" name="Ellipse 12">
              <a:extLst>
                <a:ext uri="{FF2B5EF4-FFF2-40B4-BE49-F238E27FC236}">
                  <a16:creationId xmlns:a16="http://schemas.microsoft.com/office/drawing/2014/main" id="{3A05C00D-AA18-4088-B139-76E1EA19C29A}"/>
                </a:ext>
              </a:extLst>
            </p:cNvPr>
            <p:cNvSpPr/>
            <p:nvPr/>
          </p:nvSpPr>
          <p:spPr>
            <a:xfrm>
              <a:off x="7355126"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8</a:t>
              </a:r>
            </a:p>
          </p:txBody>
        </p:sp>
        <p:sp>
          <p:nvSpPr>
            <p:cNvPr id="14" name="Ellipse 13">
              <a:extLst>
                <a:ext uri="{FF2B5EF4-FFF2-40B4-BE49-F238E27FC236}">
                  <a16:creationId xmlns:a16="http://schemas.microsoft.com/office/drawing/2014/main" id="{939E5C0C-BC77-496F-B535-3DBB81949DB4}"/>
                </a:ext>
              </a:extLst>
            </p:cNvPr>
            <p:cNvSpPr/>
            <p:nvPr/>
          </p:nvSpPr>
          <p:spPr>
            <a:xfrm>
              <a:off x="8248492"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9</a:t>
              </a:r>
            </a:p>
          </p:txBody>
        </p:sp>
        <p:sp>
          <p:nvSpPr>
            <p:cNvPr id="15" name="Ellipse 14">
              <a:extLst>
                <a:ext uri="{FF2B5EF4-FFF2-40B4-BE49-F238E27FC236}">
                  <a16:creationId xmlns:a16="http://schemas.microsoft.com/office/drawing/2014/main" id="{24CD443E-DD38-4A47-90E9-A23B53094640}"/>
                </a:ext>
              </a:extLst>
            </p:cNvPr>
            <p:cNvSpPr/>
            <p:nvPr/>
          </p:nvSpPr>
          <p:spPr>
            <a:xfrm>
              <a:off x="9141858"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16" name="Ellipse 15">
              <a:extLst>
                <a:ext uri="{FF2B5EF4-FFF2-40B4-BE49-F238E27FC236}">
                  <a16:creationId xmlns:a16="http://schemas.microsoft.com/office/drawing/2014/main" id="{64995C75-5EA0-4EE8-A675-50D8697286AF}"/>
                </a:ext>
              </a:extLst>
            </p:cNvPr>
            <p:cNvSpPr/>
            <p:nvPr/>
          </p:nvSpPr>
          <p:spPr>
            <a:xfrm>
              <a:off x="6461760"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4</a:t>
              </a:r>
            </a:p>
          </p:txBody>
        </p:sp>
        <p:sp>
          <p:nvSpPr>
            <p:cNvPr id="17" name="Ellipse 16">
              <a:extLst>
                <a:ext uri="{FF2B5EF4-FFF2-40B4-BE49-F238E27FC236}">
                  <a16:creationId xmlns:a16="http://schemas.microsoft.com/office/drawing/2014/main" id="{BDFDB793-63AF-44F1-93B4-6F8E89A96FA5}"/>
                </a:ext>
              </a:extLst>
            </p:cNvPr>
            <p:cNvSpPr/>
            <p:nvPr/>
          </p:nvSpPr>
          <p:spPr>
            <a:xfrm>
              <a:off x="7355126"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5</a:t>
              </a:r>
            </a:p>
          </p:txBody>
        </p:sp>
        <p:sp>
          <p:nvSpPr>
            <p:cNvPr id="18" name="Ellipse 17">
              <a:extLst>
                <a:ext uri="{FF2B5EF4-FFF2-40B4-BE49-F238E27FC236}">
                  <a16:creationId xmlns:a16="http://schemas.microsoft.com/office/drawing/2014/main" id="{543FE8DA-13DC-4F04-8547-50E6DC98BDAA}"/>
                </a:ext>
              </a:extLst>
            </p:cNvPr>
            <p:cNvSpPr/>
            <p:nvPr/>
          </p:nvSpPr>
          <p:spPr>
            <a:xfrm>
              <a:off x="8248492"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6</a:t>
              </a:r>
            </a:p>
          </p:txBody>
        </p:sp>
        <p:sp>
          <p:nvSpPr>
            <p:cNvPr id="19" name="Ellipse 18">
              <a:extLst>
                <a:ext uri="{FF2B5EF4-FFF2-40B4-BE49-F238E27FC236}">
                  <a16:creationId xmlns:a16="http://schemas.microsoft.com/office/drawing/2014/main" id="{86743D68-D6FD-4EB5-9F34-4949130EE63A}"/>
                </a:ext>
              </a:extLst>
            </p:cNvPr>
            <p:cNvSpPr/>
            <p:nvPr/>
          </p:nvSpPr>
          <p:spPr>
            <a:xfrm>
              <a:off x="9141858"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20" name="Ellipse 19">
              <a:extLst>
                <a:ext uri="{FF2B5EF4-FFF2-40B4-BE49-F238E27FC236}">
                  <a16:creationId xmlns:a16="http://schemas.microsoft.com/office/drawing/2014/main" id="{F5876127-7BF2-4FFE-97A2-8DBB63E25A1A}"/>
                </a:ext>
              </a:extLst>
            </p:cNvPr>
            <p:cNvSpPr/>
            <p:nvPr/>
          </p:nvSpPr>
          <p:spPr>
            <a:xfrm>
              <a:off x="6461760"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1</a:t>
              </a:r>
            </a:p>
          </p:txBody>
        </p:sp>
        <p:sp>
          <p:nvSpPr>
            <p:cNvPr id="21" name="Ellipse 20">
              <a:extLst>
                <a:ext uri="{FF2B5EF4-FFF2-40B4-BE49-F238E27FC236}">
                  <a16:creationId xmlns:a16="http://schemas.microsoft.com/office/drawing/2014/main" id="{5EF41F36-27A5-442C-AD8F-5FFF68D70F23}"/>
                </a:ext>
              </a:extLst>
            </p:cNvPr>
            <p:cNvSpPr/>
            <p:nvPr/>
          </p:nvSpPr>
          <p:spPr>
            <a:xfrm>
              <a:off x="7355126"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2</a:t>
              </a:r>
            </a:p>
          </p:txBody>
        </p:sp>
        <p:sp>
          <p:nvSpPr>
            <p:cNvPr id="22" name="Ellipse 21">
              <a:extLst>
                <a:ext uri="{FF2B5EF4-FFF2-40B4-BE49-F238E27FC236}">
                  <a16:creationId xmlns:a16="http://schemas.microsoft.com/office/drawing/2014/main" id="{66716E82-3B89-48A3-937A-C6EF41472279}"/>
                </a:ext>
              </a:extLst>
            </p:cNvPr>
            <p:cNvSpPr/>
            <p:nvPr/>
          </p:nvSpPr>
          <p:spPr>
            <a:xfrm>
              <a:off x="8248492"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3</a:t>
              </a:r>
            </a:p>
          </p:txBody>
        </p:sp>
        <p:sp>
          <p:nvSpPr>
            <p:cNvPr id="23" name="Ellipse 22">
              <a:extLst>
                <a:ext uri="{FF2B5EF4-FFF2-40B4-BE49-F238E27FC236}">
                  <a16:creationId xmlns:a16="http://schemas.microsoft.com/office/drawing/2014/main" id="{28174A9F-65BF-42F7-BF40-56903B112F97}"/>
                </a:ext>
              </a:extLst>
            </p:cNvPr>
            <p:cNvSpPr/>
            <p:nvPr/>
          </p:nvSpPr>
          <p:spPr>
            <a:xfrm>
              <a:off x="9141858"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24" name="Ellipse 23">
              <a:extLst>
                <a:ext uri="{FF2B5EF4-FFF2-40B4-BE49-F238E27FC236}">
                  <a16:creationId xmlns:a16="http://schemas.microsoft.com/office/drawing/2014/main" id="{9CD7F7C8-EA61-48E7-B74A-4757302A469F}"/>
                </a:ext>
              </a:extLst>
            </p:cNvPr>
            <p:cNvSpPr/>
            <p:nvPr/>
          </p:nvSpPr>
          <p:spPr>
            <a:xfrm>
              <a:off x="6461760"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0</a:t>
              </a:r>
            </a:p>
          </p:txBody>
        </p:sp>
        <p:sp>
          <p:nvSpPr>
            <p:cNvPr id="25" name="Ellipse 24">
              <a:extLst>
                <a:ext uri="{FF2B5EF4-FFF2-40B4-BE49-F238E27FC236}">
                  <a16:creationId xmlns:a16="http://schemas.microsoft.com/office/drawing/2014/main" id="{38971F52-0DC4-470E-BF3B-6AEE32BF119B}"/>
                </a:ext>
              </a:extLst>
            </p:cNvPr>
            <p:cNvSpPr/>
            <p:nvPr/>
          </p:nvSpPr>
          <p:spPr>
            <a:xfrm>
              <a:off x="7355126"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26" name="Ellipse 25">
              <a:extLst>
                <a:ext uri="{FF2B5EF4-FFF2-40B4-BE49-F238E27FC236}">
                  <a16:creationId xmlns:a16="http://schemas.microsoft.com/office/drawing/2014/main" id="{AF0A73F9-52FC-4346-943C-05FC141C5F6A}"/>
                </a:ext>
              </a:extLst>
            </p:cNvPr>
            <p:cNvSpPr/>
            <p:nvPr/>
          </p:nvSpPr>
          <p:spPr>
            <a:xfrm>
              <a:off x="8248492"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sp>
          <p:nvSpPr>
            <p:cNvPr id="27" name="Ellipse 26">
              <a:extLst>
                <a:ext uri="{FF2B5EF4-FFF2-40B4-BE49-F238E27FC236}">
                  <a16:creationId xmlns:a16="http://schemas.microsoft.com/office/drawing/2014/main" id="{E814025C-D090-42EA-B232-649A4CEEACF5}"/>
                </a:ext>
              </a:extLst>
            </p:cNvPr>
            <p:cNvSpPr/>
            <p:nvPr/>
          </p:nvSpPr>
          <p:spPr>
            <a:xfrm>
              <a:off x="9141858"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tx1"/>
                  </a:solidFill>
                </a:rPr>
                <a:t>=</a:t>
              </a:r>
            </a:p>
          </p:txBody>
        </p:sp>
      </p:grpSp>
      <p:grpSp>
        <p:nvGrpSpPr>
          <p:cNvPr id="54" name="Gruppieren 53">
            <a:extLst>
              <a:ext uri="{FF2B5EF4-FFF2-40B4-BE49-F238E27FC236}">
                <a16:creationId xmlns:a16="http://schemas.microsoft.com/office/drawing/2014/main" id="{164E59F8-D620-4918-A5F5-876E722BE55D}"/>
              </a:ext>
            </a:extLst>
          </p:cNvPr>
          <p:cNvGrpSpPr/>
          <p:nvPr/>
        </p:nvGrpSpPr>
        <p:grpSpPr>
          <a:xfrm>
            <a:off x="1932432" y="906732"/>
            <a:ext cx="3005328" cy="4829604"/>
            <a:chOff x="1652016" y="906732"/>
            <a:chExt cx="3005328" cy="4829604"/>
          </a:xfrm>
        </p:grpSpPr>
        <p:sp>
          <p:nvSpPr>
            <p:cNvPr id="28" name="Rechteck: abgerundete Ecken 27">
              <a:extLst>
                <a:ext uri="{FF2B5EF4-FFF2-40B4-BE49-F238E27FC236}">
                  <a16:creationId xmlns:a16="http://schemas.microsoft.com/office/drawing/2014/main" id="{C5DEC4D4-E09E-4C65-8702-1D0E801DE5D0}"/>
                </a:ext>
              </a:extLst>
            </p:cNvPr>
            <p:cNvSpPr/>
            <p:nvPr/>
          </p:nvSpPr>
          <p:spPr>
            <a:xfrm>
              <a:off x="1652016" y="906732"/>
              <a:ext cx="3005328" cy="4829604"/>
            </a:xfrm>
            <a:prstGeom prst="roundRect">
              <a:avLst>
                <a:gd name="adj" fmla="val 5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37E53407-7A6F-407D-8B11-C94FE94C2BF2}"/>
                </a:ext>
              </a:extLst>
            </p:cNvPr>
            <p:cNvSpPr/>
            <p:nvPr/>
          </p:nvSpPr>
          <p:spPr>
            <a:xfrm>
              <a:off x="1862630"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7</a:t>
              </a:r>
            </a:p>
          </p:txBody>
        </p:sp>
        <p:sp>
          <p:nvSpPr>
            <p:cNvPr id="34" name="Ellipse 33">
              <a:extLst>
                <a:ext uri="{FF2B5EF4-FFF2-40B4-BE49-F238E27FC236}">
                  <a16:creationId xmlns:a16="http://schemas.microsoft.com/office/drawing/2014/main" id="{AA20D396-E8DF-4170-86CE-FF8A3F47DCF8}"/>
                </a:ext>
              </a:extLst>
            </p:cNvPr>
            <p:cNvSpPr/>
            <p:nvPr/>
          </p:nvSpPr>
          <p:spPr>
            <a:xfrm>
              <a:off x="2755996"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8</a:t>
              </a:r>
            </a:p>
          </p:txBody>
        </p:sp>
        <p:sp>
          <p:nvSpPr>
            <p:cNvPr id="35" name="Ellipse 34">
              <a:extLst>
                <a:ext uri="{FF2B5EF4-FFF2-40B4-BE49-F238E27FC236}">
                  <a16:creationId xmlns:a16="http://schemas.microsoft.com/office/drawing/2014/main" id="{F01D1361-3799-4EEF-8BD7-10B9AAF88C7A}"/>
                </a:ext>
              </a:extLst>
            </p:cNvPr>
            <p:cNvSpPr/>
            <p:nvPr/>
          </p:nvSpPr>
          <p:spPr>
            <a:xfrm>
              <a:off x="3649362"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9</a:t>
              </a:r>
            </a:p>
          </p:txBody>
        </p:sp>
        <p:sp>
          <p:nvSpPr>
            <p:cNvPr id="37" name="Ellipse 36">
              <a:extLst>
                <a:ext uri="{FF2B5EF4-FFF2-40B4-BE49-F238E27FC236}">
                  <a16:creationId xmlns:a16="http://schemas.microsoft.com/office/drawing/2014/main" id="{9801489D-C3C4-484A-B48F-B11735816A80}"/>
                </a:ext>
              </a:extLst>
            </p:cNvPr>
            <p:cNvSpPr/>
            <p:nvPr/>
          </p:nvSpPr>
          <p:spPr>
            <a:xfrm>
              <a:off x="1862630"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4</a:t>
              </a:r>
            </a:p>
          </p:txBody>
        </p:sp>
        <p:sp>
          <p:nvSpPr>
            <p:cNvPr id="38" name="Ellipse 37">
              <a:extLst>
                <a:ext uri="{FF2B5EF4-FFF2-40B4-BE49-F238E27FC236}">
                  <a16:creationId xmlns:a16="http://schemas.microsoft.com/office/drawing/2014/main" id="{EE1BF3A3-54ED-4391-B8A1-50B5F596843D}"/>
                </a:ext>
              </a:extLst>
            </p:cNvPr>
            <p:cNvSpPr/>
            <p:nvPr/>
          </p:nvSpPr>
          <p:spPr>
            <a:xfrm>
              <a:off x="2755996"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5</a:t>
              </a:r>
            </a:p>
          </p:txBody>
        </p:sp>
        <p:sp>
          <p:nvSpPr>
            <p:cNvPr id="39" name="Ellipse 38">
              <a:extLst>
                <a:ext uri="{FF2B5EF4-FFF2-40B4-BE49-F238E27FC236}">
                  <a16:creationId xmlns:a16="http://schemas.microsoft.com/office/drawing/2014/main" id="{BE1041E5-7812-452A-A641-72AA06B7E450}"/>
                </a:ext>
              </a:extLst>
            </p:cNvPr>
            <p:cNvSpPr/>
            <p:nvPr/>
          </p:nvSpPr>
          <p:spPr>
            <a:xfrm>
              <a:off x="3649362"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6</a:t>
              </a:r>
            </a:p>
          </p:txBody>
        </p:sp>
        <p:sp>
          <p:nvSpPr>
            <p:cNvPr id="41" name="Ellipse 40">
              <a:extLst>
                <a:ext uri="{FF2B5EF4-FFF2-40B4-BE49-F238E27FC236}">
                  <a16:creationId xmlns:a16="http://schemas.microsoft.com/office/drawing/2014/main" id="{8A22D939-F8AA-4A11-A6B6-90261A010F80}"/>
                </a:ext>
              </a:extLst>
            </p:cNvPr>
            <p:cNvSpPr/>
            <p:nvPr/>
          </p:nvSpPr>
          <p:spPr>
            <a:xfrm>
              <a:off x="1859280"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1</a:t>
              </a:r>
            </a:p>
          </p:txBody>
        </p:sp>
        <p:sp>
          <p:nvSpPr>
            <p:cNvPr id="42" name="Ellipse 41">
              <a:extLst>
                <a:ext uri="{FF2B5EF4-FFF2-40B4-BE49-F238E27FC236}">
                  <a16:creationId xmlns:a16="http://schemas.microsoft.com/office/drawing/2014/main" id="{54B6202A-5A1F-422F-8FEC-D92881AFE3A5}"/>
                </a:ext>
              </a:extLst>
            </p:cNvPr>
            <p:cNvSpPr/>
            <p:nvPr/>
          </p:nvSpPr>
          <p:spPr>
            <a:xfrm>
              <a:off x="2752646"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2</a:t>
              </a:r>
            </a:p>
          </p:txBody>
        </p:sp>
        <p:sp>
          <p:nvSpPr>
            <p:cNvPr id="43" name="Ellipse 42">
              <a:extLst>
                <a:ext uri="{FF2B5EF4-FFF2-40B4-BE49-F238E27FC236}">
                  <a16:creationId xmlns:a16="http://schemas.microsoft.com/office/drawing/2014/main" id="{AA13E082-B034-4F8E-A17B-43B6A61C08E3}"/>
                </a:ext>
              </a:extLst>
            </p:cNvPr>
            <p:cNvSpPr/>
            <p:nvPr/>
          </p:nvSpPr>
          <p:spPr>
            <a:xfrm>
              <a:off x="3646012"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3</a:t>
              </a:r>
            </a:p>
          </p:txBody>
        </p:sp>
        <p:sp>
          <p:nvSpPr>
            <p:cNvPr id="45" name="Ellipse 44">
              <a:extLst>
                <a:ext uri="{FF2B5EF4-FFF2-40B4-BE49-F238E27FC236}">
                  <a16:creationId xmlns:a16="http://schemas.microsoft.com/office/drawing/2014/main" id="{A02D2EB3-CD2B-4ACC-8197-287C321A18C5}"/>
                </a:ext>
              </a:extLst>
            </p:cNvPr>
            <p:cNvSpPr/>
            <p:nvPr/>
          </p:nvSpPr>
          <p:spPr>
            <a:xfrm>
              <a:off x="2758138"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0</a:t>
              </a:r>
            </a:p>
          </p:txBody>
        </p:sp>
        <p:sp>
          <p:nvSpPr>
            <p:cNvPr id="49" name="Ellipse 48">
              <a:extLst>
                <a:ext uri="{FF2B5EF4-FFF2-40B4-BE49-F238E27FC236}">
                  <a16:creationId xmlns:a16="http://schemas.microsoft.com/office/drawing/2014/main" id="{8B5DFEC4-CDEF-4886-91CA-6BEF39AEB0B8}"/>
                </a:ext>
              </a:extLst>
            </p:cNvPr>
            <p:cNvSpPr/>
            <p:nvPr/>
          </p:nvSpPr>
          <p:spPr>
            <a:xfrm>
              <a:off x="3651504"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a:t>
              </a:r>
            </a:p>
          </p:txBody>
        </p:sp>
        <p:sp>
          <p:nvSpPr>
            <p:cNvPr id="50" name="Ellipse 49">
              <a:extLst>
                <a:ext uri="{FF2B5EF4-FFF2-40B4-BE49-F238E27FC236}">
                  <a16:creationId xmlns:a16="http://schemas.microsoft.com/office/drawing/2014/main" id="{9067A6C1-4B3F-4E8D-B69F-2866E9ED6AE9}"/>
                </a:ext>
              </a:extLst>
            </p:cNvPr>
            <p:cNvSpPr/>
            <p:nvPr/>
          </p:nvSpPr>
          <p:spPr>
            <a:xfrm>
              <a:off x="1859280"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a:t>
              </a:r>
            </a:p>
          </p:txBody>
        </p:sp>
        <p:grpSp>
          <p:nvGrpSpPr>
            <p:cNvPr id="53" name="Gruppieren 52">
              <a:extLst>
                <a:ext uri="{FF2B5EF4-FFF2-40B4-BE49-F238E27FC236}">
                  <a16:creationId xmlns:a16="http://schemas.microsoft.com/office/drawing/2014/main" id="{ECD532A8-6AEF-4207-A480-7AB1ED413C8D}"/>
                </a:ext>
              </a:extLst>
            </p:cNvPr>
            <p:cNvGrpSpPr/>
            <p:nvPr/>
          </p:nvGrpSpPr>
          <p:grpSpPr>
            <a:xfrm>
              <a:off x="2752646" y="4778088"/>
              <a:ext cx="768096" cy="768096"/>
              <a:chOff x="2766215" y="4796176"/>
              <a:chExt cx="768096" cy="768096"/>
            </a:xfrm>
          </p:grpSpPr>
          <p:sp>
            <p:nvSpPr>
              <p:cNvPr id="46" name="Ellipse 45">
                <a:extLst>
                  <a:ext uri="{FF2B5EF4-FFF2-40B4-BE49-F238E27FC236}">
                    <a16:creationId xmlns:a16="http://schemas.microsoft.com/office/drawing/2014/main" id="{3F1C4125-7D2B-4335-BAFC-20C1137EFDC5}"/>
                  </a:ext>
                </a:extLst>
              </p:cNvPr>
              <p:cNvSpPr/>
              <p:nvPr/>
            </p:nvSpPr>
            <p:spPr>
              <a:xfrm>
                <a:off x="2766215" y="47961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51" name="Grafik 50" descr="Receiver mit einfarbiger Füllung">
                <a:extLst>
                  <a:ext uri="{FF2B5EF4-FFF2-40B4-BE49-F238E27FC236}">
                    <a16:creationId xmlns:a16="http://schemas.microsoft.com/office/drawing/2014/main" id="{4902E93C-C498-4B94-8137-A24706275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279" y="4940515"/>
                <a:ext cx="503213" cy="503213"/>
              </a:xfrm>
              <a:prstGeom prst="rect">
                <a:avLst/>
              </a:prstGeom>
            </p:spPr>
          </p:pic>
        </p:grpSp>
      </p:grpSp>
    </p:spTree>
    <p:extLst>
      <p:ext uri="{BB962C8B-B14F-4D97-AF65-F5344CB8AC3E}">
        <p14:creationId xmlns:p14="http://schemas.microsoft.com/office/powerpoint/2010/main" val="19588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E29167B8-C507-45E4-A320-B3A4A8838C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1474"/>
            <a:ext cx="12192000" cy="8124824"/>
          </a:xfrm>
        </p:spPr>
      </p:pic>
      <p:sp>
        <p:nvSpPr>
          <p:cNvPr id="4" name="Titel 3">
            <a:extLst>
              <a:ext uri="{FF2B5EF4-FFF2-40B4-BE49-F238E27FC236}">
                <a16:creationId xmlns:a16="http://schemas.microsoft.com/office/drawing/2014/main" id="{040EA94D-198E-4DBD-9763-E5F926FE3540}"/>
              </a:ext>
            </a:extLst>
          </p:cNvPr>
          <p:cNvSpPr>
            <a:spLocks noGrp="1"/>
          </p:cNvSpPr>
          <p:nvPr>
            <p:ph type="title"/>
          </p:nvPr>
        </p:nvSpPr>
        <p:spPr/>
        <p:txBody>
          <a:bodyPr/>
          <a:lstStyle/>
          <a:p>
            <a:r>
              <a:rPr lang="de-DE" dirty="0">
                <a:solidFill>
                  <a:schemeClr val="bg1"/>
                </a:solidFill>
              </a:rPr>
              <a:t>Es folgt die Vorschau…</a:t>
            </a:r>
          </a:p>
        </p:txBody>
      </p:sp>
    </p:spTree>
    <p:extLst>
      <p:ext uri="{BB962C8B-B14F-4D97-AF65-F5344CB8AC3E}">
        <p14:creationId xmlns:p14="http://schemas.microsoft.com/office/powerpoint/2010/main" val="30764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de-DE" dirty="0"/>
              <a:t>Abschnitt 2: Grundlagen der Kognition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916424" cy="4945572"/>
          </a:xfrm>
        </p:spPr>
        <p:txBody>
          <a:bodyPr/>
          <a:lstStyle/>
          <a:p>
            <a:r>
              <a:rPr lang="de-DE" dirty="0"/>
              <a:t>Nervensystem</a:t>
            </a:r>
          </a:p>
          <a:p>
            <a:r>
              <a:rPr lang="de-DE" dirty="0"/>
              <a:t>Denken und Planen</a:t>
            </a:r>
          </a:p>
          <a:p>
            <a:r>
              <a:rPr lang="de-DE" dirty="0"/>
              <a:t>Lernen und Erinnern</a:t>
            </a:r>
          </a:p>
          <a:p>
            <a:r>
              <a:rPr lang="de-DE" dirty="0"/>
              <a:t>Mentale Modelle</a:t>
            </a:r>
          </a:p>
          <a:p>
            <a:r>
              <a:rPr lang="de-DE" dirty="0"/>
              <a:t>Intuition, intuitive Nutzung</a:t>
            </a:r>
          </a:p>
          <a:p>
            <a:r>
              <a:rPr lang="de-DE" dirty="0"/>
              <a:t>Gestaltungsmetaphern</a:t>
            </a:r>
          </a:p>
        </p:txBody>
      </p:sp>
      <p:pic>
        <p:nvPicPr>
          <p:cNvPr id="5" name="Grafik 4" descr="Gehirn im Kopf mit einfarbiger Füllung">
            <a:extLst>
              <a:ext uri="{FF2B5EF4-FFF2-40B4-BE49-F238E27FC236}">
                <a16:creationId xmlns:a16="http://schemas.microsoft.com/office/drawing/2014/main" id="{D86A86F5-2EEE-4CE3-AFD8-BE023D7D9C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39714" y="2179320"/>
            <a:ext cx="3560062" cy="3560062"/>
          </a:xfrm>
          <a:prstGeom prst="rect">
            <a:avLst/>
          </a:prstGeom>
        </p:spPr>
      </p:pic>
    </p:spTree>
    <p:extLst>
      <p:ext uri="{BB962C8B-B14F-4D97-AF65-F5344CB8AC3E}">
        <p14:creationId xmlns:p14="http://schemas.microsoft.com/office/powerpoint/2010/main" val="211168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de-DE" dirty="0"/>
              <a:t>Abschnitt 3: Wahrnehmung und Kommunikation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916424" cy="4815840"/>
          </a:xfrm>
        </p:spPr>
        <p:txBody>
          <a:bodyPr>
            <a:normAutofit/>
          </a:bodyPr>
          <a:lstStyle/>
          <a:p>
            <a:r>
              <a:rPr lang="de-DE" dirty="0"/>
              <a:t>Sinnesmodalitäten</a:t>
            </a:r>
          </a:p>
          <a:p>
            <a:r>
              <a:rPr lang="de-DE" dirty="0"/>
              <a:t>Visuelle Wahrnehmung</a:t>
            </a:r>
          </a:p>
          <a:p>
            <a:pPr lvl="1"/>
            <a:r>
              <a:rPr lang="de-DE" dirty="0"/>
              <a:t>Bilderkennung</a:t>
            </a:r>
          </a:p>
          <a:p>
            <a:pPr lvl="1"/>
            <a:r>
              <a:rPr lang="de-DE" dirty="0"/>
              <a:t>Oberflächenerkennung</a:t>
            </a:r>
          </a:p>
          <a:p>
            <a:pPr lvl="1"/>
            <a:r>
              <a:rPr lang="de-DE" dirty="0"/>
              <a:t>Objekterkennung</a:t>
            </a:r>
          </a:p>
          <a:p>
            <a:pPr lvl="1"/>
            <a:r>
              <a:rPr lang="de-DE" dirty="0"/>
              <a:t>Kategorienerkennung</a:t>
            </a:r>
          </a:p>
          <a:p>
            <a:r>
              <a:rPr lang="de-DE" dirty="0"/>
              <a:t>Kommunikation</a:t>
            </a:r>
          </a:p>
          <a:p>
            <a:pPr lvl="1"/>
            <a:r>
              <a:rPr lang="de-DE" dirty="0"/>
              <a:t>Grundlegende Semiotik</a:t>
            </a:r>
          </a:p>
          <a:p>
            <a:pPr lvl="1"/>
            <a:r>
              <a:rPr lang="de-DE" dirty="0"/>
              <a:t>Komponenten einer Sprache</a:t>
            </a:r>
          </a:p>
          <a:p>
            <a:pPr lvl="1"/>
            <a:r>
              <a:rPr lang="de-DE" dirty="0"/>
              <a:t>Sprachhandlungen</a:t>
            </a:r>
          </a:p>
        </p:txBody>
      </p:sp>
      <p:pic>
        <p:nvPicPr>
          <p:cNvPr id="6" name="Grafik 5" descr="Auge mit einfarbiger Füllung">
            <a:extLst>
              <a:ext uri="{FF2B5EF4-FFF2-40B4-BE49-F238E27FC236}">
                <a16:creationId xmlns:a16="http://schemas.microsoft.com/office/drawing/2014/main" id="{356ED830-695B-4E4D-92F3-3D49AEDA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7378" y="1935480"/>
            <a:ext cx="4297680" cy="4297680"/>
          </a:xfrm>
          <a:prstGeom prst="rect">
            <a:avLst/>
          </a:prstGeom>
        </p:spPr>
      </p:pic>
    </p:spTree>
    <p:extLst>
      <p:ext uri="{BB962C8B-B14F-4D97-AF65-F5344CB8AC3E}">
        <p14:creationId xmlns:p14="http://schemas.microsoft.com/office/powerpoint/2010/main" val="94777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de-DE" dirty="0"/>
              <a:t>Abschnitt 4: Richtlinien für Interaktionsdesign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465320" cy="2755392"/>
          </a:xfrm>
        </p:spPr>
        <p:txBody>
          <a:bodyPr/>
          <a:lstStyle/>
          <a:p>
            <a:r>
              <a:rPr lang="de-DE" sz="2800" b="0" dirty="0"/>
              <a:t>Gesetze</a:t>
            </a:r>
          </a:p>
          <a:p>
            <a:r>
              <a:rPr lang="de-DE" sz="2800" b="0" dirty="0"/>
              <a:t>Normen und Standards</a:t>
            </a:r>
          </a:p>
          <a:p>
            <a:r>
              <a:rPr lang="de-DE" sz="2800" b="0" dirty="0"/>
              <a:t>Heuristiken</a:t>
            </a:r>
          </a:p>
          <a:p>
            <a:r>
              <a:rPr lang="de-DE" sz="2800" b="0" dirty="0"/>
              <a:t>Style Guides</a:t>
            </a:r>
          </a:p>
        </p:txBody>
      </p:sp>
      <p:pic>
        <p:nvPicPr>
          <p:cNvPr id="6" name="Grafik 5" descr="Prüfliste mit einfarbiger Füllung">
            <a:extLst>
              <a:ext uri="{FF2B5EF4-FFF2-40B4-BE49-F238E27FC236}">
                <a16:creationId xmlns:a16="http://schemas.microsoft.com/office/drawing/2014/main" id="{F05DBBD1-C4F3-4024-8588-019BB5C13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0984" y="2438400"/>
            <a:ext cx="3264408" cy="3264408"/>
          </a:xfrm>
          <a:prstGeom prst="rect">
            <a:avLst/>
          </a:prstGeom>
        </p:spPr>
      </p:pic>
    </p:spTree>
    <p:extLst>
      <p:ext uri="{BB962C8B-B14F-4D97-AF65-F5344CB8AC3E}">
        <p14:creationId xmlns:p14="http://schemas.microsoft.com/office/powerpoint/2010/main" val="232247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normAutofit/>
          </a:bodyPr>
          <a:lstStyle/>
          <a:p>
            <a:r>
              <a:rPr lang="de-DE" dirty="0"/>
              <a:t>Abschnitt 5: </a:t>
            </a:r>
            <a:r>
              <a:rPr lang="de-DE" sz="3200" dirty="0"/>
              <a:t>Usability Engineering </a:t>
            </a:r>
            <a:r>
              <a:rPr lang="de-DE" dirty="0"/>
              <a:t>Vorgehensmodelle</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5355336" cy="4945572"/>
          </a:xfrm>
        </p:spPr>
        <p:txBody>
          <a:bodyPr/>
          <a:lstStyle/>
          <a:p>
            <a:r>
              <a:rPr lang="de-DE" sz="2800" b="0" dirty="0"/>
              <a:t>Sinn von Vorgehensmodellen</a:t>
            </a:r>
          </a:p>
          <a:p>
            <a:r>
              <a:rPr lang="de-DE" sz="2800" b="0" dirty="0"/>
              <a:t>User-</a:t>
            </a:r>
            <a:r>
              <a:rPr lang="de-DE" sz="2800" b="0" dirty="0" err="1"/>
              <a:t>Centered</a:t>
            </a:r>
            <a:r>
              <a:rPr lang="de-DE" sz="2800" b="0" dirty="0"/>
              <a:t> Design</a:t>
            </a:r>
          </a:p>
          <a:p>
            <a:pPr lvl="1"/>
            <a:r>
              <a:rPr lang="de-DE" b="0" dirty="0"/>
              <a:t>Prozessphasen</a:t>
            </a:r>
          </a:p>
          <a:p>
            <a:pPr lvl="1"/>
            <a:r>
              <a:rPr lang="de-DE" b="0" dirty="0"/>
              <a:t>Perspektiven auf UCD</a:t>
            </a:r>
          </a:p>
          <a:p>
            <a:r>
              <a:rPr lang="de-DE" b="0" dirty="0"/>
              <a:t>Human-</a:t>
            </a:r>
            <a:r>
              <a:rPr lang="de-DE" b="0" dirty="0" err="1"/>
              <a:t>Centered</a:t>
            </a:r>
            <a:r>
              <a:rPr lang="de-DE" b="0" dirty="0"/>
              <a:t> Design</a:t>
            </a:r>
            <a:endParaRPr lang="de-DE" sz="2800" b="0" dirty="0"/>
          </a:p>
          <a:p>
            <a:r>
              <a:rPr lang="de-DE" sz="2800" b="0" dirty="0"/>
              <a:t>Contextual Design</a:t>
            </a:r>
          </a:p>
          <a:p>
            <a:pPr lvl="1"/>
            <a:r>
              <a:rPr lang="de-DE" b="0" dirty="0"/>
              <a:t>Zentrale Fragen</a:t>
            </a:r>
          </a:p>
          <a:p>
            <a:pPr lvl="1"/>
            <a:r>
              <a:rPr lang="de-DE" b="0" dirty="0"/>
              <a:t>Ablauf</a:t>
            </a:r>
          </a:p>
          <a:p>
            <a:r>
              <a:rPr lang="de-DE" dirty="0" err="1"/>
              <a:t>Participatory</a:t>
            </a:r>
            <a:r>
              <a:rPr lang="de-DE" dirty="0"/>
              <a:t> Design</a:t>
            </a:r>
          </a:p>
        </p:txBody>
      </p:sp>
      <p:grpSp>
        <p:nvGrpSpPr>
          <p:cNvPr id="11" name="Gruppieren 10">
            <a:extLst>
              <a:ext uri="{FF2B5EF4-FFF2-40B4-BE49-F238E27FC236}">
                <a16:creationId xmlns:a16="http://schemas.microsoft.com/office/drawing/2014/main" id="{CD474C72-8416-4210-866A-955496D7B56D}"/>
              </a:ext>
            </a:extLst>
          </p:cNvPr>
          <p:cNvGrpSpPr/>
          <p:nvPr/>
        </p:nvGrpSpPr>
        <p:grpSpPr>
          <a:xfrm>
            <a:off x="7360920" y="2609088"/>
            <a:ext cx="2734056" cy="2913888"/>
            <a:chOff x="7812024" y="2609088"/>
            <a:chExt cx="2734056" cy="2913888"/>
          </a:xfrm>
        </p:grpSpPr>
        <p:sp>
          <p:nvSpPr>
            <p:cNvPr id="4" name="Rechteck: abgerundete Ecken 3">
              <a:extLst>
                <a:ext uri="{FF2B5EF4-FFF2-40B4-BE49-F238E27FC236}">
                  <a16:creationId xmlns:a16="http://schemas.microsoft.com/office/drawing/2014/main" id="{A938F3D5-9589-4E71-83B1-AB4EB9203441}"/>
                </a:ext>
              </a:extLst>
            </p:cNvPr>
            <p:cNvSpPr/>
            <p:nvPr/>
          </p:nvSpPr>
          <p:spPr>
            <a:xfrm>
              <a:off x="8900160" y="2609088"/>
              <a:ext cx="548640" cy="2913888"/>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69430BD-1521-4D85-A959-D6E3312E18A0}"/>
                </a:ext>
              </a:extLst>
            </p:cNvPr>
            <p:cNvSpPr/>
            <p:nvPr/>
          </p:nvSpPr>
          <p:spPr>
            <a:xfrm>
              <a:off x="7812024" y="3767328"/>
              <a:ext cx="2734056"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819DA30D-C071-4250-8FB6-53774995D457}"/>
                </a:ext>
              </a:extLst>
            </p:cNvPr>
            <p:cNvSpPr/>
            <p:nvPr/>
          </p:nvSpPr>
          <p:spPr>
            <a:xfrm>
              <a:off x="8144256" y="2999232"/>
              <a:ext cx="2206752" cy="859536"/>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847C1331-2798-4228-905B-97FF0F6A4556}"/>
                </a:ext>
              </a:extLst>
            </p:cNvPr>
            <p:cNvSpPr/>
            <p:nvPr/>
          </p:nvSpPr>
          <p:spPr>
            <a:xfrm rot="2700000">
              <a:off x="7937900" y="3125108"/>
              <a:ext cx="607783" cy="607783"/>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756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6: Kontextanalyse</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4319016" cy="3023616"/>
          </a:xfrm>
        </p:spPr>
        <p:txBody>
          <a:bodyPr/>
          <a:lstStyle/>
          <a:p>
            <a:r>
              <a:rPr lang="de-DE" dirty="0"/>
              <a:t>Beobachtungsstudien</a:t>
            </a:r>
          </a:p>
          <a:p>
            <a:r>
              <a:rPr lang="de-DE" dirty="0"/>
              <a:t>Contextual </a:t>
            </a:r>
            <a:r>
              <a:rPr lang="de-DE" dirty="0" err="1"/>
              <a:t>Inquiry</a:t>
            </a:r>
            <a:endParaRPr lang="de-DE" dirty="0"/>
          </a:p>
          <a:p>
            <a:r>
              <a:rPr lang="de-DE" dirty="0"/>
              <a:t>Diary Study</a:t>
            </a:r>
          </a:p>
          <a:p>
            <a:r>
              <a:rPr lang="de-DE" dirty="0"/>
              <a:t>Personas</a:t>
            </a:r>
          </a:p>
          <a:p>
            <a:r>
              <a:rPr lang="de-DE" dirty="0"/>
              <a:t>Use Cases</a:t>
            </a:r>
          </a:p>
        </p:txBody>
      </p:sp>
      <p:pic>
        <p:nvPicPr>
          <p:cNvPr id="6" name="Grafik 5" descr="Lupe mit einfarbiger Füllung">
            <a:extLst>
              <a:ext uri="{FF2B5EF4-FFF2-40B4-BE49-F238E27FC236}">
                <a16:creationId xmlns:a16="http://schemas.microsoft.com/office/drawing/2014/main" id="{C7EFC5B3-C423-4346-A7B5-487A35B2E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0192" y="2484120"/>
            <a:ext cx="3444240" cy="3444240"/>
          </a:xfrm>
          <a:prstGeom prst="rect">
            <a:avLst/>
          </a:prstGeom>
        </p:spPr>
      </p:pic>
    </p:spTree>
    <p:extLst>
      <p:ext uri="{BB962C8B-B14F-4D97-AF65-F5344CB8AC3E}">
        <p14:creationId xmlns:p14="http://schemas.microsoft.com/office/powerpoint/2010/main" val="248344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7: Design und Prototyping</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806440" cy="3194304"/>
          </a:xfrm>
        </p:spPr>
        <p:txBody>
          <a:bodyPr/>
          <a:lstStyle/>
          <a:p>
            <a:r>
              <a:rPr lang="de-DE" dirty="0"/>
              <a:t>Generierung von Ideen</a:t>
            </a:r>
          </a:p>
          <a:p>
            <a:r>
              <a:rPr lang="de-DE" dirty="0"/>
              <a:t>Designmethoden</a:t>
            </a:r>
          </a:p>
          <a:p>
            <a:r>
              <a:rPr lang="de-DE" dirty="0"/>
              <a:t>Arten von Prototypen</a:t>
            </a:r>
          </a:p>
          <a:p>
            <a:r>
              <a:rPr lang="de-DE" dirty="0"/>
              <a:t>Papierprototypen</a:t>
            </a:r>
          </a:p>
          <a:p>
            <a:r>
              <a:rPr lang="de-DE" dirty="0"/>
              <a:t>Digitale Prototyping-Werkzeuge</a:t>
            </a:r>
          </a:p>
        </p:txBody>
      </p:sp>
      <p:pic>
        <p:nvPicPr>
          <p:cNvPr id="5" name="Grafik 4" descr="Gruppenbrainstorming mit einfarbiger Füllung">
            <a:extLst>
              <a:ext uri="{FF2B5EF4-FFF2-40B4-BE49-F238E27FC236}">
                <a16:creationId xmlns:a16="http://schemas.microsoft.com/office/drawing/2014/main" id="{60347EEA-58BD-4520-AE3D-6C8952492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5536" y="2435352"/>
            <a:ext cx="3407664" cy="3407664"/>
          </a:xfrm>
          <a:prstGeom prst="rect">
            <a:avLst/>
          </a:prstGeom>
        </p:spPr>
      </p:pic>
    </p:spTree>
    <p:extLst>
      <p:ext uri="{BB962C8B-B14F-4D97-AF65-F5344CB8AC3E}">
        <p14:creationId xmlns:p14="http://schemas.microsoft.com/office/powerpoint/2010/main" val="65935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8: Evaluation</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440680" cy="4945572"/>
          </a:xfrm>
        </p:spPr>
        <p:txBody>
          <a:bodyPr/>
          <a:lstStyle/>
          <a:p>
            <a:r>
              <a:rPr lang="de-DE" dirty="0"/>
              <a:t>Zweck von Evaluation</a:t>
            </a:r>
          </a:p>
          <a:p>
            <a:r>
              <a:rPr lang="de-DE" dirty="0"/>
              <a:t>Evaluationsmethoden</a:t>
            </a:r>
          </a:p>
          <a:p>
            <a:pPr lvl="1"/>
            <a:r>
              <a:rPr lang="de-DE" dirty="0"/>
              <a:t>Fragebögen</a:t>
            </a:r>
          </a:p>
          <a:p>
            <a:pPr lvl="1"/>
            <a:r>
              <a:rPr lang="de-DE" dirty="0"/>
              <a:t>Interviews</a:t>
            </a:r>
          </a:p>
          <a:p>
            <a:pPr lvl="1"/>
            <a:r>
              <a:rPr lang="de-DE" dirty="0"/>
              <a:t>Beobachtungsstudien</a:t>
            </a:r>
          </a:p>
          <a:p>
            <a:pPr lvl="1"/>
            <a:r>
              <a:rPr lang="de-DE" dirty="0"/>
              <a:t>etc.</a:t>
            </a:r>
          </a:p>
          <a:p>
            <a:r>
              <a:rPr lang="de-DE" dirty="0"/>
              <a:t>Methodenauswahl</a:t>
            </a:r>
          </a:p>
          <a:p>
            <a:r>
              <a:rPr lang="de-DE" dirty="0"/>
              <a:t>Evaluationsplanung</a:t>
            </a:r>
          </a:p>
        </p:txBody>
      </p:sp>
      <p:pic>
        <p:nvPicPr>
          <p:cNvPr id="5" name="Grafik 4" descr="Kundenbewertung mit einfarbiger Füllung">
            <a:extLst>
              <a:ext uri="{FF2B5EF4-FFF2-40B4-BE49-F238E27FC236}">
                <a16:creationId xmlns:a16="http://schemas.microsoft.com/office/drawing/2014/main" id="{5ADDC468-A5C9-43B2-B213-F7E3A109D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820" y="2328672"/>
            <a:ext cx="3413760" cy="3413760"/>
          </a:xfrm>
          <a:prstGeom prst="rect">
            <a:avLst/>
          </a:prstGeom>
        </p:spPr>
      </p:pic>
    </p:spTree>
    <p:extLst>
      <p:ext uri="{BB962C8B-B14F-4D97-AF65-F5344CB8AC3E}">
        <p14:creationId xmlns:p14="http://schemas.microsoft.com/office/powerpoint/2010/main" val="192782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9: Interaktionsparadigmen</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7513320" cy="4945572"/>
          </a:xfrm>
        </p:spPr>
        <p:txBody>
          <a:bodyPr/>
          <a:lstStyle/>
          <a:p>
            <a:r>
              <a:rPr lang="de-DE" dirty="0"/>
              <a:t>Besonderheiten der verschiedenen „Welten“</a:t>
            </a:r>
          </a:p>
          <a:p>
            <a:r>
              <a:rPr lang="de-DE" dirty="0"/>
              <a:t>PC / Laptop</a:t>
            </a:r>
          </a:p>
          <a:p>
            <a:r>
              <a:rPr lang="de-DE" dirty="0"/>
              <a:t>Mobil</a:t>
            </a:r>
          </a:p>
          <a:p>
            <a:r>
              <a:rPr lang="de-DE" dirty="0"/>
              <a:t>Web</a:t>
            </a:r>
          </a:p>
          <a:p>
            <a:r>
              <a:rPr lang="de-DE" dirty="0"/>
              <a:t>Extended Reality (XR)</a:t>
            </a:r>
          </a:p>
          <a:p>
            <a:r>
              <a:rPr lang="de-DE" dirty="0" err="1"/>
              <a:t>Conversational</a:t>
            </a:r>
            <a:r>
              <a:rPr lang="de-DE" dirty="0"/>
              <a:t> UI</a:t>
            </a:r>
          </a:p>
        </p:txBody>
      </p:sp>
      <p:pic>
        <p:nvPicPr>
          <p:cNvPr id="5" name="Grafik 4" descr="Computer mit einfarbiger Füllung">
            <a:extLst>
              <a:ext uri="{FF2B5EF4-FFF2-40B4-BE49-F238E27FC236}">
                <a16:creationId xmlns:a16="http://schemas.microsoft.com/office/drawing/2014/main" id="{45478FD0-C816-4958-9CCC-8C6C9E99E1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8816" y="2293812"/>
            <a:ext cx="3883152" cy="3883152"/>
          </a:xfrm>
          <a:prstGeom prst="rect">
            <a:avLst/>
          </a:prstGeom>
        </p:spPr>
      </p:pic>
    </p:spTree>
    <p:extLst>
      <p:ext uri="{BB962C8B-B14F-4D97-AF65-F5344CB8AC3E}">
        <p14:creationId xmlns:p14="http://schemas.microsoft.com/office/powerpoint/2010/main" val="208022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10: Computer-</a:t>
            </a:r>
            <a:r>
              <a:rPr lang="de-DE" dirty="0" err="1"/>
              <a:t>Supported</a:t>
            </a:r>
            <a:r>
              <a:rPr lang="de-DE" dirty="0"/>
              <a:t> </a:t>
            </a:r>
            <a:r>
              <a:rPr lang="de-DE" dirty="0" err="1"/>
              <a:t>Cooperative</a:t>
            </a:r>
            <a:r>
              <a:rPr lang="de-DE" dirty="0"/>
              <a:t> Work</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6025896" cy="2572512"/>
          </a:xfrm>
        </p:spPr>
        <p:txBody>
          <a:bodyPr>
            <a:normAutofit/>
          </a:bodyPr>
          <a:lstStyle/>
          <a:p>
            <a:r>
              <a:rPr lang="de-DE" dirty="0"/>
              <a:t>Grundkonzepte</a:t>
            </a:r>
          </a:p>
          <a:p>
            <a:r>
              <a:rPr lang="de-DE" dirty="0"/>
              <a:t>Gemeinsam genutzte Werkzeuge</a:t>
            </a:r>
          </a:p>
          <a:p>
            <a:r>
              <a:rPr lang="de-DE" dirty="0"/>
              <a:t>Kommunikation via Computer</a:t>
            </a:r>
          </a:p>
          <a:p>
            <a:r>
              <a:rPr lang="de-DE" dirty="0"/>
              <a:t>Soziale Plattformen</a:t>
            </a:r>
          </a:p>
        </p:txBody>
      </p:sp>
      <p:pic>
        <p:nvPicPr>
          <p:cNvPr id="5" name="Grafik 4" descr="Verbindungen mit einfarbiger Füllung">
            <a:extLst>
              <a:ext uri="{FF2B5EF4-FFF2-40B4-BE49-F238E27FC236}">
                <a16:creationId xmlns:a16="http://schemas.microsoft.com/office/drawing/2014/main" id="{07162D16-87D0-4E6C-9F0D-49BA097BF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4160" y="2325624"/>
            <a:ext cx="3614928" cy="3614928"/>
          </a:xfrm>
          <a:prstGeom prst="rect">
            <a:avLst/>
          </a:prstGeom>
        </p:spPr>
      </p:pic>
    </p:spTree>
    <p:extLst>
      <p:ext uri="{BB962C8B-B14F-4D97-AF65-F5344CB8AC3E}">
        <p14:creationId xmlns:p14="http://schemas.microsoft.com/office/powerpoint/2010/main" val="195352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7AD741-CD9B-43A9-986F-650CCAA9844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1000"/>
                    </a14:imgEffect>
                  </a14:imgLayer>
                </a14:imgProps>
              </a:ext>
              <a:ext uri="{28A0092B-C50C-407E-A947-70E740481C1C}">
                <a14:useLocalDpi xmlns:a14="http://schemas.microsoft.com/office/drawing/2010/main" val="0"/>
              </a:ext>
            </a:extLst>
          </a:blip>
          <a:srcRect l="9570" r="14011"/>
          <a:stretch/>
        </p:blipFill>
        <p:spPr>
          <a:xfrm>
            <a:off x="1461879" y="1168507"/>
            <a:ext cx="4443984" cy="4520986"/>
          </a:xfrm>
          <a:prstGeom prst="rect">
            <a:avLst/>
          </a:prstGeom>
        </p:spPr>
      </p:pic>
      <p:pic>
        <p:nvPicPr>
          <p:cNvPr id="4" name="Grafik 3">
            <a:extLst>
              <a:ext uri="{FF2B5EF4-FFF2-40B4-BE49-F238E27FC236}">
                <a16:creationId xmlns:a16="http://schemas.microsoft.com/office/drawing/2014/main" id="{B1E32225-0B20-4045-A0F7-C940827EF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721" y="1168507"/>
            <a:ext cx="3937634" cy="4520986"/>
          </a:xfrm>
          <a:prstGeom prst="rect">
            <a:avLst/>
          </a:prstGeom>
        </p:spPr>
      </p:pic>
    </p:spTree>
    <p:extLst>
      <p:ext uri="{BB962C8B-B14F-4D97-AF65-F5344CB8AC3E}">
        <p14:creationId xmlns:p14="http://schemas.microsoft.com/office/powerpoint/2010/main" val="37329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normAutofit/>
          </a:bodyPr>
          <a:lstStyle/>
          <a:p>
            <a:r>
              <a:rPr lang="de-DE" dirty="0"/>
              <a:t>Abschnitt 11: Barrierefreiheit</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416296" cy="2548128"/>
          </a:xfrm>
        </p:spPr>
        <p:txBody>
          <a:bodyPr>
            <a:normAutofit/>
          </a:bodyPr>
          <a:lstStyle/>
          <a:p>
            <a:r>
              <a:rPr lang="de-DE" dirty="0"/>
              <a:t>Was ist Barrierefreiheit</a:t>
            </a:r>
          </a:p>
          <a:p>
            <a:r>
              <a:rPr lang="de-DE" dirty="0"/>
              <a:t>Typische Einschränkungen</a:t>
            </a:r>
          </a:p>
          <a:p>
            <a:r>
              <a:rPr lang="de-DE" dirty="0"/>
              <a:t>Technische Hilfsmittel</a:t>
            </a:r>
          </a:p>
          <a:p>
            <a:r>
              <a:rPr lang="de-DE" dirty="0"/>
              <a:t>Barrierefreie Web-Entwicklung</a:t>
            </a:r>
          </a:p>
          <a:p>
            <a:endParaRPr lang="de-DE" dirty="0"/>
          </a:p>
        </p:txBody>
      </p:sp>
      <p:pic>
        <p:nvPicPr>
          <p:cNvPr id="8" name="Grafik 7" descr="Universeller Zugriff mit einfarbiger Füllung">
            <a:extLst>
              <a:ext uri="{FF2B5EF4-FFF2-40B4-BE49-F238E27FC236}">
                <a16:creationId xmlns:a16="http://schemas.microsoft.com/office/drawing/2014/main" id="{517BBCD3-BD98-416B-8C81-818EC267D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9232" y="2374392"/>
            <a:ext cx="3907536" cy="3907536"/>
          </a:xfrm>
          <a:prstGeom prst="rect">
            <a:avLst/>
          </a:prstGeom>
        </p:spPr>
      </p:pic>
    </p:spTree>
    <p:extLst>
      <p:ext uri="{BB962C8B-B14F-4D97-AF65-F5344CB8AC3E}">
        <p14:creationId xmlns:p14="http://schemas.microsoft.com/office/powerpoint/2010/main" val="300125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normAutofit fontScale="90000"/>
          </a:bodyPr>
          <a:lstStyle/>
          <a:p>
            <a:r>
              <a:rPr lang="de-DE" dirty="0"/>
              <a:t>Abschnitt 12: Informationsarchitektur und Datenvisualisierung</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199" y="1231392"/>
            <a:ext cx="5038345" cy="3413760"/>
          </a:xfrm>
        </p:spPr>
        <p:txBody>
          <a:bodyPr>
            <a:normAutofit/>
          </a:bodyPr>
          <a:lstStyle/>
          <a:p>
            <a:r>
              <a:rPr lang="de-DE" dirty="0"/>
              <a:t>Informationsarchitektur</a:t>
            </a:r>
          </a:p>
          <a:p>
            <a:pPr lvl="1"/>
            <a:r>
              <a:rPr lang="de-DE" dirty="0"/>
              <a:t>Prinzipien</a:t>
            </a:r>
          </a:p>
          <a:p>
            <a:pPr lvl="1"/>
            <a:r>
              <a:rPr lang="de-DE" dirty="0"/>
              <a:t>Navigationsmuster</a:t>
            </a:r>
          </a:p>
          <a:p>
            <a:r>
              <a:rPr lang="de-DE" dirty="0"/>
              <a:t>Datenvisualisierung</a:t>
            </a:r>
          </a:p>
          <a:p>
            <a:pPr lvl="1"/>
            <a:r>
              <a:rPr lang="de-DE" dirty="0"/>
              <a:t>Prinzipien</a:t>
            </a:r>
          </a:p>
          <a:p>
            <a:pPr lvl="1"/>
            <a:r>
              <a:rPr lang="de-DE" dirty="0"/>
              <a:t>Skalen, Dimensionen, Achsen</a:t>
            </a:r>
          </a:p>
          <a:p>
            <a:pPr lvl="1"/>
            <a:r>
              <a:rPr lang="de-DE" dirty="0"/>
              <a:t>Diagrammtypen</a:t>
            </a:r>
          </a:p>
        </p:txBody>
      </p:sp>
      <p:pic>
        <p:nvPicPr>
          <p:cNvPr id="6" name="Grafik 5" descr="Balkendiagramm mit einfarbiger Füllung">
            <a:extLst>
              <a:ext uri="{FF2B5EF4-FFF2-40B4-BE49-F238E27FC236}">
                <a16:creationId xmlns:a16="http://schemas.microsoft.com/office/drawing/2014/main" id="{6C90F952-4411-4396-A34F-6566C5F88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5456" y="2240280"/>
            <a:ext cx="3614928" cy="3614928"/>
          </a:xfrm>
          <a:prstGeom prst="rect">
            <a:avLst/>
          </a:prstGeom>
        </p:spPr>
      </p:pic>
    </p:spTree>
    <p:extLst>
      <p:ext uri="{BB962C8B-B14F-4D97-AF65-F5344CB8AC3E}">
        <p14:creationId xmlns:p14="http://schemas.microsoft.com/office/powerpoint/2010/main" val="202324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13: Visuelle Gestaltung</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4514088" cy="4945572"/>
          </a:xfrm>
        </p:spPr>
        <p:txBody>
          <a:bodyPr>
            <a:normAutofit lnSpcReduction="10000"/>
          </a:bodyPr>
          <a:lstStyle/>
          <a:p>
            <a:r>
              <a:rPr lang="de-DE" dirty="0"/>
              <a:t>Farben</a:t>
            </a:r>
          </a:p>
          <a:p>
            <a:pPr lvl="1"/>
            <a:r>
              <a:rPr lang="de-DE" dirty="0"/>
              <a:t>Grundlagen Farbenlehre</a:t>
            </a:r>
          </a:p>
          <a:p>
            <a:pPr lvl="1"/>
            <a:r>
              <a:rPr lang="de-DE" dirty="0"/>
              <a:t>Farbräume</a:t>
            </a:r>
          </a:p>
          <a:p>
            <a:pPr lvl="1"/>
            <a:r>
              <a:rPr lang="de-DE" dirty="0"/>
              <a:t>Paletten</a:t>
            </a:r>
          </a:p>
          <a:p>
            <a:r>
              <a:rPr lang="de-DE" dirty="0"/>
              <a:t>Grafiken</a:t>
            </a:r>
          </a:p>
          <a:p>
            <a:pPr lvl="1"/>
            <a:r>
              <a:rPr lang="de-DE" dirty="0"/>
              <a:t>Rastergrafiken</a:t>
            </a:r>
          </a:p>
          <a:p>
            <a:pPr lvl="1"/>
            <a:r>
              <a:rPr lang="de-DE" dirty="0"/>
              <a:t>Vektorgrafiken</a:t>
            </a:r>
          </a:p>
          <a:p>
            <a:pPr lvl="1"/>
            <a:r>
              <a:rPr lang="de-DE" dirty="0"/>
              <a:t>Dateiformate</a:t>
            </a:r>
          </a:p>
          <a:p>
            <a:r>
              <a:rPr lang="de-DE" dirty="0"/>
              <a:t>Typografie</a:t>
            </a:r>
          </a:p>
          <a:p>
            <a:pPr lvl="1"/>
            <a:r>
              <a:rPr lang="de-DE" dirty="0"/>
              <a:t>Schriftarten</a:t>
            </a:r>
          </a:p>
          <a:p>
            <a:pPr lvl="1"/>
            <a:r>
              <a:rPr lang="de-DE" dirty="0"/>
              <a:t>Textformatierung</a:t>
            </a:r>
          </a:p>
        </p:txBody>
      </p:sp>
      <p:pic>
        <p:nvPicPr>
          <p:cNvPr id="6" name="Grafik 5" descr="Palette mit einfarbiger Füllung">
            <a:extLst>
              <a:ext uri="{FF2B5EF4-FFF2-40B4-BE49-F238E27FC236}">
                <a16:creationId xmlns:a16="http://schemas.microsoft.com/office/drawing/2014/main" id="{5B53EA4A-C3D7-4A9C-9B72-BB5B37FC1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6688" y="2208466"/>
            <a:ext cx="3956306" cy="3956306"/>
          </a:xfrm>
          <a:prstGeom prst="rect">
            <a:avLst/>
          </a:prstGeom>
        </p:spPr>
      </p:pic>
    </p:spTree>
    <p:extLst>
      <p:ext uri="{BB962C8B-B14F-4D97-AF65-F5344CB8AC3E}">
        <p14:creationId xmlns:p14="http://schemas.microsoft.com/office/powerpoint/2010/main" val="394840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14: MCI im Wandel der Zeit</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6391656" cy="3206496"/>
          </a:xfrm>
        </p:spPr>
        <p:txBody>
          <a:bodyPr>
            <a:normAutofit/>
          </a:bodyPr>
          <a:lstStyle/>
          <a:p>
            <a:r>
              <a:rPr lang="de-DE" dirty="0"/>
              <a:t>Geschichte interaktiver Systeme</a:t>
            </a:r>
          </a:p>
          <a:p>
            <a:pPr lvl="1"/>
            <a:r>
              <a:rPr lang="de-DE" dirty="0"/>
              <a:t>Bahnbrechende Nutzungsschnittstellen</a:t>
            </a:r>
          </a:p>
          <a:p>
            <a:pPr lvl="1"/>
            <a:r>
              <a:rPr lang="de-DE" dirty="0"/>
              <a:t>Vergessene Highlights</a:t>
            </a:r>
          </a:p>
          <a:p>
            <a:r>
              <a:rPr lang="de-DE" dirty="0"/>
              <a:t>MCI-Methoden über die Jahrzehnte</a:t>
            </a:r>
          </a:p>
          <a:p>
            <a:pPr lvl="1"/>
            <a:r>
              <a:rPr lang="de-DE" dirty="0"/>
              <a:t>Was ist der aktuelle „MCI-Zeitgeist“?</a:t>
            </a:r>
          </a:p>
          <a:p>
            <a:r>
              <a:rPr lang="de-DE" dirty="0"/>
              <a:t>Wohin geht die Reise?</a:t>
            </a:r>
          </a:p>
        </p:txBody>
      </p:sp>
      <p:pic>
        <p:nvPicPr>
          <p:cNvPr id="5" name="Grafik 4" descr="Tageskalender mit einfarbiger Füllung">
            <a:extLst>
              <a:ext uri="{FF2B5EF4-FFF2-40B4-BE49-F238E27FC236}">
                <a16:creationId xmlns:a16="http://schemas.microsoft.com/office/drawing/2014/main" id="{D493EE22-8935-4B25-911C-64DE48C8E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9856" y="2462784"/>
            <a:ext cx="3380232" cy="3380232"/>
          </a:xfrm>
          <a:prstGeom prst="rect">
            <a:avLst/>
          </a:prstGeom>
        </p:spPr>
      </p:pic>
    </p:spTree>
    <p:extLst>
      <p:ext uri="{BB962C8B-B14F-4D97-AF65-F5344CB8AC3E}">
        <p14:creationId xmlns:p14="http://schemas.microsoft.com/office/powerpoint/2010/main" val="405859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de-DE" dirty="0"/>
              <a:t>Abschnitt 15: Berufsbilder und Ethik</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7915656" cy="2197608"/>
          </a:xfrm>
        </p:spPr>
        <p:txBody>
          <a:bodyPr>
            <a:normAutofit/>
          </a:bodyPr>
          <a:lstStyle/>
          <a:p>
            <a:r>
              <a:rPr lang="de-DE" dirty="0"/>
              <a:t>Was sind ethische Grenzen von MCI und UX?</a:t>
            </a:r>
          </a:p>
          <a:p>
            <a:r>
              <a:rPr lang="de-DE" dirty="0"/>
              <a:t>Welche Verantwortung tragen wir?</a:t>
            </a:r>
          </a:p>
          <a:p>
            <a:r>
              <a:rPr lang="de-DE" dirty="0"/>
              <a:t>Was für professionelle Werte vertreten wir?</a:t>
            </a:r>
          </a:p>
          <a:p>
            <a:pPr lvl="1"/>
            <a:r>
              <a:rPr lang="de-DE" dirty="0"/>
              <a:t>Wie sind sie in unserer Arbeit sichtbar?</a:t>
            </a:r>
          </a:p>
          <a:p>
            <a:endParaRPr lang="de-DE" dirty="0"/>
          </a:p>
        </p:txBody>
      </p:sp>
      <p:pic>
        <p:nvPicPr>
          <p:cNvPr id="6" name="Grafik 5" descr="Handschlag mit einfarbiger Füllung">
            <a:extLst>
              <a:ext uri="{FF2B5EF4-FFF2-40B4-BE49-F238E27FC236}">
                <a16:creationId xmlns:a16="http://schemas.microsoft.com/office/drawing/2014/main" id="{1EC36AE8-4800-4C17-A288-DA0999E02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3952" y="2612234"/>
            <a:ext cx="3919728" cy="3919728"/>
          </a:xfrm>
          <a:prstGeom prst="rect">
            <a:avLst/>
          </a:prstGeom>
        </p:spPr>
      </p:pic>
    </p:spTree>
    <p:extLst>
      <p:ext uri="{BB962C8B-B14F-4D97-AF65-F5344CB8AC3E}">
        <p14:creationId xmlns:p14="http://schemas.microsoft.com/office/powerpoint/2010/main" val="44984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0DD00-7ED5-4E83-8494-9CC5FFABCB89}"/>
              </a:ext>
            </a:extLst>
          </p:cNvPr>
          <p:cNvSpPr>
            <a:spLocks noGrp="1"/>
          </p:cNvSpPr>
          <p:nvPr>
            <p:ph type="title"/>
          </p:nvPr>
        </p:nvSpPr>
        <p:spPr/>
        <p:txBody>
          <a:bodyPr/>
          <a:lstStyle/>
          <a:p>
            <a:r>
              <a:rPr lang="de-DE" dirty="0"/>
              <a:t>Übersicht</a:t>
            </a:r>
          </a:p>
        </p:txBody>
      </p:sp>
      <p:graphicFrame>
        <p:nvGraphicFramePr>
          <p:cNvPr id="4" name="Tabelle 4">
            <a:extLst>
              <a:ext uri="{FF2B5EF4-FFF2-40B4-BE49-F238E27FC236}">
                <a16:creationId xmlns:a16="http://schemas.microsoft.com/office/drawing/2014/main" id="{F24BDFF3-5948-4215-96D7-239E92604264}"/>
              </a:ext>
            </a:extLst>
          </p:cNvPr>
          <p:cNvGraphicFramePr>
            <a:graphicFrameLocks noGrp="1"/>
          </p:cNvGraphicFramePr>
          <p:nvPr>
            <p:ph idx="1"/>
            <p:extLst>
              <p:ext uri="{D42A27DB-BD31-4B8C-83A1-F6EECF244321}">
                <p14:modId xmlns:p14="http://schemas.microsoft.com/office/powerpoint/2010/main" val="1281642418"/>
              </p:ext>
            </p:extLst>
          </p:nvPr>
        </p:nvGraphicFramePr>
        <p:xfrm>
          <a:off x="1691640" y="1063780"/>
          <a:ext cx="5132242" cy="5029200"/>
        </p:xfrm>
        <a:graphic>
          <a:graphicData uri="http://schemas.openxmlformats.org/drawingml/2006/table">
            <a:tbl>
              <a:tblPr bandRow="1">
                <a:tableStyleId>{3B4B98B0-60AC-42C2-AFA5-B58CD77FA1E5}</a:tableStyleId>
              </a:tblPr>
              <a:tblGrid>
                <a:gridCol w="426130">
                  <a:extLst>
                    <a:ext uri="{9D8B030D-6E8A-4147-A177-3AD203B41FA5}">
                      <a16:colId xmlns:a16="http://schemas.microsoft.com/office/drawing/2014/main" val="3988334880"/>
                    </a:ext>
                  </a:extLst>
                </a:gridCol>
                <a:gridCol w="4706112">
                  <a:extLst>
                    <a:ext uri="{9D8B030D-6E8A-4147-A177-3AD203B41FA5}">
                      <a16:colId xmlns:a16="http://schemas.microsoft.com/office/drawing/2014/main" val="2594590674"/>
                    </a:ext>
                  </a:extLst>
                </a:gridCol>
              </a:tblGrid>
              <a:tr h="294029">
                <a:tc>
                  <a:txBody>
                    <a:bodyPr/>
                    <a:lstStyle/>
                    <a:p>
                      <a:pPr algn="r"/>
                      <a:r>
                        <a:rPr lang="de-DE" sz="1600" dirty="0"/>
                        <a:t>1</a:t>
                      </a:r>
                    </a:p>
                  </a:txBody>
                  <a:tcPr/>
                </a:tc>
                <a:tc>
                  <a:txBody>
                    <a:bodyPr/>
                    <a:lstStyle/>
                    <a:p>
                      <a:r>
                        <a:rPr lang="de-DE" sz="1600" dirty="0"/>
                        <a:t>Einleitung und Überblick</a:t>
                      </a:r>
                    </a:p>
                  </a:txBody>
                  <a:tcPr/>
                </a:tc>
                <a:extLst>
                  <a:ext uri="{0D108BD9-81ED-4DB2-BD59-A6C34878D82A}">
                    <a16:rowId xmlns:a16="http://schemas.microsoft.com/office/drawing/2014/main" val="2097777321"/>
                  </a:ext>
                </a:extLst>
              </a:tr>
              <a:tr h="294029">
                <a:tc>
                  <a:txBody>
                    <a:bodyPr/>
                    <a:lstStyle/>
                    <a:p>
                      <a:pPr algn="r"/>
                      <a:r>
                        <a:rPr lang="de-DE" sz="1600" dirty="0"/>
                        <a:t>2</a:t>
                      </a:r>
                    </a:p>
                  </a:txBody>
                  <a:tcPr/>
                </a:tc>
                <a:tc>
                  <a:txBody>
                    <a:bodyPr/>
                    <a:lstStyle/>
                    <a:p>
                      <a:r>
                        <a:rPr lang="de-DE" sz="1600" dirty="0"/>
                        <a:t>Grundlagen der Kognition</a:t>
                      </a:r>
                    </a:p>
                  </a:txBody>
                  <a:tcPr/>
                </a:tc>
                <a:extLst>
                  <a:ext uri="{0D108BD9-81ED-4DB2-BD59-A6C34878D82A}">
                    <a16:rowId xmlns:a16="http://schemas.microsoft.com/office/drawing/2014/main" val="2862501425"/>
                  </a:ext>
                </a:extLst>
              </a:tr>
              <a:tr h="294029">
                <a:tc>
                  <a:txBody>
                    <a:bodyPr/>
                    <a:lstStyle/>
                    <a:p>
                      <a:pPr algn="r"/>
                      <a:r>
                        <a:rPr lang="de-DE" sz="1600" dirty="0"/>
                        <a:t>3</a:t>
                      </a:r>
                    </a:p>
                  </a:txBody>
                  <a:tcPr/>
                </a:tc>
                <a:tc>
                  <a:txBody>
                    <a:bodyPr/>
                    <a:lstStyle/>
                    <a:p>
                      <a:r>
                        <a:rPr lang="de-DE" sz="1600" dirty="0"/>
                        <a:t>Wahrnehmung und Kommunikation</a:t>
                      </a:r>
                    </a:p>
                  </a:txBody>
                  <a:tcPr/>
                </a:tc>
                <a:extLst>
                  <a:ext uri="{0D108BD9-81ED-4DB2-BD59-A6C34878D82A}">
                    <a16:rowId xmlns:a16="http://schemas.microsoft.com/office/drawing/2014/main" val="450448540"/>
                  </a:ext>
                </a:extLst>
              </a:tr>
              <a:tr h="294029">
                <a:tc>
                  <a:txBody>
                    <a:bodyPr/>
                    <a:lstStyle/>
                    <a:p>
                      <a:pPr algn="r"/>
                      <a:r>
                        <a:rPr lang="de-DE" sz="1600" dirty="0"/>
                        <a:t>4</a:t>
                      </a:r>
                    </a:p>
                  </a:txBody>
                  <a:tcPr/>
                </a:tc>
                <a:tc>
                  <a:txBody>
                    <a:bodyPr/>
                    <a:lstStyle/>
                    <a:p>
                      <a:r>
                        <a:rPr lang="de-DE" sz="1600" dirty="0"/>
                        <a:t>Richtlinien für Interaktionsdesign</a:t>
                      </a:r>
                    </a:p>
                  </a:txBody>
                  <a:tcPr/>
                </a:tc>
                <a:extLst>
                  <a:ext uri="{0D108BD9-81ED-4DB2-BD59-A6C34878D82A}">
                    <a16:rowId xmlns:a16="http://schemas.microsoft.com/office/drawing/2014/main" val="3583207696"/>
                  </a:ext>
                </a:extLst>
              </a:tr>
              <a:tr h="294029">
                <a:tc>
                  <a:txBody>
                    <a:bodyPr/>
                    <a:lstStyle/>
                    <a:p>
                      <a:pPr algn="r"/>
                      <a:r>
                        <a:rPr lang="de-DE" sz="1600" dirty="0"/>
                        <a:t>5</a:t>
                      </a:r>
                    </a:p>
                  </a:txBody>
                  <a:tcPr/>
                </a:tc>
                <a:tc>
                  <a:txBody>
                    <a:bodyPr/>
                    <a:lstStyle/>
                    <a:p>
                      <a:r>
                        <a:rPr lang="de-DE" sz="1600" dirty="0"/>
                        <a:t>Usability Engineering Vorgehensmodelle</a:t>
                      </a:r>
                    </a:p>
                  </a:txBody>
                  <a:tcPr/>
                </a:tc>
                <a:extLst>
                  <a:ext uri="{0D108BD9-81ED-4DB2-BD59-A6C34878D82A}">
                    <a16:rowId xmlns:a16="http://schemas.microsoft.com/office/drawing/2014/main" val="3784636645"/>
                  </a:ext>
                </a:extLst>
              </a:tr>
              <a:tr h="294029">
                <a:tc>
                  <a:txBody>
                    <a:bodyPr/>
                    <a:lstStyle/>
                    <a:p>
                      <a:pPr algn="r"/>
                      <a:r>
                        <a:rPr lang="de-DE" sz="1600" dirty="0"/>
                        <a:t>6</a:t>
                      </a:r>
                    </a:p>
                  </a:txBody>
                  <a:tcPr/>
                </a:tc>
                <a:tc>
                  <a:txBody>
                    <a:bodyPr/>
                    <a:lstStyle/>
                    <a:p>
                      <a:r>
                        <a:rPr lang="de-DE" sz="1600" dirty="0"/>
                        <a:t>Kontextanalyse</a:t>
                      </a:r>
                    </a:p>
                  </a:txBody>
                  <a:tcPr/>
                </a:tc>
                <a:extLst>
                  <a:ext uri="{0D108BD9-81ED-4DB2-BD59-A6C34878D82A}">
                    <a16:rowId xmlns:a16="http://schemas.microsoft.com/office/drawing/2014/main" val="2755121267"/>
                  </a:ext>
                </a:extLst>
              </a:tr>
              <a:tr h="294029">
                <a:tc>
                  <a:txBody>
                    <a:bodyPr/>
                    <a:lstStyle/>
                    <a:p>
                      <a:pPr algn="r"/>
                      <a:r>
                        <a:rPr lang="de-DE" sz="1600" dirty="0"/>
                        <a:t>7</a:t>
                      </a:r>
                    </a:p>
                  </a:txBody>
                  <a:tcPr/>
                </a:tc>
                <a:tc>
                  <a:txBody>
                    <a:bodyPr/>
                    <a:lstStyle/>
                    <a:p>
                      <a:r>
                        <a:rPr lang="de-DE" sz="1600" dirty="0"/>
                        <a:t>Design und Prototyping</a:t>
                      </a:r>
                    </a:p>
                  </a:txBody>
                  <a:tcPr/>
                </a:tc>
                <a:extLst>
                  <a:ext uri="{0D108BD9-81ED-4DB2-BD59-A6C34878D82A}">
                    <a16:rowId xmlns:a16="http://schemas.microsoft.com/office/drawing/2014/main" val="1409719394"/>
                  </a:ext>
                </a:extLst>
              </a:tr>
              <a:tr h="294029">
                <a:tc>
                  <a:txBody>
                    <a:bodyPr/>
                    <a:lstStyle/>
                    <a:p>
                      <a:pPr algn="r"/>
                      <a:r>
                        <a:rPr lang="de-DE" sz="1600" dirty="0"/>
                        <a:t>8</a:t>
                      </a:r>
                    </a:p>
                  </a:txBody>
                  <a:tcPr/>
                </a:tc>
                <a:tc>
                  <a:txBody>
                    <a:bodyPr/>
                    <a:lstStyle/>
                    <a:p>
                      <a:r>
                        <a:rPr lang="de-DE" sz="1600" dirty="0"/>
                        <a:t>Evaluation</a:t>
                      </a:r>
                    </a:p>
                  </a:txBody>
                  <a:tcPr/>
                </a:tc>
                <a:extLst>
                  <a:ext uri="{0D108BD9-81ED-4DB2-BD59-A6C34878D82A}">
                    <a16:rowId xmlns:a16="http://schemas.microsoft.com/office/drawing/2014/main" val="2171321626"/>
                  </a:ext>
                </a:extLst>
              </a:tr>
              <a:tr h="294029">
                <a:tc>
                  <a:txBody>
                    <a:bodyPr/>
                    <a:lstStyle/>
                    <a:p>
                      <a:pPr algn="r"/>
                      <a:r>
                        <a:rPr lang="de-DE" sz="1600" dirty="0"/>
                        <a:t>9</a:t>
                      </a:r>
                    </a:p>
                  </a:txBody>
                  <a:tcPr/>
                </a:tc>
                <a:tc>
                  <a:txBody>
                    <a:bodyPr/>
                    <a:lstStyle/>
                    <a:p>
                      <a:r>
                        <a:rPr lang="de-DE" sz="1600" dirty="0"/>
                        <a:t>Interaktionsparadigmen</a:t>
                      </a:r>
                    </a:p>
                  </a:txBody>
                  <a:tcPr/>
                </a:tc>
                <a:extLst>
                  <a:ext uri="{0D108BD9-81ED-4DB2-BD59-A6C34878D82A}">
                    <a16:rowId xmlns:a16="http://schemas.microsoft.com/office/drawing/2014/main" val="2516545251"/>
                  </a:ext>
                </a:extLst>
              </a:tr>
              <a:tr h="294029">
                <a:tc>
                  <a:txBody>
                    <a:bodyPr/>
                    <a:lstStyle/>
                    <a:p>
                      <a:pPr algn="r"/>
                      <a:r>
                        <a:rPr lang="de-DE" sz="1600" dirty="0"/>
                        <a:t>10</a:t>
                      </a:r>
                    </a:p>
                  </a:txBody>
                  <a:tcPr/>
                </a:tc>
                <a:tc>
                  <a:txBody>
                    <a:bodyPr/>
                    <a:lstStyle/>
                    <a:p>
                      <a:r>
                        <a:rPr lang="de-DE" sz="1600" dirty="0"/>
                        <a:t>Computer-</a:t>
                      </a:r>
                      <a:r>
                        <a:rPr lang="de-DE" sz="1600" dirty="0" err="1"/>
                        <a:t>Supported</a:t>
                      </a:r>
                      <a:r>
                        <a:rPr lang="de-DE" sz="1600" dirty="0"/>
                        <a:t> </a:t>
                      </a:r>
                      <a:r>
                        <a:rPr lang="de-DE" sz="1600" dirty="0" err="1"/>
                        <a:t>Cooperative</a:t>
                      </a:r>
                      <a:r>
                        <a:rPr lang="de-DE" sz="1600" dirty="0"/>
                        <a:t> Work</a:t>
                      </a:r>
                    </a:p>
                  </a:txBody>
                  <a:tcPr/>
                </a:tc>
                <a:extLst>
                  <a:ext uri="{0D108BD9-81ED-4DB2-BD59-A6C34878D82A}">
                    <a16:rowId xmlns:a16="http://schemas.microsoft.com/office/drawing/2014/main" val="2585597139"/>
                  </a:ext>
                </a:extLst>
              </a:tr>
              <a:tr h="294029">
                <a:tc>
                  <a:txBody>
                    <a:bodyPr/>
                    <a:lstStyle/>
                    <a:p>
                      <a:pPr algn="r"/>
                      <a:r>
                        <a:rPr lang="de-DE" sz="1600" dirty="0"/>
                        <a:t>11</a:t>
                      </a:r>
                    </a:p>
                  </a:txBody>
                  <a:tcPr/>
                </a:tc>
                <a:tc>
                  <a:txBody>
                    <a:bodyPr/>
                    <a:lstStyle/>
                    <a:p>
                      <a:r>
                        <a:rPr lang="de-DE" sz="1600" dirty="0"/>
                        <a:t>Barrierefreiheit</a:t>
                      </a:r>
                    </a:p>
                  </a:txBody>
                  <a:tcPr/>
                </a:tc>
                <a:extLst>
                  <a:ext uri="{0D108BD9-81ED-4DB2-BD59-A6C34878D82A}">
                    <a16:rowId xmlns:a16="http://schemas.microsoft.com/office/drawing/2014/main" val="175156055"/>
                  </a:ext>
                </a:extLst>
              </a:tr>
              <a:tr h="294029">
                <a:tc>
                  <a:txBody>
                    <a:bodyPr/>
                    <a:lstStyle/>
                    <a:p>
                      <a:pPr algn="r"/>
                      <a:r>
                        <a:rPr lang="de-DE" sz="1600" dirty="0"/>
                        <a:t>12</a:t>
                      </a:r>
                    </a:p>
                  </a:txBody>
                  <a:tcPr/>
                </a:tc>
                <a:tc>
                  <a:txBody>
                    <a:bodyPr/>
                    <a:lstStyle/>
                    <a:p>
                      <a:r>
                        <a:rPr lang="de-DE" sz="1600" dirty="0"/>
                        <a:t>Informationsarchitektur und Datenvisualisierung</a:t>
                      </a:r>
                    </a:p>
                  </a:txBody>
                  <a:tcPr/>
                </a:tc>
                <a:extLst>
                  <a:ext uri="{0D108BD9-81ED-4DB2-BD59-A6C34878D82A}">
                    <a16:rowId xmlns:a16="http://schemas.microsoft.com/office/drawing/2014/main" val="851733227"/>
                  </a:ext>
                </a:extLst>
              </a:tr>
              <a:tr h="294029">
                <a:tc>
                  <a:txBody>
                    <a:bodyPr/>
                    <a:lstStyle/>
                    <a:p>
                      <a:pPr algn="r"/>
                      <a:r>
                        <a:rPr lang="de-DE" sz="1600" dirty="0"/>
                        <a:t>13</a:t>
                      </a:r>
                    </a:p>
                  </a:txBody>
                  <a:tcPr/>
                </a:tc>
                <a:tc>
                  <a:txBody>
                    <a:bodyPr/>
                    <a:lstStyle/>
                    <a:p>
                      <a:r>
                        <a:rPr lang="de-DE" sz="1600" dirty="0"/>
                        <a:t>Visuelle Gestaltung</a:t>
                      </a:r>
                    </a:p>
                  </a:txBody>
                  <a:tcPr/>
                </a:tc>
                <a:extLst>
                  <a:ext uri="{0D108BD9-81ED-4DB2-BD59-A6C34878D82A}">
                    <a16:rowId xmlns:a16="http://schemas.microsoft.com/office/drawing/2014/main" val="3077120333"/>
                  </a:ext>
                </a:extLst>
              </a:tr>
              <a:tr h="294029">
                <a:tc>
                  <a:txBody>
                    <a:bodyPr/>
                    <a:lstStyle/>
                    <a:p>
                      <a:pPr algn="r"/>
                      <a:r>
                        <a:rPr lang="de-DE" sz="1600" dirty="0"/>
                        <a:t>14</a:t>
                      </a:r>
                    </a:p>
                  </a:txBody>
                  <a:tcPr/>
                </a:tc>
                <a:tc>
                  <a:txBody>
                    <a:bodyPr/>
                    <a:lstStyle/>
                    <a:p>
                      <a:r>
                        <a:rPr lang="de-DE" sz="1600" dirty="0"/>
                        <a:t>MCI im Wandel der Zeit</a:t>
                      </a:r>
                    </a:p>
                  </a:txBody>
                  <a:tcPr/>
                </a:tc>
                <a:extLst>
                  <a:ext uri="{0D108BD9-81ED-4DB2-BD59-A6C34878D82A}">
                    <a16:rowId xmlns:a16="http://schemas.microsoft.com/office/drawing/2014/main" val="540247689"/>
                  </a:ext>
                </a:extLst>
              </a:tr>
              <a:tr h="294029">
                <a:tc>
                  <a:txBody>
                    <a:bodyPr/>
                    <a:lstStyle/>
                    <a:p>
                      <a:pPr algn="r"/>
                      <a:r>
                        <a:rPr lang="de-DE" sz="1600" dirty="0"/>
                        <a:t>15</a:t>
                      </a:r>
                    </a:p>
                  </a:txBody>
                  <a:tcPr/>
                </a:tc>
                <a:tc>
                  <a:txBody>
                    <a:bodyPr/>
                    <a:lstStyle/>
                    <a:p>
                      <a:r>
                        <a:rPr lang="de-DE" sz="1600" dirty="0"/>
                        <a:t>Berufsbilder und Ethik</a:t>
                      </a:r>
                    </a:p>
                  </a:txBody>
                  <a:tcPr/>
                </a:tc>
                <a:extLst>
                  <a:ext uri="{0D108BD9-81ED-4DB2-BD59-A6C34878D82A}">
                    <a16:rowId xmlns:a16="http://schemas.microsoft.com/office/drawing/2014/main" val="656087737"/>
                  </a:ext>
                </a:extLst>
              </a:tr>
            </a:tbl>
          </a:graphicData>
        </a:graphic>
      </p:graphicFrame>
      <p:sp>
        <p:nvSpPr>
          <p:cNvPr id="5" name="Geschweifte Klammer rechts 4">
            <a:extLst>
              <a:ext uri="{FF2B5EF4-FFF2-40B4-BE49-F238E27FC236}">
                <a16:creationId xmlns:a16="http://schemas.microsoft.com/office/drawing/2014/main" id="{F35DC5DD-D668-4BD8-B852-69E9E0103709}"/>
              </a:ext>
            </a:extLst>
          </p:cNvPr>
          <p:cNvSpPr/>
          <p:nvPr/>
        </p:nvSpPr>
        <p:spPr>
          <a:xfrm>
            <a:off x="6948850" y="1092130"/>
            <a:ext cx="427410" cy="1240107"/>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Geschweifte Klammer rechts 5">
            <a:extLst>
              <a:ext uri="{FF2B5EF4-FFF2-40B4-BE49-F238E27FC236}">
                <a16:creationId xmlns:a16="http://schemas.microsoft.com/office/drawing/2014/main" id="{4644F09A-28BC-4F32-98FC-5CB19DE1FB0D}"/>
              </a:ext>
            </a:extLst>
          </p:cNvPr>
          <p:cNvSpPr/>
          <p:nvPr/>
        </p:nvSpPr>
        <p:spPr>
          <a:xfrm>
            <a:off x="6948850" y="2462988"/>
            <a:ext cx="427410" cy="1234552"/>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ACDF5469-E8F1-4297-B8EE-D0239BFF7270}"/>
              </a:ext>
            </a:extLst>
          </p:cNvPr>
          <p:cNvSpPr txBox="1"/>
          <p:nvPr/>
        </p:nvSpPr>
        <p:spPr bwMode="auto">
          <a:xfrm>
            <a:off x="7655888" y="1196687"/>
            <a:ext cx="2605550"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1" i="0" u="none" strike="noStrike" kern="0" cap="none" spc="0" normalizeH="0" baseline="0" noProof="0" dirty="0">
                <a:ln>
                  <a:noFill/>
                </a:ln>
                <a:solidFill>
                  <a:schemeClr val="tx1"/>
                </a:solidFill>
                <a:effectLst/>
                <a:uLnTx/>
                <a:uFillTx/>
                <a:latin typeface="+mn-lt"/>
              </a:rPr>
              <a:t>Teil I: Orientierung</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400" kern="0" dirty="0">
                <a:latin typeface="+mn-lt"/>
              </a:rPr>
              <a:t>In welchem Kontext findet MCI statt? Womit arbeiten wir?</a:t>
            </a:r>
            <a:endParaRPr kumimoji="0" lang="de-DE" sz="1400" b="0" i="0" u="none" strike="noStrike" kern="0" cap="none" spc="0" normalizeH="0" baseline="0" noProof="0" dirty="0" err="1">
              <a:ln>
                <a:noFill/>
              </a:ln>
              <a:solidFill>
                <a:schemeClr val="tx1"/>
              </a:solidFill>
              <a:effectLst/>
              <a:uLnTx/>
              <a:uFillTx/>
              <a:latin typeface="+mn-lt"/>
            </a:endParaRPr>
          </a:p>
        </p:txBody>
      </p:sp>
      <p:sp>
        <p:nvSpPr>
          <p:cNvPr id="8" name="Textfeld 7">
            <a:extLst>
              <a:ext uri="{FF2B5EF4-FFF2-40B4-BE49-F238E27FC236}">
                <a16:creationId xmlns:a16="http://schemas.microsoft.com/office/drawing/2014/main" id="{DB070DEB-0034-4FFD-99D8-C5E70968B95B}"/>
              </a:ext>
            </a:extLst>
          </p:cNvPr>
          <p:cNvSpPr txBox="1"/>
          <p:nvPr/>
        </p:nvSpPr>
        <p:spPr bwMode="auto">
          <a:xfrm>
            <a:off x="7657068" y="2615528"/>
            <a:ext cx="2448233"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1" i="0" u="none" strike="noStrike" kern="0" cap="none" spc="0" normalizeH="0" baseline="0" noProof="0" dirty="0">
                <a:ln>
                  <a:noFill/>
                </a:ln>
                <a:solidFill>
                  <a:schemeClr val="tx1"/>
                </a:solidFill>
                <a:effectLst/>
                <a:uLnTx/>
                <a:uFillTx/>
                <a:latin typeface="+mn-lt"/>
              </a:rPr>
              <a:t>Teil II: Methoden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400" kern="0" dirty="0">
                <a:latin typeface="+mn-lt"/>
              </a:rPr>
              <a:t>Was tun wir? In welcher Reihenfolge? Erfolgskriterien?</a:t>
            </a:r>
            <a:endParaRPr kumimoji="0" lang="de-DE" sz="1400" b="0" i="0" u="none" strike="noStrike" kern="0" cap="none" spc="0" normalizeH="0" baseline="0" noProof="0" dirty="0" err="1">
              <a:ln>
                <a:noFill/>
              </a:ln>
              <a:solidFill>
                <a:schemeClr val="tx1"/>
              </a:solidFill>
              <a:effectLst/>
              <a:uLnTx/>
              <a:uFillTx/>
              <a:latin typeface="+mn-lt"/>
            </a:endParaRPr>
          </a:p>
        </p:txBody>
      </p:sp>
      <p:sp>
        <p:nvSpPr>
          <p:cNvPr id="9" name="Geschweifte Klammer rechts 8">
            <a:extLst>
              <a:ext uri="{FF2B5EF4-FFF2-40B4-BE49-F238E27FC236}">
                <a16:creationId xmlns:a16="http://schemas.microsoft.com/office/drawing/2014/main" id="{1A2ECA5C-B690-4A58-923F-89635477C65C}"/>
              </a:ext>
            </a:extLst>
          </p:cNvPr>
          <p:cNvSpPr/>
          <p:nvPr/>
        </p:nvSpPr>
        <p:spPr>
          <a:xfrm>
            <a:off x="6947670" y="3828289"/>
            <a:ext cx="428590" cy="1511808"/>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73C3B2D4-5A0E-47F7-A19E-4E8BD1491032}"/>
              </a:ext>
            </a:extLst>
          </p:cNvPr>
          <p:cNvSpPr txBox="1"/>
          <p:nvPr/>
        </p:nvSpPr>
        <p:spPr bwMode="auto">
          <a:xfrm>
            <a:off x="7655888" y="4099163"/>
            <a:ext cx="3010934"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1" i="0" u="none" strike="noStrike" kern="0" cap="none" spc="0" normalizeH="0" baseline="0" noProof="0" dirty="0">
                <a:ln>
                  <a:noFill/>
                </a:ln>
                <a:solidFill>
                  <a:schemeClr val="tx1"/>
                </a:solidFill>
                <a:effectLst/>
                <a:uLnTx/>
                <a:uFillTx/>
                <a:latin typeface="+mn-lt"/>
              </a:rPr>
              <a:t>Teil III: Vertiefung</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400" kern="0" dirty="0">
                <a:latin typeface="+mn-lt"/>
              </a:rPr>
              <a:t>Was sollte man noch kennen und wohin kann man sich spezialisieren?</a:t>
            </a:r>
            <a:endParaRPr kumimoji="0" lang="de-DE" sz="1400" b="0" i="0" u="none" strike="noStrike" kern="0" cap="none" spc="0" normalizeH="0" baseline="0" noProof="0" dirty="0">
              <a:ln>
                <a:noFill/>
              </a:ln>
              <a:solidFill>
                <a:schemeClr val="tx1"/>
              </a:solidFill>
              <a:effectLst/>
              <a:uLnTx/>
              <a:uFillTx/>
              <a:latin typeface="+mn-lt"/>
            </a:endParaRPr>
          </a:p>
        </p:txBody>
      </p:sp>
      <p:sp>
        <p:nvSpPr>
          <p:cNvPr id="11" name="Geschweifte Klammer rechts 10">
            <a:extLst>
              <a:ext uri="{FF2B5EF4-FFF2-40B4-BE49-F238E27FC236}">
                <a16:creationId xmlns:a16="http://schemas.microsoft.com/office/drawing/2014/main" id="{3463DBB7-0270-4DE3-B9F1-92E7AA3A1986}"/>
              </a:ext>
            </a:extLst>
          </p:cNvPr>
          <p:cNvSpPr/>
          <p:nvPr/>
        </p:nvSpPr>
        <p:spPr>
          <a:xfrm>
            <a:off x="6947670" y="5470846"/>
            <a:ext cx="428590" cy="622134"/>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E040D377-6FB5-4F8C-AB7E-826636916937}"/>
              </a:ext>
            </a:extLst>
          </p:cNvPr>
          <p:cNvSpPr txBox="1"/>
          <p:nvPr/>
        </p:nvSpPr>
        <p:spPr bwMode="auto">
          <a:xfrm>
            <a:off x="7655888" y="5338663"/>
            <a:ext cx="2448233"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1" i="0" u="none" strike="noStrike" kern="0" cap="none" spc="0" normalizeH="0" baseline="0" noProof="0" dirty="0">
                <a:ln>
                  <a:noFill/>
                </a:ln>
                <a:solidFill>
                  <a:schemeClr val="tx1"/>
                </a:solidFill>
                <a:effectLst/>
                <a:uLnTx/>
                <a:uFillTx/>
                <a:latin typeface="+mn-lt"/>
              </a:rPr>
              <a:t>Teil IV: Reflektion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400" kern="0" dirty="0">
                <a:latin typeface="+mn-lt"/>
              </a:rPr>
              <a:t>Was müssen wir über uns selbst wissen?</a:t>
            </a:r>
            <a:endParaRPr kumimoji="0" lang="de-DE" sz="1400" b="0" i="0" u="none" strike="noStrike" kern="0" cap="none" spc="0" normalizeH="0" baseline="0" noProof="0" dirty="0" err="1">
              <a:ln>
                <a:noFill/>
              </a:ln>
              <a:solidFill>
                <a:schemeClr val="tx1"/>
              </a:solidFill>
              <a:effectLst/>
              <a:uLnTx/>
              <a:uFillTx/>
              <a:latin typeface="+mn-lt"/>
            </a:endParaRPr>
          </a:p>
        </p:txBody>
      </p:sp>
    </p:spTree>
    <p:extLst>
      <p:ext uri="{BB962C8B-B14F-4D97-AF65-F5344CB8AC3E}">
        <p14:creationId xmlns:p14="http://schemas.microsoft.com/office/powerpoint/2010/main" val="13446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5B0D8CE-4610-4F67-ABB2-D3E7A8BF75AB}"/>
              </a:ext>
            </a:extLst>
          </p:cNvPr>
          <p:cNvSpPr txBox="1"/>
          <p:nvPr/>
        </p:nvSpPr>
        <p:spPr>
          <a:xfrm>
            <a:off x="2712186" y="5718031"/>
            <a:ext cx="6830652" cy="523220"/>
          </a:xfrm>
          <a:prstGeom prst="rect">
            <a:avLst/>
          </a:prstGeom>
          <a:noFill/>
        </p:spPr>
        <p:txBody>
          <a:bodyPr wrap="square" rtlCol="0">
            <a:spAutoFit/>
          </a:bodyPr>
          <a:lstStyle/>
          <a:p>
            <a:pPr algn="ctr"/>
            <a:r>
              <a:rPr lang="en-US" sz="1400" dirty="0"/>
              <a:t>R. L. Deininger et al., 1960: </a:t>
            </a:r>
            <a:r>
              <a:rPr lang="en-US" sz="1400" dirty="0">
                <a:hlinkClick r:id="rId3"/>
              </a:rPr>
              <a:t>Human factors engineering studies of the design and use of pushbutton telephone sets</a:t>
            </a:r>
            <a:r>
              <a:rPr lang="en-US" sz="1400" dirty="0"/>
              <a:t>, The Bell System Technical Journal, vol. 39, no. 4</a:t>
            </a:r>
          </a:p>
        </p:txBody>
      </p:sp>
      <p:grpSp>
        <p:nvGrpSpPr>
          <p:cNvPr id="6" name="Gruppieren 5">
            <a:extLst>
              <a:ext uri="{FF2B5EF4-FFF2-40B4-BE49-F238E27FC236}">
                <a16:creationId xmlns:a16="http://schemas.microsoft.com/office/drawing/2014/main" id="{A0DD892C-C0C2-485E-847E-CC125EABB853}"/>
              </a:ext>
            </a:extLst>
          </p:cNvPr>
          <p:cNvGrpSpPr/>
          <p:nvPr/>
        </p:nvGrpSpPr>
        <p:grpSpPr>
          <a:xfrm>
            <a:off x="5155512" y="3167400"/>
            <a:ext cx="1944000" cy="1944216"/>
            <a:chOff x="5155512" y="3162483"/>
            <a:chExt cx="1944000" cy="1944216"/>
          </a:xfrm>
        </p:grpSpPr>
        <p:sp>
          <p:nvSpPr>
            <p:cNvPr id="9" name="Ellipse 8">
              <a:extLst>
                <a:ext uri="{FF2B5EF4-FFF2-40B4-BE49-F238E27FC236}">
                  <a16:creationId xmlns:a16="http://schemas.microsoft.com/office/drawing/2014/main" id="{51BD382B-7AEF-4A0A-86D6-0F32092A7F98}"/>
                </a:ext>
              </a:extLst>
            </p:cNvPr>
            <p:cNvSpPr/>
            <p:nvPr/>
          </p:nvSpPr>
          <p:spPr>
            <a:xfrm>
              <a:off x="5155512" y="3162483"/>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0" name="Textfeld 9">
              <a:extLst>
                <a:ext uri="{FF2B5EF4-FFF2-40B4-BE49-F238E27FC236}">
                  <a16:creationId xmlns:a16="http://schemas.microsoft.com/office/drawing/2014/main" id="{E5F1B04C-6DB6-4971-A8B7-B30D27D8B639}"/>
                </a:ext>
              </a:extLst>
            </p:cNvPr>
            <p:cNvSpPr txBox="1"/>
            <p:nvPr/>
          </p:nvSpPr>
          <p:spPr>
            <a:xfrm>
              <a:off x="6019512" y="3357139"/>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11" name="Textfeld 10">
              <a:extLst>
                <a:ext uri="{FF2B5EF4-FFF2-40B4-BE49-F238E27FC236}">
                  <a16:creationId xmlns:a16="http://schemas.microsoft.com/office/drawing/2014/main" id="{AA9ECB2C-5D8C-4CA1-9729-43F93DF52654}"/>
                </a:ext>
              </a:extLst>
            </p:cNvPr>
            <p:cNvSpPr txBox="1"/>
            <p:nvPr/>
          </p:nvSpPr>
          <p:spPr>
            <a:xfrm>
              <a:off x="6019512" y="3626411"/>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sp>
          <p:nvSpPr>
            <p:cNvPr id="12" name="Textfeld 11">
              <a:extLst>
                <a:ext uri="{FF2B5EF4-FFF2-40B4-BE49-F238E27FC236}">
                  <a16:creationId xmlns:a16="http://schemas.microsoft.com/office/drawing/2014/main" id="{B5CB54FA-5CB0-46C6-8186-DEDF7E7357E0}"/>
                </a:ext>
              </a:extLst>
            </p:cNvPr>
            <p:cNvSpPr txBox="1"/>
            <p:nvPr/>
          </p:nvSpPr>
          <p:spPr>
            <a:xfrm>
              <a:off x="6019512"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13" name="Textfeld 12">
              <a:extLst>
                <a:ext uri="{FF2B5EF4-FFF2-40B4-BE49-F238E27FC236}">
                  <a16:creationId xmlns:a16="http://schemas.microsoft.com/office/drawing/2014/main" id="{74FE061C-B864-4BDF-BFAB-92BA2E8D4F56}"/>
                </a:ext>
              </a:extLst>
            </p:cNvPr>
            <p:cNvSpPr txBox="1"/>
            <p:nvPr/>
          </p:nvSpPr>
          <p:spPr>
            <a:xfrm>
              <a:off x="6019512" y="416010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14" name="Textfeld 13">
              <a:extLst>
                <a:ext uri="{FF2B5EF4-FFF2-40B4-BE49-F238E27FC236}">
                  <a16:creationId xmlns:a16="http://schemas.microsoft.com/office/drawing/2014/main" id="{370FAC38-1B15-463A-86FE-18B0DDA6301F}"/>
                </a:ext>
              </a:extLst>
            </p:cNvPr>
            <p:cNvSpPr txBox="1"/>
            <p:nvPr/>
          </p:nvSpPr>
          <p:spPr>
            <a:xfrm>
              <a:off x="6019512" y="442490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sp>
          <p:nvSpPr>
            <p:cNvPr id="15" name="Textfeld 14">
              <a:extLst>
                <a:ext uri="{FF2B5EF4-FFF2-40B4-BE49-F238E27FC236}">
                  <a16:creationId xmlns:a16="http://schemas.microsoft.com/office/drawing/2014/main" id="{84ED3C44-FEB8-4277-91F2-848D1F21C9AA}"/>
                </a:ext>
              </a:extLst>
            </p:cNvPr>
            <p:cNvSpPr txBox="1"/>
            <p:nvPr/>
          </p:nvSpPr>
          <p:spPr>
            <a:xfrm>
              <a:off x="6019512" y="46982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16" name="Textfeld 15">
              <a:extLst>
                <a:ext uri="{FF2B5EF4-FFF2-40B4-BE49-F238E27FC236}">
                  <a16:creationId xmlns:a16="http://schemas.microsoft.com/office/drawing/2014/main" id="{8AF36691-2C93-4481-B506-7220422F5A2C}"/>
                </a:ext>
              </a:extLst>
            </p:cNvPr>
            <p:cNvSpPr txBox="1"/>
            <p:nvPr/>
          </p:nvSpPr>
          <p:spPr>
            <a:xfrm>
              <a:off x="6283153"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17" name="Textfeld 16">
              <a:extLst>
                <a:ext uri="{FF2B5EF4-FFF2-40B4-BE49-F238E27FC236}">
                  <a16:creationId xmlns:a16="http://schemas.microsoft.com/office/drawing/2014/main" id="{7BA00915-D48B-4960-A717-C102005EBFFE}"/>
                </a:ext>
              </a:extLst>
            </p:cNvPr>
            <p:cNvSpPr txBox="1"/>
            <p:nvPr/>
          </p:nvSpPr>
          <p:spPr>
            <a:xfrm>
              <a:off x="6546794"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18" name="Textfeld 17">
              <a:extLst>
                <a:ext uri="{FF2B5EF4-FFF2-40B4-BE49-F238E27FC236}">
                  <a16:creationId xmlns:a16="http://schemas.microsoft.com/office/drawing/2014/main" id="{6AF0107E-F84E-4C26-8416-A09F318EF558}"/>
                </a:ext>
              </a:extLst>
            </p:cNvPr>
            <p:cNvSpPr txBox="1"/>
            <p:nvPr/>
          </p:nvSpPr>
          <p:spPr>
            <a:xfrm>
              <a:off x="5755871"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19" name="Textfeld 18">
              <a:extLst>
                <a:ext uri="{FF2B5EF4-FFF2-40B4-BE49-F238E27FC236}">
                  <a16:creationId xmlns:a16="http://schemas.microsoft.com/office/drawing/2014/main" id="{B4A95DCE-E789-4769-8600-1C514CBC27F1}"/>
                </a:ext>
              </a:extLst>
            </p:cNvPr>
            <p:cNvSpPr txBox="1"/>
            <p:nvPr/>
          </p:nvSpPr>
          <p:spPr>
            <a:xfrm>
              <a:off x="5492230"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grpSp>
      <p:grpSp>
        <p:nvGrpSpPr>
          <p:cNvPr id="2" name="Gruppieren 1">
            <a:extLst>
              <a:ext uri="{FF2B5EF4-FFF2-40B4-BE49-F238E27FC236}">
                <a16:creationId xmlns:a16="http://schemas.microsoft.com/office/drawing/2014/main" id="{CC568EE2-BEFE-4D34-98FC-8C16543FF5F2}"/>
              </a:ext>
            </a:extLst>
          </p:cNvPr>
          <p:cNvGrpSpPr/>
          <p:nvPr/>
        </p:nvGrpSpPr>
        <p:grpSpPr>
          <a:xfrm>
            <a:off x="2924751" y="972362"/>
            <a:ext cx="1944000" cy="1944216"/>
            <a:chOff x="2924751" y="972362"/>
            <a:chExt cx="1944000" cy="1944216"/>
          </a:xfrm>
        </p:grpSpPr>
        <p:sp>
          <p:nvSpPr>
            <p:cNvPr id="21" name="Ellipse 20">
              <a:extLst>
                <a:ext uri="{FF2B5EF4-FFF2-40B4-BE49-F238E27FC236}">
                  <a16:creationId xmlns:a16="http://schemas.microsoft.com/office/drawing/2014/main" id="{039648DF-0335-4D52-9F27-43D884951A8F}"/>
                </a:ext>
              </a:extLst>
            </p:cNvPr>
            <p:cNvSpPr/>
            <p:nvPr/>
          </p:nvSpPr>
          <p:spPr>
            <a:xfrm>
              <a:off x="2924751" y="972362"/>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 name="Textfeld 21">
              <a:extLst>
                <a:ext uri="{FF2B5EF4-FFF2-40B4-BE49-F238E27FC236}">
                  <a16:creationId xmlns:a16="http://schemas.microsoft.com/office/drawing/2014/main" id="{F741F8B9-2B91-4603-83D6-5EADC551D8DD}"/>
                </a:ext>
              </a:extLst>
            </p:cNvPr>
            <p:cNvSpPr txBox="1"/>
            <p:nvPr/>
          </p:nvSpPr>
          <p:spPr>
            <a:xfrm>
              <a:off x="3521988"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23" name="Textfeld 22">
              <a:extLst>
                <a:ext uri="{FF2B5EF4-FFF2-40B4-BE49-F238E27FC236}">
                  <a16:creationId xmlns:a16="http://schemas.microsoft.com/office/drawing/2014/main" id="{66F1D170-0BAA-405D-9C64-DC5462E32366}"/>
                </a:ext>
              </a:extLst>
            </p:cNvPr>
            <p:cNvSpPr txBox="1"/>
            <p:nvPr/>
          </p:nvSpPr>
          <p:spPr>
            <a:xfrm>
              <a:off x="3785629"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sp>
          <p:nvSpPr>
            <p:cNvPr id="24" name="Textfeld 23">
              <a:extLst>
                <a:ext uri="{FF2B5EF4-FFF2-40B4-BE49-F238E27FC236}">
                  <a16:creationId xmlns:a16="http://schemas.microsoft.com/office/drawing/2014/main" id="{F16E2BA5-3613-4118-853C-23FC50FEDE4A}"/>
                </a:ext>
              </a:extLst>
            </p:cNvPr>
            <p:cNvSpPr txBox="1"/>
            <p:nvPr/>
          </p:nvSpPr>
          <p:spPr>
            <a:xfrm>
              <a:off x="3785629"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25" name="Textfeld 24">
              <a:extLst>
                <a:ext uri="{FF2B5EF4-FFF2-40B4-BE49-F238E27FC236}">
                  <a16:creationId xmlns:a16="http://schemas.microsoft.com/office/drawing/2014/main" id="{58CF9F82-ADE1-4604-B99D-617FC1B600DF}"/>
                </a:ext>
              </a:extLst>
            </p:cNvPr>
            <p:cNvSpPr txBox="1"/>
            <p:nvPr/>
          </p:nvSpPr>
          <p:spPr>
            <a:xfrm>
              <a:off x="3785629"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26" name="Textfeld 25">
              <a:extLst>
                <a:ext uri="{FF2B5EF4-FFF2-40B4-BE49-F238E27FC236}">
                  <a16:creationId xmlns:a16="http://schemas.microsoft.com/office/drawing/2014/main" id="{D6AD8679-4FB8-4567-8AC6-39E373F0A604}"/>
                </a:ext>
              </a:extLst>
            </p:cNvPr>
            <p:cNvSpPr txBox="1"/>
            <p:nvPr/>
          </p:nvSpPr>
          <p:spPr>
            <a:xfrm>
              <a:off x="4049270" y="199181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sp>
          <p:nvSpPr>
            <p:cNvPr id="27" name="Textfeld 26">
              <a:extLst>
                <a:ext uri="{FF2B5EF4-FFF2-40B4-BE49-F238E27FC236}">
                  <a16:creationId xmlns:a16="http://schemas.microsoft.com/office/drawing/2014/main" id="{3E6F0F6D-8B15-4020-B143-7B9E9ABDFDC4}"/>
                </a:ext>
              </a:extLst>
            </p:cNvPr>
            <p:cNvSpPr txBox="1"/>
            <p:nvPr/>
          </p:nvSpPr>
          <p:spPr>
            <a:xfrm>
              <a:off x="3785629" y="225615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28" name="Textfeld 27">
              <a:extLst>
                <a:ext uri="{FF2B5EF4-FFF2-40B4-BE49-F238E27FC236}">
                  <a16:creationId xmlns:a16="http://schemas.microsoft.com/office/drawing/2014/main" id="{CC067140-442A-423A-8871-711BB37197BA}"/>
                </a:ext>
              </a:extLst>
            </p:cNvPr>
            <p:cNvSpPr txBox="1"/>
            <p:nvPr/>
          </p:nvSpPr>
          <p:spPr>
            <a:xfrm>
              <a:off x="4049270"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29" name="Textfeld 28">
              <a:extLst>
                <a:ext uri="{FF2B5EF4-FFF2-40B4-BE49-F238E27FC236}">
                  <a16:creationId xmlns:a16="http://schemas.microsoft.com/office/drawing/2014/main" id="{FE5039EB-B19A-4F57-8A1B-4DC190079784}"/>
                </a:ext>
              </a:extLst>
            </p:cNvPr>
            <p:cNvSpPr txBox="1"/>
            <p:nvPr/>
          </p:nvSpPr>
          <p:spPr>
            <a:xfrm>
              <a:off x="3521988"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30" name="Textfeld 29">
              <a:extLst>
                <a:ext uri="{FF2B5EF4-FFF2-40B4-BE49-F238E27FC236}">
                  <a16:creationId xmlns:a16="http://schemas.microsoft.com/office/drawing/2014/main" id="{CA7907A7-885C-4EB5-93BC-4AB79FF8D219}"/>
                </a:ext>
              </a:extLst>
            </p:cNvPr>
            <p:cNvSpPr txBox="1"/>
            <p:nvPr/>
          </p:nvSpPr>
          <p:spPr>
            <a:xfrm>
              <a:off x="3521988"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31" name="Textfeld 30">
              <a:extLst>
                <a:ext uri="{FF2B5EF4-FFF2-40B4-BE49-F238E27FC236}">
                  <a16:creationId xmlns:a16="http://schemas.microsoft.com/office/drawing/2014/main" id="{B07C3941-7B27-4AC0-B199-2E25C26400D5}"/>
                </a:ext>
              </a:extLst>
            </p:cNvPr>
            <p:cNvSpPr txBox="1"/>
            <p:nvPr/>
          </p:nvSpPr>
          <p:spPr>
            <a:xfrm>
              <a:off x="4049270"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grpSp>
      <p:grpSp>
        <p:nvGrpSpPr>
          <p:cNvPr id="3" name="Gruppieren 2">
            <a:extLst>
              <a:ext uri="{FF2B5EF4-FFF2-40B4-BE49-F238E27FC236}">
                <a16:creationId xmlns:a16="http://schemas.microsoft.com/office/drawing/2014/main" id="{E8AADCCE-9F51-4DAB-9F44-3B06D6538102}"/>
              </a:ext>
            </a:extLst>
          </p:cNvPr>
          <p:cNvGrpSpPr/>
          <p:nvPr/>
        </p:nvGrpSpPr>
        <p:grpSpPr>
          <a:xfrm>
            <a:off x="5156999" y="974476"/>
            <a:ext cx="1944000" cy="1944216"/>
            <a:chOff x="5156999" y="974476"/>
            <a:chExt cx="1944000" cy="1944216"/>
          </a:xfrm>
        </p:grpSpPr>
        <p:sp>
          <p:nvSpPr>
            <p:cNvPr id="33" name="Ellipse 32">
              <a:extLst>
                <a:ext uri="{FF2B5EF4-FFF2-40B4-BE49-F238E27FC236}">
                  <a16:creationId xmlns:a16="http://schemas.microsoft.com/office/drawing/2014/main" id="{17D730A1-2418-4DE5-89CD-0C7F4D63D57D}"/>
                </a:ext>
              </a:extLst>
            </p:cNvPr>
            <p:cNvSpPr/>
            <p:nvPr/>
          </p:nvSpPr>
          <p:spPr>
            <a:xfrm>
              <a:off x="5156999" y="974476"/>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4" name="Textfeld 33">
              <a:extLst>
                <a:ext uri="{FF2B5EF4-FFF2-40B4-BE49-F238E27FC236}">
                  <a16:creationId xmlns:a16="http://schemas.microsoft.com/office/drawing/2014/main" id="{E0660F41-7F6A-4790-B308-F834DE83BB07}"/>
                </a:ext>
              </a:extLst>
            </p:cNvPr>
            <p:cNvSpPr txBox="1"/>
            <p:nvPr/>
          </p:nvSpPr>
          <p:spPr>
            <a:xfrm>
              <a:off x="5758697"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35" name="Textfeld 34">
              <a:extLst>
                <a:ext uri="{FF2B5EF4-FFF2-40B4-BE49-F238E27FC236}">
                  <a16:creationId xmlns:a16="http://schemas.microsoft.com/office/drawing/2014/main" id="{EB00B2E7-7C85-45FF-A2B6-60FA6811CF56}"/>
                </a:ext>
              </a:extLst>
            </p:cNvPr>
            <p:cNvSpPr txBox="1"/>
            <p:nvPr/>
          </p:nvSpPr>
          <p:spPr>
            <a:xfrm>
              <a:off x="6022338"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36" name="Textfeld 35">
              <a:extLst>
                <a:ext uri="{FF2B5EF4-FFF2-40B4-BE49-F238E27FC236}">
                  <a16:creationId xmlns:a16="http://schemas.microsoft.com/office/drawing/2014/main" id="{A870C550-CBF4-4BB4-AB71-B6F33C0DA79A}"/>
                </a:ext>
              </a:extLst>
            </p:cNvPr>
            <p:cNvSpPr txBox="1"/>
            <p:nvPr/>
          </p:nvSpPr>
          <p:spPr>
            <a:xfrm>
              <a:off x="6022338"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37" name="Textfeld 36">
              <a:extLst>
                <a:ext uri="{FF2B5EF4-FFF2-40B4-BE49-F238E27FC236}">
                  <a16:creationId xmlns:a16="http://schemas.microsoft.com/office/drawing/2014/main" id="{9763D252-0E13-480D-B261-BCA6E0B3E645}"/>
                </a:ext>
              </a:extLst>
            </p:cNvPr>
            <p:cNvSpPr txBox="1"/>
            <p:nvPr/>
          </p:nvSpPr>
          <p:spPr>
            <a:xfrm>
              <a:off x="6022338"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sp>
          <p:nvSpPr>
            <p:cNvPr id="38" name="Textfeld 37">
              <a:extLst>
                <a:ext uri="{FF2B5EF4-FFF2-40B4-BE49-F238E27FC236}">
                  <a16:creationId xmlns:a16="http://schemas.microsoft.com/office/drawing/2014/main" id="{3DDDC833-BF53-4238-BFE8-C8C12C1BA0D2}"/>
                </a:ext>
              </a:extLst>
            </p:cNvPr>
            <p:cNvSpPr txBox="1"/>
            <p:nvPr/>
          </p:nvSpPr>
          <p:spPr>
            <a:xfrm>
              <a:off x="6285979" y="199181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sp>
          <p:nvSpPr>
            <p:cNvPr id="39" name="Textfeld 38">
              <a:extLst>
                <a:ext uri="{FF2B5EF4-FFF2-40B4-BE49-F238E27FC236}">
                  <a16:creationId xmlns:a16="http://schemas.microsoft.com/office/drawing/2014/main" id="{4BB1C0D4-DFFD-4176-AD5F-6C26F76F2ADD}"/>
                </a:ext>
              </a:extLst>
            </p:cNvPr>
            <p:cNvSpPr txBox="1"/>
            <p:nvPr/>
          </p:nvSpPr>
          <p:spPr>
            <a:xfrm>
              <a:off x="6022338" y="225615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40" name="Textfeld 39">
              <a:extLst>
                <a:ext uri="{FF2B5EF4-FFF2-40B4-BE49-F238E27FC236}">
                  <a16:creationId xmlns:a16="http://schemas.microsoft.com/office/drawing/2014/main" id="{4818C02F-A1A9-4803-B209-47F2C82EAD1B}"/>
                </a:ext>
              </a:extLst>
            </p:cNvPr>
            <p:cNvSpPr txBox="1"/>
            <p:nvPr/>
          </p:nvSpPr>
          <p:spPr>
            <a:xfrm>
              <a:off x="6285979"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41" name="Textfeld 40">
              <a:extLst>
                <a:ext uri="{FF2B5EF4-FFF2-40B4-BE49-F238E27FC236}">
                  <a16:creationId xmlns:a16="http://schemas.microsoft.com/office/drawing/2014/main" id="{AA860D4D-C9AF-42AF-9F28-B8386A171252}"/>
                </a:ext>
              </a:extLst>
            </p:cNvPr>
            <p:cNvSpPr txBox="1"/>
            <p:nvPr/>
          </p:nvSpPr>
          <p:spPr>
            <a:xfrm>
              <a:off x="5758697"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42" name="Textfeld 41">
              <a:extLst>
                <a:ext uri="{FF2B5EF4-FFF2-40B4-BE49-F238E27FC236}">
                  <a16:creationId xmlns:a16="http://schemas.microsoft.com/office/drawing/2014/main" id="{EE317DC8-FE83-4E8C-A6B2-9F46CD0664AC}"/>
                </a:ext>
              </a:extLst>
            </p:cNvPr>
            <p:cNvSpPr txBox="1"/>
            <p:nvPr/>
          </p:nvSpPr>
          <p:spPr>
            <a:xfrm>
              <a:off x="5758697"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43" name="Textfeld 42">
              <a:extLst>
                <a:ext uri="{FF2B5EF4-FFF2-40B4-BE49-F238E27FC236}">
                  <a16:creationId xmlns:a16="http://schemas.microsoft.com/office/drawing/2014/main" id="{2D18BEC1-AC6C-457F-A5E1-07FC1360D85C}"/>
                </a:ext>
              </a:extLst>
            </p:cNvPr>
            <p:cNvSpPr txBox="1"/>
            <p:nvPr/>
          </p:nvSpPr>
          <p:spPr>
            <a:xfrm>
              <a:off x="6285979"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grpSp>
      <p:grpSp>
        <p:nvGrpSpPr>
          <p:cNvPr id="5" name="Gruppieren 4">
            <a:extLst>
              <a:ext uri="{FF2B5EF4-FFF2-40B4-BE49-F238E27FC236}">
                <a16:creationId xmlns:a16="http://schemas.microsoft.com/office/drawing/2014/main" id="{B7FE18EF-41BD-4996-BF93-0B2FBDFF684A}"/>
              </a:ext>
            </a:extLst>
          </p:cNvPr>
          <p:cNvGrpSpPr/>
          <p:nvPr/>
        </p:nvGrpSpPr>
        <p:grpSpPr>
          <a:xfrm>
            <a:off x="2924751" y="3167400"/>
            <a:ext cx="1944000" cy="1944216"/>
            <a:chOff x="2924751" y="3167400"/>
            <a:chExt cx="1944000" cy="1944216"/>
          </a:xfrm>
        </p:grpSpPr>
        <p:sp>
          <p:nvSpPr>
            <p:cNvPr id="45" name="Ellipse 44">
              <a:extLst>
                <a:ext uri="{FF2B5EF4-FFF2-40B4-BE49-F238E27FC236}">
                  <a16:creationId xmlns:a16="http://schemas.microsoft.com/office/drawing/2014/main" id="{1665B17D-3880-4E2A-AA5D-030CE2F9C572}"/>
                </a:ext>
              </a:extLst>
            </p:cNvPr>
            <p:cNvSpPr/>
            <p:nvPr/>
          </p:nvSpPr>
          <p:spPr>
            <a:xfrm>
              <a:off x="2924751" y="3167400"/>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46" name="Textfeld 45">
              <a:extLst>
                <a:ext uri="{FF2B5EF4-FFF2-40B4-BE49-F238E27FC236}">
                  <a16:creationId xmlns:a16="http://schemas.microsoft.com/office/drawing/2014/main" id="{1A30DEC3-56FD-4328-A3B7-42BE4A371A90}"/>
                </a:ext>
              </a:extLst>
            </p:cNvPr>
            <p:cNvSpPr txBox="1"/>
            <p:nvPr/>
          </p:nvSpPr>
          <p:spPr>
            <a:xfrm>
              <a:off x="3261469"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47" name="Textfeld 46">
              <a:extLst>
                <a:ext uri="{FF2B5EF4-FFF2-40B4-BE49-F238E27FC236}">
                  <a16:creationId xmlns:a16="http://schemas.microsoft.com/office/drawing/2014/main" id="{D0E9B2D6-001F-412A-9C12-3CDA23A33DE5}"/>
                </a:ext>
              </a:extLst>
            </p:cNvPr>
            <p:cNvSpPr txBox="1"/>
            <p:nvPr/>
          </p:nvSpPr>
          <p:spPr>
            <a:xfrm>
              <a:off x="3525110"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sp>
          <p:nvSpPr>
            <p:cNvPr id="48" name="Textfeld 47">
              <a:extLst>
                <a:ext uri="{FF2B5EF4-FFF2-40B4-BE49-F238E27FC236}">
                  <a16:creationId xmlns:a16="http://schemas.microsoft.com/office/drawing/2014/main" id="{6B3BC917-1F67-43FC-AF63-3C26D97CBF57}"/>
                </a:ext>
              </a:extLst>
            </p:cNvPr>
            <p:cNvSpPr txBox="1"/>
            <p:nvPr/>
          </p:nvSpPr>
          <p:spPr>
            <a:xfrm>
              <a:off x="4316033"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49" name="Textfeld 48">
              <a:extLst>
                <a:ext uri="{FF2B5EF4-FFF2-40B4-BE49-F238E27FC236}">
                  <a16:creationId xmlns:a16="http://schemas.microsoft.com/office/drawing/2014/main" id="{39264C9A-69EC-41CA-B9F5-627F7C3B68FB}"/>
                </a:ext>
              </a:extLst>
            </p:cNvPr>
            <p:cNvSpPr txBox="1"/>
            <p:nvPr/>
          </p:nvSpPr>
          <p:spPr>
            <a:xfrm>
              <a:off x="3786255"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50" name="Textfeld 49">
              <a:extLst>
                <a:ext uri="{FF2B5EF4-FFF2-40B4-BE49-F238E27FC236}">
                  <a16:creationId xmlns:a16="http://schemas.microsoft.com/office/drawing/2014/main" id="{D8E8DE21-1BBC-45B7-B333-7714D0C88534}"/>
                </a:ext>
              </a:extLst>
            </p:cNvPr>
            <p:cNvSpPr txBox="1"/>
            <p:nvPr/>
          </p:nvSpPr>
          <p:spPr>
            <a:xfrm>
              <a:off x="4052625"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sp>
          <p:nvSpPr>
            <p:cNvPr id="51" name="Textfeld 50">
              <a:extLst>
                <a:ext uri="{FF2B5EF4-FFF2-40B4-BE49-F238E27FC236}">
                  <a16:creationId xmlns:a16="http://schemas.microsoft.com/office/drawing/2014/main" id="{038CCC41-8FBF-4013-9B46-7D69B60BA6F3}"/>
                </a:ext>
              </a:extLst>
            </p:cNvPr>
            <p:cNvSpPr txBox="1"/>
            <p:nvPr/>
          </p:nvSpPr>
          <p:spPr>
            <a:xfrm>
              <a:off x="4316033"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52" name="Textfeld 51">
              <a:extLst>
                <a:ext uri="{FF2B5EF4-FFF2-40B4-BE49-F238E27FC236}">
                  <a16:creationId xmlns:a16="http://schemas.microsoft.com/office/drawing/2014/main" id="{ACD49ADC-4EAB-438A-917C-1D0E4453B5FB}"/>
                </a:ext>
              </a:extLst>
            </p:cNvPr>
            <p:cNvSpPr txBox="1"/>
            <p:nvPr/>
          </p:nvSpPr>
          <p:spPr>
            <a:xfrm>
              <a:off x="3261857" y="412031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53" name="Textfeld 52">
              <a:extLst>
                <a:ext uri="{FF2B5EF4-FFF2-40B4-BE49-F238E27FC236}">
                  <a16:creationId xmlns:a16="http://schemas.microsoft.com/office/drawing/2014/main" id="{73D60987-0063-4BDD-9E21-653BA4580B32}"/>
                </a:ext>
              </a:extLst>
            </p:cNvPr>
            <p:cNvSpPr txBox="1"/>
            <p:nvPr/>
          </p:nvSpPr>
          <p:spPr>
            <a:xfrm>
              <a:off x="3525110" y="4120310"/>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54" name="Textfeld 53">
              <a:extLst>
                <a:ext uri="{FF2B5EF4-FFF2-40B4-BE49-F238E27FC236}">
                  <a16:creationId xmlns:a16="http://schemas.microsoft.com/office/drawing/2014/main" id="{602DF926-D193-46A8-B783-42CEC2AF854A}"/>
                </a:ext>
              </a:extLst>
            </p:cNvPr>
            <p:cNvSpPr txBox="1"/>
            <p:nvPr/>
          </p:nvSpPr>
          <p:spPr>
            <a:xfrm>
              <a:off x="4052392"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55" name="Textfeld 54">
              <a:extLst>
                <a:ext uri="{FF2B5EF4-FFF2-40B4-BE49-F238E27FC236}">
                  <a16:creationId xmlns:a16="http://schemas.microsoft.com/office/drawing/2014/main" id="{C531F0A9-C5D3-42CD-A06F-371CAD915ADF}"/>
                </a:ext>
              </a:extLst>
            </p:cNvPr>
            <p:cNvSpPr txBox="1"/>
            <p:nvPr/>
          </p:nvSpPr>
          <p:spPr>
            <a:xfrm>
              <a:off x="3788751"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grpSp>
      <p:grpSp>
        <p:nvGrpSpPr>
          <p:cNvPr id="4" name="Gruppieren 3">
            <a:extLst>
              <a:ext uri="{FF2B5EF4-FFF2-40B4-BE49-F238E27FC236}">
                <a16:creationId xmlns:a16="http://schemas.microsoft.com/office/drawing/2014/main" id="{B6442647-2C59-4166-9313-95B507518045}"/>
              </a:ext>
            </a:extLst>
          </p:cNvPr>
          <p:cNvGrpSpPr/>
          <p:nvPr/>
        </p:nvGrpSpPr>
        <p:grpSpPr>
          <a:xfrm>
            <a:off x="7386273" y="972362"/>
            <a:ext cx="1944000" cy="1944216"/>
            <a:chOff x="7322919" y="972362"/>
            <a:chExt cx="1944000" cy="1944216"/>
          </a:xfrm>
        </p:grpSpPr>
        <p:sp>
          <p:nvSpPr>
            <p:cNvPr id="57" name="Ellipse 56">
              <a:extLst>
                <a:ext uri="{FF2B5EF4-FFF2-40B4-BE49-F238E27FC236}">
                  <a16:creationId xmlns:a16="http://schemas.microsoft.com/office/drawing/2014/main" id="{D3B3DDA5-2D24-45DB-B80D-AA5B01948077}"/>
                </a:ext>
              </a:extLst>
            </p:cNvPr>
            <p:cNvSpPr/>
            <p:nvPr/>
          </p:nvSpPr>
          <p:spPr>
            <a:xfrm>
              <a:off x="7322919" y="972362"/>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58" name="Textfeld 57">
              <a:extLst>
                <a:ext uri="{FF2B5EF4-FFF2-40B4-BE49-F238E27FC236}">
                  <a16:creationId xmlns:a16="http://schemas.microsoft.com/office/drawing/2014/main" id="{6AF7C377-46ED-4CB8-A722-6E04A4E82D36}"/>
                </a:ext>
              </a:extLst>
            </p:cNvPr>
            <p:cNvSpPr txBox="1"/>
            <p:nvPr/>
          </p:nvSpPr>
          <p:spPr>
            <a:xfrm>
              <a:off x="8619063" y="1362384"/>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59" name="Textfeld 58">
              <a:extLst>
                <a:ext uri="{FF2B5EF4-FFF2-40B4-BE49-F238E27FC236}">
                  <a16:creationId xmlns:a16="http://schemas.microsoft.com/office/drawing/2014/main" id="{1B8498DA-5264-44AB-A6CC-8BC399576F08}"/>
                </a:ext>
              </a:extLst>
            </p:cNvPr>
            <p:cNvSpPr txBox="1"/>
            <p:nvPr/>
          </p:nvSpPr>
          <p:spPr>
            <a:xfrm>
              <a:off x="8053906" y="113787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sp>
          <p:nvSpPr>
            <p:cNvPr id="60" name="Textfeld 59">
              <a:extLst>
                <a:ext uri="{FF2B5EF4-FFF2-40B4-BE49-F238E27FC236}">
                  <a16:creationId xmlns:a16="http://schemas.microsoft.com/office/drawing/2014/main" id="{6B8284D8-0B81-47E1-8E29-83841D6AB883}"/>
                </a:ext>
              </a:extLst>
            </p:cNvPr>
            <p:cNvSpPr txBox="1"/>
            <p:nvPr/>
          </p:nvSpPr>
          <p:spPr>
            <a:xfrm>
              <a:off x="7542474" y="169305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61" name="Textfeld 60">
              <a:extLst>
                <a:ext uri="{FF2B5EF4-FFF2-40B4-BE49-F238E27FC236}">
                  <a16:creationId xmlns:a16="http://schemas.microsoft.com/office/drawing/2014/main" id="{7B5E4154-6CD2-4B59-AE9A-FCE95076404B}"/>
                </a:ext>
              </a:extLst>
            </p:cNvPr>
            <p:cNvSpPr txBox="1"/>
            <p:nvPr/>
          </p:nvSpPr>
          <p:spPr>
            <a:xfrm>
              <a:off x="8053906" y="251153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62" name="Textfeld 61">
              <a:extLst>
                <a:ext uri="{FF2B5EF4-FFF2-40B4-BE49-F238E27FC236}">
                  <a16:creationId xmlns:a16="http://schemas.microsoft.com/office/drawing/2014/main" id="{0F2A1C95-C572-412B-A5DC-D95012398846}"/>
                </a:ext>
              </a:extLst>
            </p:cNvPr>
            <p:cNvSpPr txBox="1"/>
            <p:nvPr/>
          </p:nvSpPr>
          <p:spPr>
            <a:xfrm>
              <a:off x="8317547" y="251199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sp>
          <p:nvSpPr>
            <p:cNvPr id="63" name="Textfeld 62">
              <a:extLst>
                <a:ext uri="{FF2B5EF4-FFF2-40B4-BE49-F238E27FC236}">
                  <a16:creationId xmlns:a16="http://schemas.microsoft.com/office/drawing/2014/main" id="{BBA9DD04-6DA1-4DCB-AED9-0363E8FC9138}"/>
                </a:ext>
              </a:extLst>
            </p:cNvPr>
            <p:cNvSpPr txBox="1"/>
            <p:nvPr/>
          </p:nvSpPr>
          <p:spPr>
            <a:xfrm>
              <a:off x="8619359" y="230360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64" name="Textfeld 63">
              <a:extLst>
                <a:ext uri="{FF2B5EF4-FFF2-40B4-BE49-F238E27FC236}">
                  <a16:creationId xmlns:a16="http://schemas.microsoft.com/office/drawing/2014/main" id="{008E7292-D346-4011-869D-9C902511423C}"/>
                </a:ext>
              </a:extLst>
            </p:cNvPr>
            <p:cNvSpPr txBox="1"/>
            <p:nvPr/>
          </p:nvSpPr>
          <p:spPr>
            <a:xfrm>
              <a:off x="7542474" y="1963424"/>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65" name="Textfeld 64">
              <a:extLst>
                <a:ext uri="{FF2B5EF4-FFF2-40B4-BE49-F238E27FC236}">
                  <a16:creationId xmlns:a16="http://schemas.microsoft.com/office/drawing/2014/main" id="{80DEE086-3473-4D3C-AF71-3BEEAB06BCE0}"/>
                </a:ext>
              </a:extLst>
            </p:cNvPr>
            <p:cNvSpPr txBox="1"/>
            <p:nvPr/>
          </p:nvSpPr>
          <p:spPr>
            <a:xfrm>
              <a:off x="7764032" y="229553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66" name="Textfeld 65">
              <a:extLst>
                <a:ext uri="{FF2B5EF4-FFF2-40B4-BE49-F238E27FC236}">
                  <a16:creationId xmlns:a16="http://schemas.microsoft.com/office/drawing/2014/main" id="{A405A47C-9C7C-4FE4-AD24-B25030DAB9E4}"/>
                </a:ext>
              </a:extLst>
            </p:cNvPr>
            <p:cNvSpPr txBox="1"/>
            <p:nvPr/>
          </p:nvSpPr>
          <p:spPr>
            <a:xfrm>
              <a:off x="7764032" y="136094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67" name="Textfeld 66">
              <a:extLst>
                <a:ext uri="{FF2B5EF4-FFF2-40B4-BE49-F238E27FC236}">
                  <a16:creationId xmlns:a16="http://schemas.microsoft.com/office/drawing/2014/main" id="{DB8D37E1-F5CD-42C6-A5FD-FC92A1162205}"/>
                </a:ext>
              </a:extLst>
            </p:cNvPr>
            <p:cNvSpPr txBox="1"/>
            <p:nvPr/>
          </p:nvSpPr>
          <p:spPr>
            <a:xfrm>
              <a:off x="8317547" y="113787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grpSp>
      <p:grpSp>
        <p:nvGrpSpPr>
          <p:cNvPr id="80" name="Gruppieren 79">
            <a:extLst>
              <a:ext uri="{FF2B5EF4-FFF2-40B4-BE49-F238E27FC236}">
                <a16:creationId xmlns:a16="http://schemas.microsoft.com/office/drawing/2014/main" id="{6F5DA190-1FCD-4CAE-955B-35DD9234A688}"/>
              </a:ext>
            </a:extLst>
          </p:cNvPr>
          <p:cNvGrpSpPr/>
          <p:nvPr/>
        </p:nvGrpSpPr>
        <p:grpSpPr>
          <a:xfrm>
            <a:off x="7386273" y="3167400"/>
            <a:ext cx="1944000" cy="1944216"/>
            <a:chOff x="7386273" y="3188000"/>
            <a:chExt cx="1944000" cy="1944216"/>
          </a:xfrm>
        </p:grpSpPr>
        <p:sp>
          <p:nvSpPr>
            <p:cNvPr id="69" name="Ellipse 68">
              <a:extLst>
                <a:ext uri="{FF2B5EF4-FFF2-40B4-BE49-F238E27FC236}">
                  <a16:creationId xmlns:a16="http://schemas.microsoft.com/office/drawing/2014/main" id="{76EFFDC1-1AF7-4FB1-9F9B-8395A493AB2C}"/>
                </a:ext>
              </a:extLst>
            </p:cNvPr>
            <p:cNvSpPr/>
            <p:nvPr/>
          </p:nvSpPr>
          <p:spPr>
            <a:xfrm>
              <a:off x="7386273" y="3188000"/>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70" name="Textfeld 69">
              <a:extLst>
                <a:ext uri="{FF2B5EF4-FFF2-40B4-BE49-F238E27FC236}">
                  <a16:creationId xmlns:a16="http://schemas.microsoft.com/office/drawing/2014/main" id="{B41A7818-C141-419A-BB5F-0821521E91F8}"/>
                </a:ext>
              </a:extLst>
            </p:cNvPr>
            <p:cNvSpPr txBox="1"/>
            <p:nvPr/>
          </p:nvSpPr>
          <p:spPr>
            <a:xfrm>
              <a:off x="7729668" y="4319954"/>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1</a:t>
              </a:r>
            </a:p>
          </p:txBody>
        </p:sp>
        <p:sp>
          <p:nvSpPr>
            <p:cNvPr id="71" name="Textfeld 70">
              <a:extLst>
                <a:ext uri="{FF2B5EF4-FFF2-40B4-BE49-F238E27FC236}">
                  <a16:creationId xmlns:a16="http://schemas.microsoft.com/office/drawing/2014/main" id="{1DF662B9-5C51-498C-8A76-AB353484DB65}"/>
                </a:ext>
              </a:extLst>
            </p:cNvPr>
            <p:cNvSpPr txBox="1"/>
            <p:nvPr/>
          </p:nvSpPr>
          <p:spPr>
            <a:xfrm>
              <a:off x="7955251" y="4091968"/>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2</a:t>
              </a:r>
            </a:p>
          </p:txBody>
        </p:sp>
        <p:sp>
          <p:nvSpPr>
            <p:cNvPr id="72" name="Textfeld 71">
              <a:extLst>
                <a:ext uri="{FF2B5EF4-FFF2-40B4-BE49-F238E27FC236}">
                  <a16:creationId xmlns:a16="http://schemas.microsoft.com/office/drawing/2014/main" id="{F5090B19-C573-4A67-B44B-2A7D77E94765}"/>
                </a:ext>
              </a:extLst>
            </p:cNvPr>
            <p:cNvSpPr txBox="1"/>
            <p:nvPr/>
          </p:nvSpPr>
          <p:spPr>
            <a:xfrm>
              <a:off x="8639768" y="343854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5</a:t>
              </a:r>
            </a:p>
          </p:txBody>
        </p:sp>
        <p:sp>
          <p:nvSpPr>
            <p:cNvPr id="73" name="Textfeld 72">
              <a:extLst>
                <a:ext uri="{FF2B5EF4-FFF2-40B4-BE49-F238E27FC236}">
                  <a16:creationId xmlns:a16="http://schemas.microsoft.com/office/drawing/2014/main" id="{25D7829E-8EE8-418C-AC30-6E86DBECA544}"/>
                </a:ext>
              </a:extLst>
            </p:cNvPr>
            <p:cNvSpPr txBox="1"/>
            <p:nvPr/>
          </p:nvSpPr>
          <p:spPr>
            <a:xfrm>
              <a:off x="8251672" y="4211954"/>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8</a:t>
              </a:r>
            </a:p>
          </p:txBody>
        </p:sp>
        <p:sp>
          <p:nvSpPr>
            <p:cNvPr id="74" name="Textfeld 73">
              <a:extLst>
                <a:ext uri="{FF2B5EF4-FFF2-40B4-BE49-F238E27FC236}">
                  <a16:creationId xmlns:a16="http://schemas.microsoft.com/office/drawing/2014/main" id="{FA00D81E-2A78-43E4-BFBB-D732154A0CBD}"/>
                </a:ext>
              </a:extLst>
            </p:cNvPr>
            <p:cNvSpPr txBox="1"/>
            <p:nvPr/>
          </p:nvSpPr>
          <p:spPr>
            <a:xfrm>
              <a:off x="8472950" y="3984464"/>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9</a:t>
              </a:r>
            </a:p>
          </p:txBody>
        </p:sp>
        <p:sp>
          <p:nvSpPr>
            <p:cNvPr id="75" name="Textfeld 74">
              <a:extLst>
                <a:ext uri="{FF2B5EF4-FFF2-40B4-BE49-F238E27FC236}">
                  <a16:creationId xmlns:a16="http://schemas.microsoft.com/office/drawing/2014/main" id="{41116936-079E-43D5-9551-6766F4444EF0}"/>
                </a:ext>
              </a:extLst>
            </p:cNvPr>
            <p:cNvSpPr txBox="1"/>
            <p:nvPr/>
          </p:nvSpPr>
          <p:spPr>
            <a:xfrm>
              <a:off x="8698272" y="376254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0</a:t>
              </a:r>
            </a:p>
          </p:txBody>
        </p:sp>
        <p:sp>
          <p:nvSpPr>
            <p:cNvPr id="76" name="Textfeld 75">
              <a:extLst>
                <a:ext uri="{FF2B5EF4-FFF2-40B4-BE49-F238E27FC236}">
                  <a16:creationId xmlns:a16="http://schemas.microsoft.com/office/drawing/2014/main" id="{F550E602-5832-4678-A649-E7021B2EDD7E}"/>
                </a:ext>
              </a:extLst>
            </p:cNvPr>
            <p:cNvSpPr txBox="1"/>
            <p:nvPr/>
          </p:nvSpPr>
          <p:spPr>
            <a:xfrm>
              <a:off x="7796407" y="4656506"/>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6</a:t>
              </a:r>
            </a:p>
          </p:txBody>
        </p:sp>
        <p:sp>
          <p:nvSpPr>
            <p:cNvPr id="77" name="Textfeld 76">
              <a:extLst>
                <a:ext uri="{FF2B5EF4-FFF2-40B4-BE49-F238E27FC236}">
                  <a16:creationId xmlns:a16="http://schemas.microsoft.com/office/drawing/2014/main" id="{875E7C92-09E8-4E07-A56B-67976B7E5AFA}"/>
                </a:ext>
              </a:extLst>
            </p:cNvPr>
            <p:cNvSpPr txBox="1"/>
            <p:nvPr/>
          </p:nvSpPr>
          <p:spPr>
            <a:xfrm>
              <a:off x="8023079" y="4432512"/>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7</a:t>
              </a:r>
            </a:p>
          </p:txBody>
        </p:sp>
        <p:sp>
          <p:nvSpPr>
            <p:cNvPr id="78" name="Textfeld 77">
              <a:extLst>
                <a:ext uri="{FF2B5EF4-FFF2-40B4-BE49-F238E27FC236}">
                  <a16:creationId xmlns:a16="http://schemas.microsoft.com/office/drawing/2014/main" id="{DEBB4758-B0DD-4AAB-83A2-485F137DB683}"/>
                </a:ext>
              </a:extLst>
            </p:cNvPr>
            <p:cNvSpPr txBox="1"/>
            <p:nvPr/>
          </p:nvSpPr>
          <p:spPr>
            <a:xfrm>
              <a:off x="8412639" y="365454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4</a:t>
              </a:r>
            </a:p>
          </p:txBody>
        </p:sp>
        <p:sp>
          <p:nvSpPr>
            <p:cNvPr id="79" name="Textfeld 78">
              <a:extLst>
                <a:ext uri="{FF2B5EF4-FFF2-40B4-BE49-F238E27FC236}">
                  <a16:creationId xmlns:a16="http://schemas.microsoft.com/office/drawing/2014/main" id="{C03140B7-8661-4416-9A17-5DB2749B60F7}"/>
                </a:ext>
              </a:extLst>
            </p:cNvPr>
            <p:cNvSpPr txBox="1"/>
            <p:nvPr/>
          </p:nvSpPr>
          <p:spPr>
            <a:xfrm>
              <a:off x="8183945" y="3870543"/>
              <a:ext cx="216000" cy="216000"/>
            </a:xfrm>
            <a:prstGeom prst="rect">
              <a:avLst/>
            </a:prstGeom>
            <a:solidFill>
              <a:schemeClr val="bg1"/>
            </a:solidFill>
            <a:ln>
              <a:solidFill>
                <a:schemeClr val="tx1"/>
              </a:solidFill>
            </a:ln>
          </p:spPr>
          <p:txBody>
            <a:bodyPr wrap="square" rtlCol="0" anchor="ctr" anchorCtr="0">
              <a:noAutofit/>
            </a:bodyPr>
            <a:lstStyle/>
            <a:p>
              <a:pPr algn="ctr"/>
              <a:r>
                <a:rPr lang="de-DE" sz="1400" b="1" dirty="0"/>
                <a:t>3</a:t>
              </a:r>
            </a:p>
          </p:txBody>
        </p:sp>
      </p:grpSp>
    </p:spTree>
    <p:extLst>
      <p:ext uri="{BB962C8B-B14F-4D97-AF65-F5344CB8AC3E}">
        <p14:creationId xmlns:p14="http://schemas.microsoft.com/office/powerpoint/2010/main" val="27215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909B2-B6FD-4309-AF55-88B5E2EC6635}"/>
              </a:ext>
            </a:extLst>
          </p:cNvPr>
          <p:cNvSpPr>
            <a:spLocks noGrp="1"/>
          </p:cNvSpPr>
          <p:nvPr>
            <p:ph type="title"/>
          </p:nvPr>
        </p:nvSpPr>
        <p:spPr/>
        <p:txBody>
          <a:bodyPr>
            <a:normAutofit/>
          </a:bodyPr>
          <a:lstStyle/>
          <a:p>
            <a:r>
              <a:rPr lang="de-DE" dirty="0"/>
              <a:t>Vorstellung Julian Fietkau</a:t>
            </a:r>
          </a:p>
        </p:txBody>
      </p:sp>
      <p:sp>
        <p:nvSpPr>
          <p:cNvPr id="3" name="Inhaltsplatzhalter 2">
            <a:extLst>
              <a:ext uri="{FF2B5EF4-FFF2-40B4-BE49-F238E27FC236}">
                <a16:creationId xmlns:a16="http://schemas.microsoft.com/office/drawing/2014/main" id="{574B21E8-FBA1-499A-9F38-F0450AB235A0}"/>
              </a:ext>
            </a:extLst>
          </p:cNvPr>
          <p:cNvSpPr>
            <a:spLocks noGrp="1"/>
          </p:cNvSpPr>
          <p:nvPr>
            <p:ph idx="1"/>
          </p:nvPr>
        </p:nvSpPr>
        <p:spPr>
          <a:xfrm>
            <a:off x="838200" y="1021976"/>
            <a:ext cx="7265894" cy="5154988"/>
          </a:xfrm>
        </p:spPr>
        <p:txBody>
          <a:bodyPr>
            <a:norm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accent1"/>
                </a:solidFill>
                <a:effectLst/>
                <a:uLnTx/>
                <a:uFillTx/>
                <a:latin typeface="+mn-lt"/>
              </a:rPr>
              <a:t>2007</a:t>
            </a:r>
            <a:r>
              <a:rPr lang="de-DE" sz="2000" b="1" dirty="0">
                <a:solidFill>
                  <a:schemeClr val="accent1"/>
                </a:solidFill>
                <a:latin typeface="+mn-lt"/>
              </a:rPr>
              <a:t>–</a:t>
            </a:r>
            <a:r>
              <a:rPr kumimoji="0" lang="de-DE" sz="2000" b="1" i="0" u="none" strike="noStrike" kern="0" cap="none" spc="0" normalizeH="0" baseline="0" noProof="0" dirty="0">
                <a:ln>
                  <a:noFill/>
                </a:ln>
                <a:solidFill>
                  <a:schemeClr val="accent1"/>
                </a:solidFill>
                <a:effectLst/>
                <a:uLnTx/>
                <a:uFillTx/>
                <a:latin typeface="+mn-lt"/>
              </a:rPr>
              <a:t>2015: </a:t>
            </a:r>
            <a:r>
              <a:rPr lang="de-DE" sz="2000" b="1" kern="0" dirty="0">
                <a:solidFill>
                  <a:schemeClr val="accent1"/>
                </a:solidFill>
                <a:latin typeface="+mn-lt"/>
              </a:rPr>
              <a:t>Universität Hamburg</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2000" kern="0" dirty="0">
                <a:latin typeface="+mn-lt"/>
              </a:rPr>
              <a:t>Studium Informatik (B.Sc. &amp; M.Sc.)</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0" i="0" u="none" strike="noStrike" kern="0" cap="none" spc="0" normalizeH="0" baseline="0" noProof="0" dirty="0">
                <a:ln>
                  <a:noFill/>
                </a:ln>
                <a:solidFill>
                  <a:schemeClr val="tx1"/>
                </a:solidFill>
                <a:effectLst/>
                <a:uLnTx/>
                <a:uFillTx/>
                <a:latin typeface="+mn-lt"/>
              </a:rPr>
              <a:t>Spezialisierung auf Mensch-Computer-Interaktion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accent1"/>
                </a:solidFill>
                <a:effectLst/>
                <a:uLnTx/>
                <a:uFillTx/>
                <a:latin typeface="+mn-lt"/>
              </a:rPr>
              <a:t>2015</a:t>
            </a:r>
            <a:r>
              <a:rPr lang="de-DE" sz="2000" b="1" dirty="0">
                <a:solidFill>
                  <a:schemeClr val="accent1"/>
                </a:solidFill>
                <a:latin typeface="+mn-lt"/>
              </a:rPr>
              <a:t>–</a:t>
            </a:r>
            <a:r>
              <a:rPr kumimoji="0" lang="de-DE" sz="2000" b="1" i="0" u="none" strike="noStrike" kern="0" cap="none" spc="0" normalizeH="0" baseline="0" noProof="0" dirty="0">
                <a:ln>
                  <a:noFill/>
                </a:ln>
                <a:solidFill>
                  <a:schemeClr val="accent1"/>
                </a:solidFill>
                <a:effectLst/>
                <a:uLnTx/>
                <a:uFillTx/>
                <a:latin typeface="+mn-lt"/>
              </a:rPr>
              <a:t>2016: Bauhaus-</a:t>
            </a:r>
            <a:r>
              <a:rPr lang="de-DE" sz="2000" b="1" kern="0" dirty="0">
                <a:solidFill>
                  <a:schemeClr val="accent1"/>
                </a:solidFill>
                <a:latin typeface="+mn-lt"/>
              </a:rPr>
              <a:t>Universität Weimar</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2000" kern="0" dirty="0">
                <a:latin typeface="+mn-lt"/>
              </a:rPr>
              <a:t>Wissenschaftlicher Mitarbeiter a</a:t>
            </a:r>
            <a:r>
              <a:rPr kumimoji="0" lang="de-DE" sz="2000" b="0" i="0" u="none" strike="noStrike" kern="0" cap="none" spc="0" normalizeH="0" baseline="0" noProof="0" dirty="0">
                <a:ln>
                  <a:noFill/>
                </a:ln>
                <a:solidFill>
                  <a:schemeClr val="tx1"/>
                </a:solidFill>
                <a:effectLst/>
                <a:uLnTx/>
                <a:uFillTx/>
                <a:latin typeface="+mn-lt"/>
              </a:rPr>
              <a:t>n der Professur für Mensch-Computer-Interaktion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accent1"/>
                </a:solidFill>
                <a:effectLst/>
                <a:uLnTx/>
                <a:uFillTx/>
                <a:latin typeface="+mn-lt"/>
              </a:rPr>
              <a:t>2016</a:t>
            </a:r>
            <a:r>
              <a:rPr lang="de-DE" sz="2000" b="1" dirty="0">
                <a:solidFill>
                  <a:schemeClr val="accent1"/>
                </a:solidFill>
                <a:latin typeface="+mn-lt"/>
              </a:rPr>
              <a:t>–</a:t>
            </a:r>
            <a:r>
              <a:rPr lang="de-DE" sz="2000" b="1" kern="0" dirty="0">
                <a:solidFill>
                  <a:schemeClr val="accent1"/>
                </a:solidFill>
                <a:latin typeface="+mn-lt"/>
              </a:rPr>
              <a:t>heute</a:t>
            </a:r>
            <a:r>
              <a:rPr kumimoji="0" lang="de-DE" sz="2000" b="1" i="0" u="none" strike="noStrike" kern="0" cap="none" spc="0" normalizeH="0" baseline="0" noProof="0" dirty="0">
                <a:ln>
                  <a:noFill/>
                </a:ln>
                <a:solidFill>
                  <a:schemeClr val="accent1"/>
                </a:solidFill>
                <a:effectLst/>
                <a:uLnTx/>
                <a:uFillTx/>
                <a:latin typeface="+mn-lt"/>
              </a:rPr>
              <a:t>: Universität der Bundeswehr München</a:t>
            </a:r>
            <a:endParaRPr lang="de-DE" sz="2000" b="1" kern="0" dirty="0">
              <a:solidFill>
                <a:schemeClr val="accent1"/>
              </a:solidFill>
              <a:latin typeface="+mn-lt"/>
            </a:endParaRP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2000" kern="0" dirty="0">
                <a:latin typeface="+mn-lt"/>
              </a:rPr>
              <a:t>Wissenschaftlicher Mitarbeiter a</a:t>
            </a:r>
            <a:r>
              <a:rPr kumimoji="0" lang="de-DE" sz="2000" b="0" i="0" u="none" strike="noStrike" kern="0" cap="none" spc="0" normalizeH="0" baseline="0" noProof="0" dirty="0">
                <a:ln>
                  <a:noFill/>
                </a:ln>
                <a:solidFill>
                  <a:schemeClr val="tx1"/>
                </a:solidFill>
                <a:effectLst/>
                <a:uLnTx/>
                <a:uFillTx/>
                <a:latin typeface="+mn-lt"/>
              </a:rPr>
              <a:t>n der Professur für Mensch-Computer-Interaktion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2000" kern="0" dirty="0">
                <a:latin typeface="+mn-lt"/>
              </a:rPr>
              <a:t>Promotion (Dr. rer. nat.) in Informatik 2023</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0" i="0" u="none" strike="noStrike" kern="0" cap="none" spc="0" normalizeH="0" baseline="0" noProof="0" dirty="0">
                <a:ln>
                  <a:noFill/>
                </a:ln>
                <a:solidFill>
                  <a:schemeClr val="tx1"/>
                </a:solidFill>
                <a:effectLst/>
                <a:uLnTx/>
                <a:uFillTx/>
                <a:latin typeface="+mn-lt"/>
              </a:rPr>
              <a:t>Forschung zu: Nutzung und Nutzbarkeit von öffentlich oder semi-öffentlich installierter interaktiver Technik (insbesondere große Touch-Bildschirme) für verschiedene Zielgruppen</a:t>
            </a:r>
          </a:p>
        </p:txBody>
      </p:sp>
      <p:pic>
        <p:nvPicPr>
          <p:cNvPr id="4" name="Grafik 3">
            <a:extLst>
              <a:ext uri="{FF2B5EF4-FFF2-40B4-BE49-F238E27FC236}">
                <a16:creationId xmlns:a16="http://schemas.microsoft.com/office/drawing/2014/main" id="{AE75F05F-07D1-4B34-9857-167B75EC7C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15280" y="842681"/>
            <a:ext cx="3710046" cy="4946728"/>
          </a:xfrm>
          <a:prstGeom prst="rect">
            <a:avLst/>
          </a:prstGeom>
        </p:spPr>
      </p:pic>
      <p:cxnSp>
        <p:nvCxnSpPr>
          <p:cNvPr id="8" name="Gerade Verbindung mit Pfeil 7">
            <a:extLst>
              <a:ext uri="{FF2B5EF4-FFF2-40B4-BE49-F238E27FC236}">
                <a16:creationId xmlns:a16="http://schemas.microsoft.com/office/drawing/2014/main" id="{1B55BEFF-1FC4-49E6-8BC2-874CA3506795}"/>
              </a:ext>
            </a:extLst>
          </p:cNvPr>
          <p:cNvCxnSpPr>
            <a:cxnSpLocks/>
          </p:cNvCxnSpPr>
          <p:nvPr/>
        </p:nvCxnSpPr>
        <p:spPr>
          <a:xfrm>
            <a:off x="9668369" y="1970547"/>
            <a:ext cx="404779" cy="909179"/>
          </a:xfrm>
          <a:prstGeom prst="straightConnector1">
            <a:avLst/>
          </a:prstGeom>
          <a:ln w="571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43CE1EA6-EF4E-41E4-8DEF-66C07485E862}"/>
              </a:ext>
            </a:extLst>
          </p:cNvPr>
          <p:cNvCxnSpPr>
            <a:cxnSpLocks/>
          </p:cNvCxnSpPr>
          <p:nvPr/>
        </p:nvCxnSpPr>
        <p:spPr>
          <a:xfrm>
            <a:off x="10152275" y="3516179"/>
            <a:ext cx="137816" cy="1199224"/>
          </a:xfrm>
          <a:prstGeom prst="straightConnector1">
            <a:avLst/>
          </a:prstGeom>
          <a:ln w="571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0" name="Grafik 9" descr="Internet mit einfarbiger Füllung">
            <a:extLst>
              <a:ext uri="{FF2B5EF4-FFF2-40B4-BE49-F238E27FC236}">
                <a16:creationId xmlns:a16="http://schemas.microsoft.com/office/drawing/2014/main" id="{48591061-7EB9-407A-906B-BE7A2755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921" y="5705281"/>
            <a:ext cx="552649" cy="552649"/>
          </a:xfrm>
          <a:prstGeom prst="rect">
            <a:avLst/>
          </a:prstGeom>
        </p:spPr>
      </p:pic>
      <p:sp>
        <p:nvSpPr>
          <p:cNvPr id="11" name="Textfeld 10">
            <a:extLst>
              <a:ext uri="{FF2B5EF4-FFF2-40B4-BE49-F238E27FC236}">
                <a16:creationId xmlns:a16="http://schemas.microsoft.com/office/drawing/2014/main" id="{A10C5B2F-40FE-42C4-9E0D-40713E59ABA3}"/>
              </a:ext>
            </a:extLst>
          </p:cNvPr>
          <p:cNvSpPr txBox="1"/>
          <p:nvPr/>
        </p:nvSpPr>
        <p:spPr bwMode="auto">
          <a:xfrm>
            <a:off x="1500624" y="5789409"/>
            <a:ext cx="1986116" cy="36243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0" i="0" u="none" strike="noStrike" kern="0" cap="none" spc="0" normalizeH="0" baseline="0" noProof="0" dirty="0">
                <a:ln>
                  <a:noFill/>
                </a:ln>
                <a:solidFill>
                  <a:schemeClr val="tx1"/>
                </a:solidFill>
                <a:effectLst/>
                <a:uLnTx/>
                <a:uFillTx/>
                <a:latin typeface="+mn-lt"/>
                <a:hlinkClick r:id="rId7"/>
              </a:rPr>
              <a:t>https://fietkau.me</a:t>
            </a:r>
            <a:endParaRPr kumimoji="0" lang="de-DE" sz="1800" b="0" i="0" u="none" strike="noStrike" kern="0" cap="none" spc="0" normalizeH="0" baseline="0" noProof="0" dirty="0">
              <a:ln>
                <a:noFill/>
              </a:ln>
              <a:solidFill>
                <a:schemeClr val="tx1"/>
              </a:solidFill>
              <a:effectLst/>
              <a:uLnTx/>
              <a:uFillTx/>
              <a:latin typeface="+mn-lt"/>
            </a:endParaRPr>
          </a:p>
        </p:txBody>
      </p:sp>
      <p:sp>
        <p:nvSpPr>
          <p:cNvPr id="12" name="Textfeld 11">
            <a:extLst>
              <a:ext uri="{FF2B5EF4-FFF2-40B4-BE49-F238E27FC236}">
                <a16:creationId xmlns:a16="http://schemas.microsoft.com/office/drawing/2014/main" id="{EE632026-0780-41FA-9BFB-5AED914ACB5D}"/>
              </a:ext>
            </a:extLst>
          </p:cNvPr>
          <p:cNvSpPr txBox="1"/>
          <p:nvPr/>
        </p:nvSpPr>
        <p:spPr bwMode="auto">
          <a:xfrm>
            <a:off x="4029792" y="5790554"/>
            <a:ext cx="3305269" cy="36243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800" kern="0" dirty="0">
                <a:latin typeface="+mn-lt"/>
                <a:hlinkClick r:id="rId8"/>
              </a:rPr>
              <a:t>https://fietkau.social/@julian</a:t>
            </a:r>
            <a:r>
              <a:rPr lang="de-DE" sz="1800" kern="0" dirty="0">
                <a:latin typeface="+mn-lt"/>
              </a:rPr>
              <a:t> </a:t>
            </a:r>
            <a:endParaRPr kumimoji="0" lang="de-DE" sz="1800" b="0" i="0" u="none" strike="noStrike" kern="0" cap="none" spc="0" normalizeH="0" baseline="0" noProof="0" dirty="0">
              <a:ln>
                <a:noFill/>
              </a:ln>
              <a:solidFill>
                <a:schemeClr val="tx1"/>
              </a:solidFill>
              <a:effectLst/>
              <a:uLnTx/>
              <a:uFillTx/>
              <a:latin typeface="+mn-lt"/>
            </a:endParaRPr>
          </a:p>
        </p:txBody>
      </p:sp>
      <p:pic>
        <p:nvPicPr>
          <p:cNvPr id="13" name="Grafik 12">
            <a:extLst>
              <a:ext uri="{FF2B5EF4-FFF2-40B4-BE49-F238E27FC236}">
                <a16:creationId xmlns:a16="http://schemas.microsoft.com/office/drawing/2014/main" id="{1BF203C4-0E73-4B6A-A2CD-67F4621F02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7208" y="5829433"/>
            <a:ext cx="352545" cy="352545"/>
          </a:xfrm>
          <a:prstGeom prst="rect">
            <a:avLst/>
          </a:prstGeom>
        </p:spPr>
      </p:pic>
      <p:sp>
        <p:nvSpPr>
          <p:cNvPr id="16" name="Freihandform: Form 15">
            <a:extLst>
              <a:ext uri="{FF2B5EF4-FFF2-40B4-BE49-F238E27FC236}">
                <a16:creationId xmlns:a16="http://schemas.microsoft.com/office/drawing/2014/main" id="{813BD0E6-0B4B-4A7D-A6DD-F1BB5004796D}"/>
              </a:ext>
            </a:extLst>
          </p:cNvPr>
          <p:cNvSpPr/>
          <p:nvPr/>
        </p:nvSpPr>
        <p:spPr>
          <a:xfrm>
            <a:off x="10153559" y="4808856"/>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de-DE"/>
          </a:p>
        </p:txBody>
      </p:sp>
      <p:sp>
        <p:nvSpPr>
          <p:cNvPr id="17" name="Freihandform: Form 16">
            <a:extLst>
              <a:ext uri="{FF2B5EF4-FFF2-40B4-BE49-F238E27FC236}">
                <a16:creationId xmlns:a16="http://schemas.microsoft.com/office/drawing/2014/main" id="{93A16315-E7CE-4E90-8EFF-8DB23FC2103B}"/>
              </a:ext>
            </a:extLst>
          </p:cNvPr>
          <p:cNvSpPr/>
          <p:nvPr/>
        </p:nvSpPr>
        <p:spPr>
          <a:xfrm>
            <a:off x="10015743" y="2981309"/>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de-DE"/>
          </a:p>
        </p:txBody>
      </p:sp>
      <p:sp>
        <p:nvSpPr>
          <p:cNvPr id="18" name="Freihandform: Form 17">
            <a:extLst>
              <a:ext uri="{FF2B5EF4-FFF2-40B4-BE49-F238E27FC236}">
                <a16:creationId xmlns:a16="http://schemas.microsoft.com/office/drawing/2014/main" id="{496DCD8F-507B-4D66-B2F7-234AD45DA5D0}"/>
              </a:ext>
            </a:extLst>
          </p:cNvPr>
          <p:cNvSpPr/>
          <p:nvPr/>
        </p:nvSpPr>
        <p:spPr>
          <a:xfrm>
            <a:off x="9441601" y="1435677"/>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de-DE"/>
          </a:p>
        </p:txBody>
      </p:sp>
    </p:spTree>
    <p:extLst>
      <p:ext uri="{BB962C8B-B14F-4D97-AF65-F5344CB8AC3E}">
        <p14:creationId xmlns:p14="http://schemas.microsoft.com/office/powerpoint/2010/main" val="3983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A8ADB5D-41F4-4EED-B398-BFAFD396743F}"/>
              </a:ext>
            </a:extLst>
          </p:cNvPr>
          <p:cNvSpPr>
            <a:spLocks noGrp="1"/>
          </p:cNvSpPr>
          <p:nvPr>
            <p:ph idx="1"/>
          </p:nvPr>
        </p:nvSpPr>
        <p:spPr/>
        <p:txBody>
          <a:bodyPr/>
          <a:lstStyle/>
          <a:p>
            <a:pPr marL="514350" indent="-514350">
              <a:buFont typeface="+mj-lt"/>
              <a:buAutoNum type="arabicPeriod"/>
            </a:pPr>
            <a:r>
              <a:rPr lang="de-DE" dirty="0"/>
              <a:t>Name, Studiengang / Beruf / Firma</a:t>
            </a:r>
          </a:p>
          <a:p>
            <a:pPr marL="514350" indent="-514350">
              <a:buFont typeface="+mj-lt"/>
              <a:buAutoNum type="arabicPeriod"/>
            </a:pPr>
            <a:r>
              <a:rPr lang="de-DE" dirty="0"/>
              <a:t>Ihr Verständnis des Begriffs „Mensch-Computer-Interaktion“</a:t>
            </a:r>
          </a:p>
          <a:p>
            <a:pPr marL="514350" indent="-514350">
              <a:buFont typeface="+mj-lt"/>
              <a:buAutoNum type="arabicPeriod"/>
            </a:pPr>
            <a:r>
              <a:rPr lang="de-DE" dirty="0"/>
              <a:t>Wünsche und Erwartungen an diese Veranstaltung</a:t>
            </a:r>
          </a:p>
        </p:txBody>
      </p:sp>
      <p:sp>
        <p:nvSpPr>
          <p:cNvPr id="4" name="Titel 3">
            <a:extLst>
              <a:ext uri="{FF2B5EF4-FFF2-40B4-BE49-F238E27FC236}">
                <a16:creationId xmlns:a16="http://schemas.microsoft.com/office/drawing/2014/main" id="{4184029B-8E03-44C9-859C-28FB9A4710EA}"/>
              </a:ext>
            </a:extLst>
          </p:cNvPr>
          <p:cNvSpPr>
            <a:spLocks noGrp="1"/>
          </p:cNvSpPr>
          <p:nvPr>
            <p:ph type="title"/>
          </p:nvPr>
        </p:nvSpPr>
        <p:spPr/>
        <p:txBody>
          <a:bodyPr>
            <a:normAutofit/>
          </a:bodyPr>
          <a:lstStyle/>
          <a:p>
            <a:r>
              <a:rPr lang="de-DE" dirty="0"/>
              <a:t>Vorstellungsrunde</a:t>
            </a:r>
          </a:p>
        </p:txBody>
      </p:sp>
      <p:pic>
        <p:nvPicPr>
          <p:cNvPr id="7" name="Grafik 6" descr="Fragen mit einfarbiger Füllung">
            <a:extLst>
              <a:ext uri="{FF2B5EF4-FFF2-40B4-BE49-F238E27FC236}">
                <a16:creationId xmlns:a16="http://schemas.microsoft.com/office/drawing/2014/main" id="{7C07FA75-1E53-4BF4-8173-575849F17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776" y="3095872"/>
            <a:ext cx="2822448" cy="2822448"/>
          </a:xfrm>
          <a:prstGeom prst="rect">
            <a:avLst/>
          </a:prstGeom>
        </p:spPr>
      </p:pic>
    </p:spTree>
    <p:extLst>
      <p:ext uri="{BB962C8B-B14F-4D97-AF65-F5344CB8AC3E}">
        <p14:creationId xmlns:p14="http://schemas.microsoft.com/office/powerpoint/2010/main" val="164326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feil: nach links gekrümmt 47">
            <a:extLst>
              <a:ext uri="{FF2B5EF4-FFF2-40B4-BE49-F238E27FC236}">
                <a16:creationId xmlns:a16="http://schemas.microsoft.com/office/drawing/2014/main" id="{2F3BD2AC-7F27-42BE-81EA-8C809E5B47E1}"/>
              </a:ext>
            </a:extLst>
          </p:cNvPr>
          <p:cNvSpPr/>
          <p:nvPr/>
        </p:nvSpPr>
        <p:spPr>
          <a:xfrm>
            <a:off x="8897831" y="1227066"/>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Pfeil: nach links gekrümmt 48">
            <a:extLst>
              <a:ext uri="{FF2B5EF4-FFF2-40B4-BE49-F238E27FC236}">
                <a16:creationId xmlns:a16="http://schemas.microsoft.com/office/drawing/2014/main" id="{ECF19E72-4AE9-40D8-B5F5-7DCE48D7C27B}"/>
              </a:ext>
            </a:extLst>
          </p:cNvPr>
          <p:cNvSpPr/>
          <p:nvPr/>
        </p:nvSpPr>
        <p:spPr>
          <a:xfrm flipH="1">
            <a:off x="1121839" y="1193705"/>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Titel 3">
            <a:extLst>
              <a:ext uri="{FF2B5EF4-FFF2-40B4-BE49-F238E27FC236}">
                <a16:creationId xmlns:a16="http://schemas.microsoft.com/office/drawing/2014/main" id="{39E486A2-52D7-48F3-95E9-A29B6656408F}"/>
              </a:ext>
            </a:extLst>
          </p:cNvPr>
          <p:cNvSpPr>
            <a:spLocks noGrp="1"/>
          </p:cNvSpPr>
          <p:nvPr>
            <p:ph type="title"/>
          </p:nvPr>
        </p:nvSpPr>
        <p:spPr/>
        <p:txBody>
          <a:bodyPr>
            <a:normAutofit/>
          </a:bodyPr>
          <a:lstStyle/>
          <a:p>
            <a:r>
              <a:rPr lang="de-DE" dirty="0"/>
              <a:t>Was gehört zu MCI?</a:t>
            </a:r>
          </a:p>
        </p:txBody>
      </p:sp>
      <p:pic>
        <p:nvPicPr>
          <p:cNvPr id="5" name="Inhaltsplatzhalter 4">
            <a:extLst>
              <a:ext uri="{FF2B5EF4-FFF2-40B4-BE49-F238E27FC236}">
                <a16:creationId xmlns:a16="http://schemas.microsoft.com/office/drawing/2014/main" id="{32A6333B-CE5E-41EE-AF58-0D3B0187B90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9182" y="1071202"/>
            <a:ext cx="5473636" cy="4929897"/>
          </a:xfrm>
        </p:spPr>
      </p:pic>
      <p:grpSp>
        <p:nvGrpSpPr>
          <p:cNvPr id="45" name="Gruppieren 44">
            <a:extLst>
              <a:ext uri="{FF2B5EF4-FFF2-40B4-BE49-F238E27FC236}">
                <a16:creationId xmlns:a16="http://schemas.microsoft.com/office/drawing/2014/main" id="{354F02EB-11AC-4ED5-B128-9235E2BB7F0F}"/>
              </a:ext>
            </a:extLst>
          </p:cNvPr>
          <p:cNvGrpSpPr/>
          <p:nvPr/>
        </p:nvGrpSpPr>
        <p:grpSpPr>
          <a:xfrm>
            <a:off x="3685578" y="956086"/>
            <a:ext cx="4699011" cy="5094752"/>
            <a:chOff x="3685578" y="1138966"/>
            <a:chExt cx="4699011" cy="5094752"/>
          </a:xfrm>
        </p:grpSpPr>
        <p:sp>
          <p:nvSpPr>
            <p:cNvPr id="42" name="Pfeil: nach links gekrümmt 41">
              <a:extLst>
                <a:ext uri="{FF2B5EF4-FFF2-40B4-BE49-F238E27FC236}">
                  <a16:creationId xmlns:a16="http://schemas.microsoft.com/office/drawing/2014/main" id="{06C2D5EA-640F-41B0-98B9-830844C5AB93}"/>
                </a:ext>
              </a:extLst>
            </p:cNvPr>
            <p:cNvSpPr/>
            <p:nvPr/>
          </p:nvSpPr>
          <p:spPr>
            <a:xfrm rot="10800000">
              <a:off x="6269887" y="1138967"/>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3" name="Pfeil: nach links gekrümmt 42">
              <a:extLst>
                <a:ext uri="{FF2B5EF4-FFF2-40B4-BE49-F238E27FC236}">
                  <a16:creationId xmlns:a16="http://schemas.microsoft.com/office/drawing/2014/main" id="{BE76D5BE-874A-46A8-B3D0-03CB2BE02C52}"/>
                </a:ext>
              </a:extLst>
            </p:cNvPr>
            <p:cNvSpPr/>
            <p:nvPr/>
          </p:nvSpPr>
          <p:spPr>
            <a:xfrm rot="10800000" flipH="1">
              <a:off x="3685578" y="1138966"/>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9" name="Textfeld 18">
            <a:extLst>
              <a:ext uri="{FF2B5EF4-FFF2-40B4-BE49-F238E27FC236}">
                <a16:creationId xmlns:a16="http://schemas.microsoft.com/office/drawing/2014/main" id="{0F450E6B-2958-4788-86F0-0947E64089A8}"/>
              </a:ext>
            </a:extLst>
          </p:cNvPr>
          <p:cNvSpPr txBox="1"/>
          <p:nvPr/>
        </p:nvSpPr>
        <p:spPr>
          <a:xfrm>
            <a:off x="2825782" y="5259579"/>
            <a:ext cx="1609344"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Psychologie</a:t>
            </a:r>
          </a:p>
        </p:txBody>
      </p:sp>
      <p:sp>
        <p:nvSpPr>
          <p:cNvPr id="21" name="Textfeld 20">
            <a:extLst>
              <a:ext uri="{FF2B5EF4-FFF2-40B4-BE49-F238E27FC236}">
                <a16:creationId xmlns:a16="http://schemas.microsoft.com/office/drawing/2014/main" id="{19531386-8B33-40B8-86B6-B7A2D7814B65}"/>
              </a:ext>
            </a:extLst>
          </p:cNvPr>
          <p:cNvSpPr txBox="1"/>
          <p:nvPr/>
        </p:nvSpPr>
        <p:spPr>
          <a:xfrm>
            <a:off x="6601860" y="5441875"/>
            <a:ext cx="1456944"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Informatik</a:t>
            </a:r>
          </a:p>
        </p:txBody>
      </p:sp>
      <p:sp>
        <p:nvSpPr>
          <p:cNvPr id="22" name="Textfeld 21">
            <a:extLst>
              <a:ext uri="{FF2B5EF4-FFF2-40B4-BE49-F238E27FC236}">
                <a16:creationId xmlns:a16="http://schemas.microsoft.com/office/drawing/2014/main" id="{BFDF4A21-EA41-4ECA-BA9B-7995B9BA4470}"/>
              </a:ext>
            </a:extLst>
          </p:cNvPr>
          <p:cNvSpPr txBox="1"/>
          <p:nvPr/>
        </p:nvSpPr>
        <p:spPr>
          <a:xfrm>
            <a:off x="4755094" y="5641576"/>
            <a:ext cx="1072753"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Design</a:t>
            </a:r>
          </a:p>
        </p:txBody>
      </p:sp>
      <p:sp>
        <p:nvSpPr>
          <p:cNvPr id="23" name="Textfeld 22">
            <a:extLst>
              <a:ext uri="{FF2B5EF4-FFF2-40B4-BE49-F238E27FC236}">
                <a16:creationId xmlns:a16="http://schemas.microsoft.com/office/drawing/2014/main" id="{908C26A5-8E95-4A76-810A-A36EA43E78FA}"/>
              </a:ext>
            </a:extLst>
          </p:cNvPr>
          <p:cNvSpPr txBox="1"/>
          <p:nvPr/>
        </p:nvSpPr>
        <p:spPr>
          <a:xfrm>
            <a:off x="937743" y="5527353"/>
            <a:ext cx="1609344"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Soziologie</a:t>
            </a:r>
          </a:p>
        </p:txBody>
      </p:sp>
      <p:sp>
        <p:nvSpPr>
          <p:cNvPr id="24" name="Textfeld 23">
            <a:extLst>
              <a:ext uri="{FF2B5EF4-FFF2-40B4-BE49-F238E27FC236}">
                <a16:creationId xmlns:a16="http://schemas.microsoft.com/office/drawing/2014/main" id="{E5DFFCE4-ACE7-4501-A4B6-DB239B95B5C1}"/>
              </a:ext>
            </a:extLst>
          </p:cNvPr>
          <p:cNvSpPr txBox="1"/>
          <p:nvPr/>
        </p:nvSpPr>
        <p:spPr>
          <a:xfrm>
            <a:off x="10064030" y="5292681"/>
            <a:ext cx="1182481"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Biologie</a:t>
            </a:r>
          </a:p>
        </p:txBody>
      </p:sp>
      <p:sp>
        <p:nvSpPr>
          <p:cNvPr id="25" name="Textfeld 24">
            <a:extLst>
              <a:ext uri="{FF2B5EF4-FFF2-40B4-BE49-F238E27FC236}">
                <a16:creationId xmlns:a16="http://schemas.microsoft.com/office/drawing/2014/main" id="{2A48BC46-80B8-4AF3-9351-81B0420DCA75}"/>
              </a:ext>
            </a:extLst>
          </p:cNvPr>
          <p:cNvSpPr txBox="1"/>
          <p:nvPr/>
        </p:nvSpPr>
        <p:spPr>
          <a:xfrm>
            <a:off x="8424314" y="5641576"/>
            <a:ext cx="1456944"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de-DE" b="1" dirty="0"/>
              <a:t>Ergonomie</a:t>
            </a:r>
          </a:p>
        </p:txBody>
      </p:sp>
      <p:sp>
        <p:nvSpPr>
          <p:cNvPr id="26" name="Textfeld 25">
            <a:extLst>
              <a:ext uri="{FF2B5EF4-FFF2-40B4-BE49-F238E27FC236}">
                <a16:creationId xmlns:a16="http://schemas.microsoft.com/office/drawing/2014/main" id="{359938F3-53F3-4780-987F-D5F96AEC766A}"/>
              </a:ext>
            </a:extLst>
          </p:cNvPr>
          <p:cNvSpPr txBox="1"/>
          <p:nvPr/>
        </p:nvSpPr>
        <p:spPr>
          <a:xfrm>
            <a:off x="4435126" y="4682949"/>
            <a:ext cx="3146076" cy="469344"/>
          </a:xfrm>
          <a:prstGeom prst="roundRect">
            <a:avLst>
              <a:gd name="adj" fmla="val 37553"/>
            </a:avLst>
          </a:prstGeom>
          <a:solidFill>
            <a:srgbClr val="FFFFCC">
              <a:alpha val="80000"/>
            </a:srgbClr>
          </a:solidFill>
          <a:ln w="19050">
            <a:solidFill>
              <a:schemeClr val="tx1"/>
            </a:solidFill>
          </a:ln>
        </p:spPr>
        <p:txBody>
          <a:bodyPr wrap="square" rtlCol="0">
            <a:spAutoFit/>
          </a:bodyPr>
          <a:lstStyle/>
          <a:p>
            <a:pPr algn="ctr"/>
            <a:r>
              <a:rPr lang="de-DE" b="1" dirty="0"/>
              <a:t>Systematisches Vorgehen</a:t>
            </a:r>
          </a:p>
        </p:txBody>
      </p:sp>
      <p:sp>
        <p:nvSpPr>
          <p:cNvPr id="27" name="Textfeld 26">
            <a:extLst>
              <a:ext uri="{FF2B5EF4-FFF2-40B4-BE49-F238E27FC236}">
                <a16:creationId xmlns:a16="http://schemas.microsoft.com/office/drawing/2014/main" id="{2ECC0C2C-4221-4963-9FC7-FB186F5B20DA}"/>
              </a:ext>
            </a:extLst>
          </p:cNvPr>
          <p:cNvSpPr txBox="1"/>
          <p:nvPr/>
        </p:nvSpPr>
        <p:spPr>
          <a:xfrm>
            <a:off x="5361162" y="4068814"/>
            <a:ext cx="1469675" cy="469344"/>
          </a:xfrm>
          <a:prstGeom prst="roundRect">
            <a:avLst>
              <a:gd name="adj" fmla="val 37553"/>
            </a:avLst>
          </a:prstGeom>
          <a:solidFill>
            <a:srgbClr val="FFFFCC">
              <a:alpha val="80000"/>
            </a:srgbClr>
          </a:solidFill>
          <a:ln w="19050">
            <a:solidFill>
              <a:schemeClr val="tx1"/>
            </a:solidFill>
          </a:ln>
        </p:spPr>
        <p:txBody>
          <a:bodyPr wrap="square" rtlCol="0">
            <a:spAutoFit/>
          </a:bodyPr>
          <a:lstStyle/>
          <a:p>
            <a:pPr algn="ctr"/>
            <a:r>
              <a:rPr lang="de-DE" b="1" dirty="0"/>
              <a:t>Kreativität</a:t>
            </a:r>
          </a:p>
        </p:txBody>
      </p:sp>
      <p:sp>
        <p:nvSpPr>
          <p:cNvPr id="30" name="Textfeld 29">
            <a:extLst>
              <a:ext uri="{FF2B5EF4-FFF2-40B4-BE49-F238E27FC236}">
                <a16:creationId xmlns:a16="http://schemas.microsoft.com/office/drawing/2014/main" id="{17D56589-D523-4FAD-BBE5-B5A144AFA581}"/>
              </a:ext>
            </a:extLst>
          </p:cNvPr>
          <p:cNvSpPr txBox="1"/>
          <p:nvPr/>
        </p:nvSpPr>
        <p:spPr>
          <a:xfrm>
            <a:off x="7064780" y="2892359"/>
            <a:ext cx="2383644"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Interaktionsdesign</a:t>
            </a:r>
          </a:p>
        </p:txBody>
      </p:sp>
      <p:sp>
        <p:nvSpPr>
          <p:cNvPr id="31" name="Textfeld 30">
            <a:extLst>
              <a:ext uri="{FF2B5EF4-FFF2-40B4-BE49-F238E27FC236}">
                <a16:creationId xmlns:a16="http://schemas.microsoft.com/office/drawing/2014/main" id="{E7D54D3F-B52F-4BFB-AF9E-23EE8FA2BCCE}"/>
              </a:ext>
            </a:extLst>
          </p:cNvPr>
          <p:cNvSpPr txBox="1"/>
          <p:nvPr/>
        </p:nvSpPr>
        <p:spPr>
          <a:xfrm>
            <a:off x="5572355" y="3041553"/>
            <a:ext cx="1292836"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Usability</a:t>
            </a:r>
          </a:p>
        </p:txBody>
      </p:sp>
      <p:sp>
        <p:nvSpPr>
          <p:cNvPr id="32" name="Textfeld 31">
            <a:extLst>
              <a:ext uri="{FF2B5EF4-FFF2-40B4-BE49-F238E27FC236}">
                <a16:creationId xmlns:a16="http://schemas.microsoft.com/office/drawing/2014/main" id="{C361D948-E1FB-4E7F-B6C2-7FAC8657C840}"/>
              </a:ext>
            </a:extLst>
          </p:cNvPr>
          <p:cNvSpPr txBox="1"/>
          <p:nvPr/>
        </p:nvSpPr>
        <p:spPr>
          <a:xfrm>
            <a:off x="3097279" y="3276225"/>
            <a:ext cx="2114702"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User Experience</a:t>
            </a:r>
          </a:p>
        </p:txBody>
      </p:sp>
      <p:sp>
        <p:nvSpPr>
          <p:cNvPr id="33" name="Textfeld 32">
            <a:extLst>
              <a:ext uri="{FF2B5EF4-FFF2-40B4-BE49-F238E27FC236}">
                <a16:creationId xmlns:a16="http://schemas.microsoft.com/office/drawing/2014/main" id="{2A8844B3-15A8-4D9C-8261-633FF313DE0A}"/>
              </a:ext>
            </a:extLst>
          </p:cNvPr>
          <p:cNvSpPr txBox="1"/>
          <p:nvPr/>
        </p:nvSpPr>
        <p:spPr>
          <a:xfrm>
            <a:off x="7678587" y="2032480"/>
            <a:ext cx="1563982"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VR, AR, XR</a:t>
            </a:r>
          </a:p>
        </p:txBody>
      </p:sp>
      <p:sp>
        <p:nvSpPr>
          <p:cNvPr id="34" name="Textfeld 33">
            <a:extLst>
              <a:ext uri="{FF2B5EF4-FFF2-40B4-BE49-F238E27FC236}">
                <a16:creationId xmlns:a16="http://schemas.microsoft.com/office/drawing/2014/main" id="{E5408A72-2A0D-4604-BB64-9FBA0CD0B23B}"/>
              </a:ext>
            </a:extLst>
          </p:cNvPr>
          <p:cNvSpPr txBox="1"/>
          <p:nvPr/>
        </p:nvSpPr>
        <p:spPr>
          <a:xfrm>
            <a:off x="2443448" y="2455527"/>
            <a:ext cx="2786571"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err="1"/>
              <a:t>Ubiquitous</a:t>
            </a:r>
            <a:r>
              <a:rPr lang="de-DE" b="1" dirty="0"/>
              <a:t> Computing</a:t>
            </a:r>
          </a:p>
        </p:txBody>
      </p:sp>
      <p:sp>
        <p:nvSpPr>
          <p:cNvPr id="35" name="Textfeld 34">
            <a:extLst>
              <a:ext uri="{FF2B5EF4-FFF2-40B4-BE49-F238E27FC236}">
                <a16:creationId xmlns:a16="http://schemas.microsoft.com/office/drawing/2014/main" id="{706618B5-B5CD-4E1E-ADF7-85FAF62488DF}"/>
              </a:ext>
            </a:extLst>
          </p:cNvPr>
          <p:cNvSpPr txBox="1"/>
          <p:nvPr/>
        </p:nvSpPr>
        <p:spPr>
          <a:xfrm>
            <a:off x="4610384" y="960727"/>
            <a:ext cx="1700399"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Gamification</a:t>
            </a:r>
          </a:p>
        </p:txBody>
      </p:sp>
      <p:sp>
        <p:nvSpPr>
          <p:cNvPr id="36" name="Textfeld 35">
            <a:extLst>
              <a:ext uri="{FF2B5EF4-FFF2-40B4-BE49-F238E27FC236}">
                <a16:creationId xmlns:a16="http://schemas.microsoft.com/office/drawing/2014/main" id="{B7DE03D8-0A72-49F8-A933-2A5B70B103AE}"/>
              </a:ext>
            </a:extLst>
          </p:cNvPr>
          <p:cNvSpPr txBox="1"/>
          <p:nvPr/>
        </p:nvSpPr>
        <p:spPr>
          <a:xfrm>
            <a:off x="3590204" y="1687288"/>
            <a:ext cx="2785261"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Interaktionsforschung</a:t>
            </a:r>
          </a:p>
        </p:txBody>
      </p:sp>
      <p:sp>
        <p:nvSpPr>
          <p:cNvPr id="37" name="Textfeld 36">
            <a:extLst>
              <a:ext uri="{FF2B5EF4-FFF2-40B4-BE49-F238E27FC236}">
                <a16:creationId xmlns:a16="http://schemas.microsoft.com/office/drawing/2014/main" id="{91345D86-D30F-404B-9764-E06CE85CC373}"/>
              </a:ext>
            </a:extLst>
          </p:cNvPr>
          <p:cNvSpPr txBox="1"/>
          <p:nvPr/>
        </p:nvSpPr>
        <p:spPr>
          <a:xfrm>
            <a:off x="6731417" y="1227066"/>
            <a:ext cx="2066850"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err="1"/>
              <a:t>Social</a:t>
            </a:r>
            <a:r>
              <a:rPr lang="de-DE" b="1" dirty="0"/>
              <a:t> Software</a:t>
            </a:r>
          </a:p>
        </p:txBody>
      </p:sp>
      <p:sp>
        <p:nvSpPr>
          <p:cNvPr id="38" name="Textfeld 37">
            <a:extLst>
              <a:ext uri="{FF2B5EF4-FFF2-40B4-BE49-F238E27FC236}">
                <a16:creationId xmlns:a16="http://schemas.microsoft.com/office/drawing/2014/main" id="{F974D2DB-5C3E-4B08-9A6F-B6CE1783EFCA}"/>
              </a:ext>
            </a:extLst>
          </p:cNvPr>
          <p:cNvSpPr txBox="1"/>
          <p:nvPr/>
        </p:nvSpPr>
        <p:spPr>
          <a:xfrm>
            <a:off x="5363981" y="2282627"/>
            <a:ext cx="2168333"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de-DE" b="1" dirty="0"/>
              <a:t>Hardware Design</a:t>
            </a:r>
          </a:p>
        </p:txBody>
      </p:sp>
    </p:spTree>
    <p:extLst>
      <p:ext uri="{BB962C8B-B14F-4D97-AF65-F5344CB8AC3E}">
        <p14:creationId xmlns:p14="http://schemas.microsoft.com/office/powerpoint/2010/main" val="4070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19" grpId="0" animBg="1"/>
      <p:bldP spid="21" grpId="0" animBg="1"/>
      <p:bldP spid="22" grpId="0" animBg="1"/>
      <p:bldP spid="23" grpId="0" animBg="1"/>
      <p:bldP spid="24" grpId="0" animBg="1"/>
      <p:bldP spid="25" grpId="0" animBg="1"/>
      <p:bldP spid="26" grpId="0" animBg="1"/>
      <p:bldP spid="27"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86DFA-EA5E-4BBC-993C-DD8B1E2032E5}"/>
              </a:ext>
            </a:extLst>
          </p:cNvPr>
          <p:cNvSpPr>
            <a:spLocks noGrp="1"/>
          </p:cNvSpPr>
          <p:nvPr>
            <p:ph type="title"/>
          </p:nvPr>
        </p:nvSpPr>
        <p:spPr/>
        <p:txBody>
          <a:bodyPr/>
          <a:lstStyle/>
          <a:p>
            <a:r>
              <a:rPr lang="de-DE" dirty="0"/>
              <a:t>Mein Versuch einer Topologie</a:t>
            </a:r>
          </a:p>
        </p:txBody>
      </p:sp>
      <p:sp>
        <p:nvSpPr>
          <p:cNvPr id="3" name="Textfeld 2">
            <a:extLst>
              <a:ext uri="{FF2B5EF4-FFF2-40B4-BE49-F238E27FC236}">
                <a16:creationId xmlns:a16="http://schemas.microsoft.com/office/drawing/2014/main" id="{9C6F10FA-C135-4524-BEB3-AE6802BEBD88}"/>
              </a:ext>
            </a:extLst>
          </p:cNvPr>
          <p:cNvSpPr txBox="1"/>
          <p:nvPr/>
        </p:nvSpPr>
        <p:spPr>
          <a:xfrm>
            <a:off x="377364" y="5199573"/>
            <a:ext cx="11217228" cy="923330"/>
          </a:xfrm>
          <a:prstGeom prst="rect">
            <a:avLst/>
          </a:prstGeom>
          <a:noFill/>
        </p:spPr>
        <p:txBody>
          <a:bodyPr wrap="square" rtlCol="0">
            <a:spAutoFit/>
          </a:bodyPr>
          <a:lstStyle/>
          <a:p>
            <a:pPr marL="285750" indent="-285750">
              <a:buFont typeface="Arial" panose="020B0604020202020204" pitchFamily="34" charset="0"/>
              <a:buChar char="•"/>
            </a:pPr>
            <a:r>
              <a:rPr lang="de-DE" dirty="0"/>
              <a:t>Draußen in der Realität: viel Gleiches unter verschiedenen Namen, viel Verschiedenes unter dem gleichen Namen. Mein Tipp: nicht zu sehr an der Wortwahl aufhängen.</a:t>
            </a:r>
          </a:p>
          <a:p>
            <a:pPr marL="285750" indent="-285750">
              <a:buFont typeface="Arial" panose="020B0604020202020204" pitchFamily="34" charset="0"/>
              <a:buChar char="•"/>
            </a:pPr>
            <a:r>
              <a:rPr lang="de-DE" dirty="0"/>
              <a:t>Detailliertere Definitionen (mit Bezug auf wichtige Normen) folgen später!</a:t>
            </a:r>
          </a:p>
        </p:txBody>
      </p:sp>
      <p:sp>
        <p:nvSpPr>
          <p:cNvPr id="4" name="Textfeld 3">
            <a:extLst>
              <a:ext uri="{FF2B5EF4-FFF2-40B4-BE49-F238E27FC236}">
                <a16:creationId xmlns:a16="http://schemas.microsoft.com/office/drawing/2014/main" id="{70567E6F-9592-4245-AA6E-C28144D4DD6A}"/>
              </a:ext>
            </a:extLst>
          </p:cNvPr>
          <p:cNvSpPr txBox="1"/>
          <p:nvPr/>
        </p:nvSpPr>
        <p:spPr bwMode="auto">
          <a:xfrm>
            <a:off x="5349187" y="2250028"/>
            <a:ext cx="3251657" cy="1401126"/>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tx1"/>
                </a:solidFill>
                <a:effectLst/>
                <a:uLnTx/>
                <a:uFillTx/>
                <a:latin typeface="+mn-lt"/>
              </a:rPr>
              <a:t>User Experience</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600" i="0" u="none" strike="noStrike" kern="0" cap="none" spc="0" normalizeH="0" baseline="0" noProof="0" dirty="0">
                <a:ln>
                  <a:noFill/>
                </a:ln>
                <a:solidFill>
                  <a:schemeClr val="tx1"/>
                </a:solidFill>
                <a:effectLst/>
                <a:uLnTx/>
                <a:uFillTx/>
                <a:latin typeface="+mn-lt"/>
              </a:rPr>
              <a:t>Wie es ist (subjektiv), wenn man ein (bestimmtes) interaktives System benutzt</a:t>
            </a:r>
          </a:p>
        </p:txBody>
      </p:sp>
      <p:sp>
        <p:nvSpPr>
          <p:cNvPr id="5" name="Textfeld 4">
            <a:extLst>
              <a:ext uri="{FF2B5EF4-FFF2-40B4-BE49-F238E27FC236}">
                <a16:creationId xmlns:a16="http://schemas.microsoft.com/office/drawing/2014/main" id="{2061EB80-ADBE-4B6E-8158-B38D4A378042}"/>
              </a:ext>
            </a:extLst>
          </p:cNvPr>
          <p:cNvSpPr txBox="1"/>
          <p:nvPr/>
        </p:nvSpPr>
        <p:spPr bwMode="auto">
          <a:xfrm>
            <a:off x="2883591" y="4057784"/>
            <a:ext cx="3588774" cy="96936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tx1"/>
                </a:solidFill>
                <a:effectLst/>
                <a:uLnTx/>
                <a:uFillTx/>
                <a:latin typeface="+mn-lt"/>
              </a:rPr>
              <a:t>Usability</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Benutzbarkeit, Gebrauchstauglichkeit, u</a:t>
            </a:r>
            <a:r>
              <a:rPr kumimoji="0" lang="de-DE" sz="1600" i="0" u="none" strike="noStrike" kern="0" cap="none" spc="0" normalizeH="0" baseline="0" noProof="0" dirty="0" err="1">
                <a:ln>
                  <a:noFill/>
                </a:ln>
                <a:solidFill>
                  <a:schemeClr val="tx1"/>
                </a:solidFill>
                <a:effectLst/>
                <a:uLnTx/>
                <a:uFillTx/>
                <a:latin typeface="+mn-lt"/>
              </a:rPr>
              <a:t>gs</a:t>
            </a:r>
            <a:r>
              <a:rPr kumimoji="0" lang="de-DE" sz="1600" i="0" u="none" strike="noStrike" kern="0" cap="none" spc="0" normalizeH="0" baseline="0" noProof="0" dirty="0">
                <a:ln>
                  <a:noFill/>
                </a:ln>
                <a:solidFill>
                  <a:schemeClr val="tx1"/>
                </a:solidFill>
                <a:effectLst/>
                <a:uLnTx/>
                <a:uFillTx/>
                <a:latin typeface="+mn-lt"/>
              </a:rPr>
              <a:t>. „Benutzerfreundlichkeit“</a:t>
            </a:r>
          </a:p>
        </p:txBody>
      </p:sp>
      <p:sp>
        <p:nvSpPr>
          <p:cNvPr id="6" name="Textfeld 5">
            <a:extLst>
              <a:ext uri="{FF2B5EF4-FFF2-40B4-BE49-F238E27FC236}">
                <a16:creationId xmlns:a16="http://schemas.microsoft.com/office/drawing/2014/main" id="{1A2273FF-8F58-46AE-8E61-9D745A99F522}"/>
              </a:ext>
            </a:extLst>
          </p:cNvPr>
          <p:cNvSpPr txBox="1"/>
          <p:nvPr/>
        </p:nvSpPr>
        <p:spPr bwMode="auto">
          <a:xfrm>
            <a:off x="294718" y="1348389"/>
            <a:ext cx="3811051" cy="273194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tx1"/>
                </a:solidFill>
                <a:effectLst/>
                <a:uLnTx/>
                <a:uFillTx/>
                <a:latin typeface="+mn-lt"/>
              </a:rPr>
              <a:t>Mensch-Computer-Interaktion (MCI)</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Auch: Mensch-Technik-Interaktion (MTI), Human-Computer Interaction (HCI)</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600" i="0" u="none" strike="noStrike" kern="0" cap="none" spc="0" normalizeH="0" baseline="0" noProof="0" dirty="0">
                <a:ln>
                  <a:noFill/>
                </a:ln>
                <a:solidFill>
                  <a:schemeClr val="tx1"/>
                </a:solidFill>
                <a:effectLst/>
                <a:uLnTx/>
                <a:uFillTx/>
                <a:latin typeface="+mn-lt"/>
              </a:rPr>
              <a:t>Akademisches Gebiet zwischen Informatik und Psychologie, das Fragestellungen zum Einfluss von Mensch und Digitaltechnik aufeinander untersucht</a:t>
            </a:r>
          </a:p>
        </p:txBody>
      </p:sp>
      <p:sp>
        <p:nvSpPr>
          <p:cNvPr id="7" name="Textfeld 6">
            <a:extLst>
              <a:ext uri="{FF2B5EF4-FFF2-40B4-BE49-F238E27FC236}">
                <a16:creationId xmlns:a16="http://schemas.microsoft.com/office/drawing/2014/main" id="{4F7E8966-5F35-4B90-9AC4-705759CE718B}"/>
              </a:ext>
            </a:extLst>
          </p:cNvPr>
          <p:cNvSpPr txBox="1"/>
          <p:nvPr/>
        </p:nvSpPr>
        <p:spPr bwMode="auto">
          <a:xfrm>
            <a:off x="8838962" y="3159030"/>
            <a:ext cx="3058320" cy="154708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tx1"/>
                </a:solidFill>
                <a:effectLst/>
                <a:uLnTx/>
                <a:uFillTx/>
                <a:latin typeface="+mn-lt"/>
              </a:rPr>
              <a:t>UX Design</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Prozess der konstruktiven/kreativen Gestaltung eines interaktiven Systems mit Fokus auf die UX</a:t>
            </a:r>
            <a:endParaRPr kumimoji="0" lang="de-DE" sz="1600" i="0" u="none" strike="noStrike" kern="0" cap="none" spc="0" normalizeH="0" baseline="0" noProof="0" dirty="0">
              <a:ln>
                <a:noFill/>
              </a:ln>
              <a:solidFill>
                <a:schemeClr val="tx1"/>
              </a:solidFill>
              <a:effectLst/>
              <a:uLnTx/>
              <a:uFillTx/>
              <a:latin typeface="+mn-lt"/>
            </a:endParaRPr>
          </a:p>
        </p:txBody>
      </p:sp>
      <p:sp>
        <p:nvSpPr>
          <p:cNvPr id="8" name="Textfeld 7">
            <a:extLst>
              <a:ext uri="{FF2B5EF4-FFF2-40B4-BE49-F238E27FC236}">
                <a16:creationId xmlns:a16="http://schemas.microsoft.com/office/drawing/2014/main" id="{55475AD3-65A3-465B-8AD9-77BAF0089C08}"/>
              </a:ext>
            </a:extLst>
          </p:cNvPr>
          <p:cNvSpPr txBox="1"/>
          <p:nvPr/>
        </p:nvSpPr>
        <p:spPr bwMode="auto">
          <a:xfrm>
            <a:off x="7545507" y="418137"/>
            <a:ext cx="4337519" cy="109471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2000" b="1" i="0" u="none" strike="noStrike" kern="0" cap="none" spc="0" normalizeH="0" baseline="0" noProof="0" dirty="0">
                <a:ln>
                  <a:noFill/>
                </a:ln>
                <a:solidFill>
                  <a:schemeClr val="tx1"/>
                </a:solidFill>
                <a:effectLst/>
                <a:uLnTx/>
                <a:uFillTx/>
                <a:latin typeface="+mn-lt"/>
              </a:rPr>
              <a:t>UX Research</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Systematische Kontextuntersuchung, Anforderungsermittlung, Evaluation von Gestaltungsprozessen</a:t>
            </a:r>
            <a:endParaRPr kumimoji="0" lang="de-DE" sz="1600" i="0" u="none" strike="noStrike" kern="0" cap="none" spc="0" normalizeH="0" baseline="0" noProof="0" dirty="0">
              <a:ln>
                <a:noFill/>
              </a:ln>
              <a:solidFill>
                <a:schemeClr val="tx1"/>
              </a:solidFill>
              <a:effectLst/>
              <a:uLnTx/>
              <a:uFillTx/>
              <a:latin typeface="+mn-lt"/>
            </a:endParaRPr>
          </a:p>
        </p:txBody>
      </p:sp>
      <p:cxnSp>
        <p:nvCxnSpPr>
          <p:cNvPr id="9" name="Gerade Verbindung mit Pfeil 8">
            <a:extLst>
              <a:ext uri="{FF2B5EF4-FFF2-40B4-BE49-F238E27FC236}">
                <a16:creationId xmlns:a16="http://schemas.microsoft.com/office/drawing/2014/main" id="{B21FE068-738E-44A4-A990-95F6D1A402E7}"/>
              </a:ext>
            </a:extLst>
          </p:cNvPr>
          <p:cNvCxnSpPr>
            <a:cxnSpLocks/>
          </p:cNvCxnSpPr>
          <p:nvPr/>
        </p:nvCxnSpPr>
        <p:spPr>
          <a:xfrm flipH="1">
            <a:off x="7205472" y="1473758"/>
            <a:ext cx="1135284" cy="69491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E7D1552-B111-4EED-99EB-5B37E3860221}"/>
              </a:ext>
            </a:extLst>
          </p:cNvPr>
          <p:cNvCxnSpPr>
            <a:cxnSpLocks/>
          </p:cNvCxnSpPr>
          <p:nvPr/>
        </p:nvCxnSpPr>
        <p:spPr>
          <a:xfrm flipH="1" flipV="1">
            <a:off x="8566098" y="2875932"/>
            <a:ext cx="1055495" cy="796908"/>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43FD6FCB-156C-46AF-B3AD-ECAF47247978}"/>
              </a:ext>
            </a:extLst>
          </p:cNvPr>
          <p:cNvSpPr txBox="1"/>
          <p:nvPr/>
        </p:nvSpPr>
        <p:spPr bwMode="auto">
          <a:xfrm rot="2219685">
            <a:off x="8661380" y="3053775"/>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gestaltet</a:t>
            </a:r>
            <a:endParaRPr kumimoji="0" lang="de-DE" sz="1600" b="0" i="0" u="none" strike="noStrike" kern="0" cap="none" spc="0" normalizeH="0" baseline="0" noProof="0" dirty="0">
              <a:ln>
                <a:noFill/>
              </a:ln>
              <a:solidFill>
                <a:schemeClr val="tx1"/>
              </a:solidFill>
              <a:effectLst/>
              <a:uLnTx/>
              <a:uFillTx/>
              <a:latin typeface="+mn-lt"/>
            </a:endParaRPr>
          </a:p>
        </p:txBody>
      </p:sp>
      <p:sp>
        <p:nvSpPr>
          <p:cNvPr id="12" name="Textfeld 11">
            <a:extLst>
              <a:ext uri="{FF2B5EF4-FFF2-40B4-BE49-F238E27FC236}">
                <a16:creationId xmlns:a16="http://schemas.microsoft.com/office/drawing/2014/main" id="{9E987781-3D70-4556-AE96-4F7F2FBE673F}"/>
              </a:ext>
            </a:extLst>
          </p:cNvPr>
          <p:cNvSpPr txBox="1"/>
          <p:nvPr/>
        </p:nvSpPr>
        <p:spPr bwMode="auto">
          <a:xfrm rot="19698875">
            <a:off x="6628406" y="1624806"/>
            <a:ext cx="1898142" cy="271430"/>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fördert/untersucht</a:t>
            </a:r>
            <a:endParaRPr kumimoji="0" lang="de-DE" sz="1600" b="0" i="0" u="none" strike="noStrike" kern="0" cap="none" spc="0" normalizeH="0" baseline="0" noProof="0" dirty="0">
              <a:ln>
                <a:noFill/>
              </a:ln>
              <a:solidFill>
                <a:schemeClr val="tx1"/>
              </a:solidFill>
              <a:effectLst/>
              <a:uLnTx/>
              <a:uFillTx/>
              <a:latin typeface="+mn-lt"/>
            </a:endParaRPr>
          </a:p>
        </p:txBody>
      </p:sp>
      <p:cxnSp>
        <p:nvCxnSpPr>
          <p:cNvPr id="21" name="Gerade Verbindung mit Pfeil 20">
            <a:extLst>
              <a:ext uri="{FF2B5EF4-FFF2-40B4-BE49-F238E27FC236}">
                <a16:creationId xmlns:a16="http://schemas.microsoft.com/office/drawing/2014/main" id="{253C70B5-4AE1-42B0-8422-275080972572}"/>
              </a:ext>
            </a:extLst>
          </p:cNvPr>
          <p:cNvCxnSpPr>
            <a:cxnSpLocks/>
          </p:cNvCxnSpPr>
          <p:nvPr/>
        </p:nvCxnSpPr>
        <p:spPr>
          <a:xfrm flipV="1">
            <a:off x="4669536" y="2950092"/>
            <a:ext cx="834214" cy="95781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0D42FB1E-ABFB-401E-9472-CD3BD223F2A3}"/>
              </a:ext>
            </a:extLst>
          </p:cNvPr>
          <p:cNvCxnSpPr>
            <a:cxnSpLocks/>
          </p:cNvCxnSpPr>
          <p:nvPr/>
        </p:nvCxnSpPr>
        <p:spPr>
          <a:xfrm>
            <a:off x="2767584" y="3885363"/>
            <a:ext cx="1006023" cy="320181"/>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1B8EECF0-C1C8-4584-8C74-F55115C8E04E}"/>
              </a:ext>
            </a:extLst>
          </p:cNvPr>
          <p:cNvCxnSpPr>
            <a:cxnSpLocks/>
          </p:cNvCxnSpPr>
          <p:nvPr/>
        </p:nvCxnSpPr>
        <p:spPr>
          <a:xfrm flipV="1">
            <a:off x="3807721" y="2597425"/>
            <a:ext cx="1541466" cy="35266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A0AF4F91-42B0-441A-9A0C-639D235E97F1}"/>
              </a:ext>
            </a:extLst>
          </p:cNvPr>
          <p:cNvSpPr txBox="1"/>
          <p:nvPr/>
        </p:nvSpPr>
        <p:spPr bwMode="auto">
          <a:xfrm rot="1038450">
            <a:off x="2561489" y="4020959"/>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erforscht</a:t>
            </a:r>
            <a:endParaRPr kumimoji="0" lang="de-DE" sz="1600" b="0" i="0" u="none" strike="noStrike" kern="0" cap="none" spc="0" normalizeH="0" baseline="0" noProof="0" dirty="0">
              <a:ln>
                <a:noFill/>
              </a:ln>
              <a:solidFill>
                <a:schemeClr val="tx1"/>
              </a:solidFill>
              <a:effectLst/>
              <a:uLnTx/>
              <a:uFillTx/>
              <a:latin typeface="+mn-lt"/>
            </a:endParaRPr>
          </a:p>
        </p:txBody>
      </p:sp>
      <p:sp>
        <p:nvSpPr>
          <p:cNvPr id="31" name="Textfeld 30">
            <a:extLst>
              <a:ext uri="{FF2B5EF4-FFF2-40B4-BE49-F238E27FC236}">
                <a16:creationId xmlns:a16="http://schemas.microsoft.com/office/drawing/2014/main" id="{C54E8B3E-FA83-443B-95FC-1858E3CED1A9}"/>
              </a:ext>
            </a:extLst>
          </p:cNvPr>
          <p:cNvSpPr txBox="1"/>
          <p:nvPr/>
        </p:nvSpPr>
        <p:spPr bwMode="auto">
          <a:xfrm rot="20839172">
            <a:off x="3852983" y="2475558"/>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erforscht</a:t>
            </a:r>
            <a:endParaRPr kumimoji="0" lang="de-DE" sz="1600" b="0" i="0" u="none" strike="noStrike" kern="0" cap="none" spc="0" normalizeH="0" baseline="0" noProof="0" dirty="0">
              <a:ln>
                <a:noFill/>
              </a:ln>
              <a:solidFill>
                <a:schemeClr val="tx1"/>
              </a:solidFill>
              <a:effectLst/>
              <a:uLnTx/>
              <a:uFillTx/>
              <a:latin typeface="+mn-lt"/>
            </a:endParaRPr>
          </a:p>
        </p:txBody>
      </p:sp>
      <p:sp>
        <p:nvSpPr>
          <p:cNvPr id="32" name="Textfeld 31">
            <a:extLst>
              <a:ext uri="{FF2B5EF4-FFF2-40B4-BE49-F238E27FC236}">
                <a16:creationId xmlns:a16="http://schemas.microsoft.com/office/drawing/2014/main" id="{5877800D-D0C9-41E3-A1AD-5E1205251868}"/>
              </a:ext>
            </a:extLst>
          </p:cNvPr>
          <p:cNvSpPr txBox="1"/>
          <p:nvPr/>
        </p:nvSpPr>
        <p:spPr bwMode="auto">
          <a:xfrm rot="18649163">
            <a:off x="4320920" y="3216971"/>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latin typeface="+mn-lt"/>
              </a:rPr>
              <a:t>beeinflusst</a:t>
            </a:r>
            <a:endParaRPr kumimoji="0" lang="de-DE" sz="1600" b="0" i="0" u="none" strike="noStrike" kern="0" cap="none" spc="0" normalizeH="0" baseline="0" noProof="0" dirty="0">
              <a:ln>
                <a:noFill/>
              </a:ln>
              <a:solidFill>
                <a:schemeClr val="tx1"/>
              </a:solidFill>
              <a:effectLst/>
              <a:uLnTx/>
              <a:uFillTx/>
              <a:latin typeface="+mn-lt"/>
            </a:endParaRPr>
          </a:p>
        </p:txBody>
      </p:sp>
      <p:cxnSp>
        <p:nvCxnSpPr>
          <p:cNvPr id="34" name="Gerade Verbindung mit Pfeil 33">
            <a:extLst>
              <a:ext uri="{FF2B5EF4-FFF2-40B4-BE49-F238E27FC236}">
                <a16:creationId xmlns:a16="http://schemas.microsoft.com/office/drawing/2014/main" id="{70A45831-702C-4754-835D-0C0B9EA3CC50}"/>
              </a:ext>
            </a:extLst>
          </p:cNvPr>
          <p:cNvCxnSpPr>
            <a:cxnSpLocks/>
          </p:cNvCxnSpPr>
          <p:nvPr/>
        </p:nvCxnSpPr>
        <p:spPr>
          <a:xfrm flipV="1">
            <a:off x="4202185" y="1033045"/>
            <a:ext cx="3710423" cy="741461"/>
          </a:xfrm>
          <a:prstGeom prst="straightConnector1">
            <a:avLst/>
          </a:prstGeom>
          <a:ln w="38100">
            <a:solidFill>
              <a:srgbClr val="125CE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21E3BBB4-2F4E-4E94-AEAA-3D578F5416CC}"/>
              </a:ext>
            </a:extLst>
          </p:cNvPr>
          <p:cNvSpPr txBox="1"/>
          <p:nvPr/>
        </p:nvSpPr>
        <p:spPr bwMode="auto">
          <a:xfrm rot="20920123">
            <a:off x="4182568" y="1113893"/>
            <a:ext cx="3630186" cy="30574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600" kern="0" dirty="0"/>
              <a:t>g</a:t>
            </a:r>
            <a:r>
              <a:rPr lang="de-DE" sz="1600" kern="0" dirty="0">
                <a:latin typeface="+mn-lt"/>
              </a:rPr>
              <a:t>emeinsame empirische Methoden</a:t>
            </a:r>
            <a:endParaRPr kumimoji="0" lang="de-DE" sz="16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6382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30" grpId="0"/>
      <p:bldP spid="31"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F9A1-FE58-4A18-BA36-F93A1133A495}"/>
              </a:ext>
            </a:extLst>
          </p:cNvPr>
          <p:cNvSpPr>
            <a:spLocks noGrp="1"/>
          </p:cNvSpPr>
          <p:nvPr>
            <p:ph type="title"/>
          </p:nvPr>
        </p:nvSpPr>
        <p:spPr/>
        <p:txBody>
          <a:bodyPr>
            <a:normAutofit/>
          </a:bodyPr>
          <a:lstStyle/>
          <a:p>
            <a:r>
              <a:rPr lang="de-DE" dirty="0"/>
              <a:t>Wie sollte eine Einführungsveranstaltung aussehen?</a:t>
            </a:r>
          </a:p>
        </p:txBody>
      </p:sp>
      <p:sp>
        <p:nvSpPr>
          <p:cNvPr id="3" name="Inhaltsplatzhalter 2">
            <a:extLst>
              <a:ext uri="{FF2B5EF4-FFF2-40B4-BE49-F238E27FC236}">
                <a16:creationId xmlns:a16="http://schemas.microsoft.com/office/drawing/2014/main" id="{623F2B2B-78AD-468E-9523-825A25B92484}"/>
              </a:ext>
            </a:extLst>
          </p:cNvPr>
          <p:cNvSpPr>
            <a:spLocks noGrp="1"/>
          </p:cNvSpPr>
          <p:nvPr>
            <p:ph idx="1"/>
          </p:nvPr>
        </p:nvSpPr>
        <p:spPr>
          <a:xfrm>
            <a:off x="838200" y="1292352"/>
            <a:ext cx="4904232" cy="4450080"/>
          </a:xfrm>
        </p:spPr>
        <p:txBody>
          <a:bodyPr>
            <a:normAutofit/>
          </a:bodyPr>
          <a:lstStyle/>
          <a:p>
            <a:pPr marL="514350" indent="-514350">
              <a:buFont typeface="+mj-lt"/>
              <a:buAutoNum type="arabicPeriod" startAt="2"/>
            </a:pPr>
            <a:r>
              <a:rPr lang="de-DE" sz="2000" dirty="0"/>
              <a:t>Einführung</a:t>
            </a:r>
          </a:p>
          <a:p>
            <a:pPr marL="971550" lvl="1" indent="-514350">
              <a:buFont typeface="+mj-lt"/>
              <a:buAutoNum type="arabicPeriod"/>
            </a:pPr>
            <a:r>
              <a:rPr lang="de-DE" sz="1800" dirty="0"/>
              <a:t>Mensch – Aufgabe – Software</a:t>
            </a:r>
          </a:p>
          <a:p>
            <a:pPr marL="971550" lvl="1" indent="-514350">
              <a:buFont typeface="+mj-lt"/>
              <a:buAutoNum type="arabicPeriod"/>
            </a:pPr>
            <a:r>
              <a:rPr lang="de-DE" sz="1800" dirty="0"/>
              <a:t>Entwicklung der Software-Ergonomie</a:t>
            </a:r>
          </a:p>
          <a:p>
            <a:pPr marL="971550" lvl="1" indent="-514350">
              <a:buFont typeface="+mj-lt"/>
              <a:buAutoNum type="arabicPeriod"/>
            </a:pPr>
            <a:r>
              <a:rPr lang="de-DE" sz="1800" dirty="0"/>
              <a:t>Normen und rechtliche Grundlagen</a:t>
            </a:r>
          </a:p>
          <a:p>
            <a:pPr marL="514350" indent="-514350">
              <a:buFont typeface="+mj-lt"/>
              <a:buAutoNum type="arabicPeriod" startAt="2"/>
            </a:pPr>
            <a:r>
              <a:rPr lang="de-DE" sz="2000" dirty="0"/>
              <a:t>Grundlagen der Mensch-Computer-Interaktion</a:t>
            </a:r>
          </a:p>
          <a:p>
            <a:pPr marL="971550" lvl="1" indent="-514350">
              <a:buFont typeface="+mj-lt"/>
              <a:buAutoNum type="arabicPeriod"/>
            </a:pPr>
            <a:r>
              <a:rPr lang="de-DE" sz="1800" dirty="0"/>
              <a:t>Menschliche Informationsverarbeitung und Handlungsprozesse</a:t>
            </a:r>
          </a:p>
          <a:p>
            <a:pPr marL="971550" lvl="1" indent="-514350">
              <a:buFont typeface="+mj-lt"/>
              <a:buAutoNum type="arabicPeriod"/>
            </a:pPr>
            <a:r>
              <a:rPr lang="de-DE" sz="1800" dirty="0"/>
              <a:t>Ein-/Ausgabegeräte</a:t>
            </a:r>
          </a:p>
          <a:p>
            <a:pPr marL="971550" lvl="1" indent="-514350">
              <a:buFont typeface="+mj-lt"/>
              <a:buAutoNum type="arabicPeriod"/>
            </a:pPr>
            <a:r>
              <a:rPr lang="de-DE" sz="1800" dirty="0"/>
              <a:t>Interaktionstechniken</a:t>
            </a:r>
          </a:p>
          <a:p>
            <a:pPr marL="971550" lvl="1" indent="-514350">
              <a:buFont typeface="+mj-lt"/>
              <a:buAutoNum type="arabicPeriod"/>
            </a:pPr>
            <a:r>
              <a:rPr lang="de-DE" sz="1800" dirty="0"/>
              <a:t>Arbeits- und Tätigkeitsgestaltung</a:t>
            </a:r>
          </a:p>
        </p:txBody>
      </p:sp>
      <p:sp>
        <p:nvSpPr>
          <p:cNvPr id="4" name="Textfeld 3">
            <a:extLst>
              <a:ext uri="{FF2B5EF4-FFF2-40B4-BE49-F238E27FC236}">
                <a16:creationId xmlns:a16="http://schemas.microsoft.com/office/drawing/2014/main" id="{46958AEB-8FCB-4386-A159-F00535334449}"/>
              </a:ext>
            </a:extLst>
          </p:cNvPr>
          <p:cNvSpPr txBox="1"/>
          <p:nvPr/>
        </p:nvSpPr>
        <p:spPr>
          <a:xfrm>
            <a:off x="1882140" y="5732474"/>
            <a:ext cx="8427720" cy="523220"/>
          </a:xfrm>
          <a:prstGeom prst="rect">
            <a:avLst/>
          </a:prstGeom>
          <a:noFill/>
        </p:spPr>
        <p:txBody>
          <a:bodyPr wrap="square" rtlCol="0">
            <a:spAutoFit/>
          </a:bodyPr>
          <a:lstStyle/>
          <a:p>
            <a:pPr algn="ctr"/>
            <a:r>
              <a:rPr lang="de-DE" sz="1400" dirty="0"/>
              <a:t>Fachbereich MCI (damals noch: Fachgruppe Software-Ergonomie), Gesellschaft für Informatik, 2006: </a:t>
            </a:r>
            <a:r>
              <a:rPr lang="de-DE" sz="1400" dirty="0">
                <a:hlinkClick r:id="rId3"/>
              </a:rPr>
              <a:t>Curriculum für ein Basismodul zur Mensch-Computer-Interaktion</a:t>
            </a:r>
            <a:endParaRPr lang="de-DE" sz="1400" dirty="0"/>
          </a:p>
        </p:txBody>
      </p:sp>
      <p:sp>
        <p:nvSpPr>
          <p:cNvPr id="5" name="Inhaltsplatzhalter 2">
            <a:extLst>
              <a:ext uri="{FF2B5EF4-FFF2-40B4-BE49-F238E27FC236}">
                <a16:creationId xmlns:a16="http://schemas.microsoft.com/office/drawing/2014/main" id="{8503AECB-6599-4802-94EF-392D6236DBF9}"/>
              </a:ext>
            </a:extLst>
          </p:cNvPr>
          <p:cNvSpPr txBox="1">
            <a:spLocks/>
          </p:cNvSpPr>
          <p:nvPr/>
        </p:nvSpPr>
        <p:spPr>
          <a:xfrm>
            <a:off x="5949696" y="1253989"/>
            <a:ext cx="5111496" cy="44884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de-DE" sz="2000" dirty="0"/>
              <a:t>Benutzerzentrierter Entwicklungsprozess</a:t>
            </a:r>
          </a:p>
          <a:p>
            <a:pPr marL="971550" lvl="1" indent="-514350">
              <a:buFont typeface="+mj-lt"/>
              <a:buAutoNum type="arabicPeriod"/>
            </a:pPr>
            <a:r>
              <a:rPr lang="de-DE" sz="1800" dirty="0"/>
              <a:t>Benutzerzentrierte Vorgehensmodelle</a:t>
            </a:r>
          </a:p>
          <a:p>
            <a:pPr marL="971550" lvl="1" indent="-514350">
              <a:buFont typeface="+mj-lt"/>
              <a:buAutoNum type="arabicPeriod"/>
            </a:pPr>
            <a:r>
              <a:rPr lang="de-DE" sz="1800" dirty="0"/>
              <a:t>Bedarfs- und Anforderungsanalyse</a:t>
            </a:r>
          </a:p>
          <a:p>
            <a:pPr marL="971550" lvl="1" indent="-514350">
              <a:buFont typeface="+mj-lt"/>
              <a:buAutoNum type="arabicPeriod"/>
            </a:pPr>
            <a:r>
              <a:rPr lang="de-DE" sz="1800" dirty="0"/>
              <a:t>Spezifikation und Prototyping</a:t>
            </a:r>
          </a:p>
          <a:p>
            <a:pPr marL="971550" lvl="1" indent="-514350">
              <a:buFont typeface="+mj-lt"/>
              <a:buAutoNum type="arabicPeriod"/>
            </a:pPr>
            <a:r>
              <a:rPr lang="de-DE" sz="1800" dirty="0"/>
              <a:t>Evaluation</a:t>
            </a:r>
          </a:p>
          <a:p>
            <a:pPr marL="514350" indent="-514350">
              <a:buFont typeface="+mj-lt"/>
              <a:buAutoNum type="arabicPeriod" startAt="4"/>
            </a:pPr>
            <a:r>
              <a:rPr lang="de-DE" sz="2000" dirty="0"/>
              <a:t>Literatur</a:t>
            </a:r>
          </a:p>
          <a:p>
            <a:pPr marL="971550" lvl="1" indent="-514350">
              <a:buFont typeface="+mj-lt"/>
              <a:buAutoNum type="arabicPeriod"/>
            </a:pPr>
            <a:r>
              <a:rPr lang="de-DE" sz="1800" dirty="0"/>
              <a:t>Allgemeine Literatur, Lehrbücher</a:t>
            </a:r>
          </a:p>
          <a:p>
            <a:pPr marL="971550" lvl="1" indent="-514350">
              <a:buFont typeface="+mj-lt"/>
              <a:buAutoNum type="arabicPeriod"/>
            </a:pPr>
            <a:r>
              <a:rPr lang="de-DE" sz="1800" dirty="0"/>
              <a:t>Gesetze, Verordnungen</a:t>
            </a:r>
          </a:p>
          <a:p>
            <a:pPr marL="971550" lvl="1" indent="-514350">
              <a:buFont typeface="+mj-lt"/>
              <a:buAutoNum type="arabicPeriod"/>
            </a:pPr>
            <a:r>
              <a:rPr lang="de-DE" sz="1800" dirty="0"/>
              <a:t>Normen</a:t>
            </a:r>
          </a:p>
          <a:p>
            <a:pPr marL="971550" lvl="1" indent="-514350">
              <a:buFont typeface="+mj-lt"/>
              <a:buAutoNum type="arabicPeriod"/>
            </a:pPr>
            <a:r>
              <a:rPr lang="de-DE" sz="1800" dirty="0"/>
              <a:t>Richtlinien</a:t>
            </a:r>
          </a:p>
          <a:p>
            <a:pPr marL="971550" lvl="1" indent="-514350">
              <a:buFont typeface="+mj-lt"/>
              <a:buAutoNum type="arabicPeriod"/>
            </a:pPr>
            <a:r>
              <a:rPr lang="de-DE" sz="1800" dirty="0"/>
              <a:t>Weiterführende Literatur</a:t>
            </a:r>
          </a:p>
        </p:txBody>
      </p:sp>
    </p:spTree>
    <p:extLst>
      <p:ext uri="{BB962C8B-B14F-4D97-AF65-F5344CB8AC3E}">
        <p14:creationId xmlns:p14="http://schemas.microsoft.com/office/powerpoint/2010/main" val="1139969509"/>
      </p:ext>
    </p:extLst>
  </p:cSld>
  <p:clrMapOvr>
    <a:masterClrMapping/>
  </p:clrMapOvr>
</p:sld>
</file>

<file path=ppt/theme/theme1.xml><?xml version="1.0" encoding="utf-8"?>
<a:theme xmlns:a="http://schemas.openxmlformats.org/drawingml/2006/main" name="Office">
  <a:themeElements>
    <a:clrScheme name="Benutzerdefiniert 1">
      <a:dk1>
        <a:srgbClr val="111111"/>
      </a:dk1>
      <a:lt1>
        <a:sysClr val="window" lastClr="FFFFFF"/>
      </a:lt1>
      <a:dk2>
        <a:srgbClr val="757575"/>
      </a:dk2>
      <a:lt2>
        <a:srgbClr val="E6E6E6"/>
      </a:lt2>
      <a:accent1>
        <a:srgbClr val="125CEE"/>
      </a:accent1>
      <a:accent2>
        <a:srgbClr val="008822"/>
      </a:accent2>
      <a:accent3>
        <a:srgbClr val="FF7700"/>
      </a:accent3>
      <a:accent4>
        <a:srgbClr val="DD0044"/>
      </a:accent4>
      <a:accent5>
        <a:srgbClr val="0DBB8A"/>
      </a:accent5>
      <a:accent6>
        <a:srgbClr val="8800FF"/>
      </a:accent6>
      <a:hlink>
        <a:srgbClr val="125CEE"/>
      </a:hlink>
      <a:folHlink>
        <a:srgbClr val="9900CC"/>
      </a:folHlink>
    </a:clrScheme>
    <a:fontScheme name="Atkinson Hyperlegible">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Microsoft Office PowerPoint</Application>
  <PresentationFormat>Breitbild</PresentationFormat>
  <Paragraphs>437</Paragraphs>
  <Slides>35</Slides>
  <Notes>28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Atkinson Hyperlegible</vt:lpstr>
      <vt:lpstr>Calibri</vt:lpstr>
      <vt:lpstr>Wingdings</vt:lpstr>
      <vt:lpstr>Office</vt:lpstr>
      <vt:lpstr>Einleitung und Überblick</vt:lpstr>
      <vt:lpstr>PowerPoint-Präsentation</vt:lpstr>
      <vt:lpstr>PowerPoint-Präsentation</vt:lpstr>
      <vt:lpstr>PowerPoint-Präsentation</vt:lpstr>
      <vt:lpstr>Vorstellung Julian Fietkau</vt:lpstr>
      <vt:lpstr>Vorstellungsrunde</vt:lpstr>
      <vt:lpstr>Was gehört zu MCI?</vt:lpstr>
      <vt:lpstr>Mein Versuch einer Topologie</vt:lpstr>
      <vt:lpstr>Wie sollte eine Einführungsveranstaltung aussehen?</vt:lpstr>
      <vt:lpstr>Meine persönliche Vorstellung von dieser Veranstaltung</vt:lpstr>
      <vt:lpstr>Ergänzende Literaturempfehlungen</vt:lpstr>
      <vt:lpstr>Usability – Beispiele im Alltag</vt:lpstr>
      <vt:lpstr>Usability – Beispiele im Alltag</vt:lpstr>
      <vt:lpstr>Fallstudie – Iran Air 655</vt:lpstr>
      <vt:lpstr>Usability – Definition</vt:lpstr>
      <vt:lpstr>Usability – Definition</vt:lpstr>
      <vt:lpstr>Diskussion: Usability</vt:lpstr>
      <vt:lpstr>MCI/HCI – Definition</vt:lpstr>
      <vt:lpstr>MCI/HCI – Definition</vt:lpstr>
      <vt:lpstr>Es folgt die Vorschau…</vt:lpstr>
      <vt:lpstr>Abschnitt 2: Grundlagen der Kognition</vt:lpstr>
      <vt:lpstr>Abschnitt 3: Wahrnehmung und Kommunikation</vt:lpstr>
      <vt:lpstr>Abschnitt 4: Richtlinien für Interaktionsdesign</vt:lpstr>
      <vt:lpstr>Abschnitt 5: Usability Engineering Vorgehensmodelle</vt:lpstr>
      <vt:lpstr>Abschnitt 6: Kontextanalyse</vt:lpstr>
      <vt:lpstr>Abschnitt 7: Design und Prototyping</vt:lpstr>
      <vt:lpstr>Abschnitt 8: Evaluation</vt:lpstr>
      <vt:lpstr>Abschnitt 9: Interaktionsparadigmen</vt:lpstr>
      <vt:lpstr>Abschnitt 10: Computer-Supported Cooperative Work</vt:lpstr>
      <vt:lpstr>Abschnitt 11: Barrierefreiheit</vt:lpstr>
      <vt:lpstr>Abschnitt 12: Informationsarchitektur und Datenvisualisierung</vt:lpstr>
      <vt:lpstr>Abschnitt 13: Visuelle Gestaltung</vt:lpstr>
      <vt:lpstr>Abschnitt 14: MCI im Wandel der Zeit</vt:lpstr>
      <vt:lpstr>Abschnitt 15: Berufsbilder und Ethik</vt:lpstr>
      <vt:lpstr>Übersicht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MCI, Abschnitt 1: Einleitung und Überblick</dc:title>
  <dc:creator>Julian Fietkau</dc:creator>
  <cp:lastModifiedBy>Julian Fietkau</cp:lastModifiedBy>
  <cp:revision>169</cp:revision>
  <dcterms:created xsi:type="dcterms:W3CDTF">2024-07-28T21:12:03Z</dcterms:created>
  <dcterms:modified xsi:type="dcterms:W3CDTF">2025-05-27T13:59:47Z</dcterms:modified>
</cp:coreProperties>
</file>