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256" r:id="rId2"/>
    <p:sldId id="2014" r:id="rId3"/>
    <p:sldId id="2015" r:id="rId4"/>
    <p:sldId id="2017" r:id="rId5"/>
    <p:sldId id="2016" r:id="rId6"/>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3F4E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CF1AB2-1976-4502-BF36-3FF5EA218861}" styleName="Mittlere Formatvorlage 4 - Akz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3B4B98B0-60AC-42C2-AFA5-B58CD77FA1E5}" styleName="Helle Formatvorlage 1 - Akz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461" autoAdjust="0"/>
    <p:restoredTop sz="74682" autoAdjust="0"/>
  </p:normalViewPr>
  <p:slideViewPr>
    <p:cSldViewPr snapToGrid="0">
      <p:cViewPr varScale="1">
        <p:scale>
          <a:sx n="63" d="100"/>
          <a:sy n="63" d="100"/>
        </p:scale>
        <p:origin x="1344" y="58"/>
      </p:cViewPr>
      <p:guideLst/>
    </p:cSldViewPr>
  </p:slideViewPr>
  <p:notesTextViewPr>
    <p:cViewPr>
      <p:scale>
        <a:sx n="1" d="1"/>
        <a:sy n="1" d="1"/>
      </p:scale>
      <p:origin x="0" y="0"/>
    </p:cViewPr>
  </p:notesTextViewPr>
  <p:notesViewPr>
    <p:cSldViewPr snapToGrid="0">
      <p:cViewPr varScale="1">
        <p:scale>
          <a:sx n="64" d="100"/>
          <a:sy n="64" d="100"/>
        </p:scale>
        <p:origin x="3192" y="77"/>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1F5E8C0-3A91-4166-BC23-D9F164536B1F}" type="datetimeFigureOut">
              <a:rPr lang="de-DE" smtClean="0"/>
              <a:t>27.05.2025</a:t>
            </a:fld>
            <a:endParaRPr lang="de-DE"/>
          </a:p>
        </p:txBody>
      </p:sp>
      <p:sp>
        <p:nvSpPr>
          <p:cNvPr id="4" name="Folienbildplatzhalt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912F9F0-9021-4E4D-9072-2D41A3C94412}" type="slidenum">
              <a:rPr lang="de-DE" smtClean="0"/>
              <a:t>‹Nr.›</a:t>
            </a:fld>
            <a:endParaRPr lang="de-DE"/>
          </a:p>
        </p:txBody>
      </p:sp>
    </p:spTree>
    <p:extLst>
      <p:ext uri="{BB962C8B-B14F-4D97-AF65-F5344CB8AC3E}">
        <p14:creationId xmlns:p14="http://schemas.microsoft.com/office/powerpoint/2010/main" val="349385730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dirty="0"/>
              <a:t>Die Foliensätze enthalten zusätzliche Notizen, welche hier angezeigt werden. Normalerweise handelt es sich dabei um ergänzende Inhalte und Hinweise für Vortragende sowie um Quellenangaben für in den Folien verarbeitete externe Inhalte, sofern diese nicht auf der Folie selbst stehen.</a:t>
            </a:r>
          </a:p>
        </p:txBody>
      </p:sp>
      <p:sp>
        <p:nvSpPr>
          <p:cNvPr id="4" name="Foliennummernplatzhalter 3"/>
          <p:cNvSpPr>
            <a:spLocks noGrp="1"/>
          </p:cNvSpPr>
          <p:nvPr>
            <p:ph type="sldNum" sz="quarter" idx="5"/>
          </p:nvPr>
        </p:nvSpPr>
        <p:spPr/>
        <p:txBody>
          <a:bodyPr/>
          <a:lstStyle/>
          <a:p>
            <a:fld id="{9912F9F0-9021-4E4D-9072-2D41A3C94412}" type="slidenum">
              <a:rPr lang="de-DE" smtClean="0"/>
              <a:t>1</a:t>
            </a:fld>
            <a:endParaRPr lang="de-DE"/>
          </a:p>
        </p:txBody>
      </p:sp>
    </p:spTree>
    <p:extLst>
      <p:ext uri="{BB962C8B-B14F-4D97-AF65-F5344CB8AC3E}">
        <p14:creationId xmlns:p14="http://schemas.microsoft.com/office/powerpoint/2010/main" val="6208963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a:t>Piktogramme Laptop, Briefumschlag: Microsoft Corporation, PowerPoint-Piktogramm, lizenzfreie Weiteverwendung erlaubt – https://support.microsoft.com/en-us/office/insert-icons-in-microsoft-365-e2459f17-3996-4795-996e-b9a13486fa79</a:t>
            </a:r>
          </a:p>
          <a:p>
            <a:r>
              <a:rPr lang="de-DE" dirty="0"/>
              <a:t>Mastodon-Logo: Eugen </a:t>
            </a:r>
            <a:r>
              <a:rPr lang="de-DE" dirty="0" err="1"/>
              <a:t>Rochko</a:t>
            </a:r>
            <a:r>
              <a:rPr lang="de-DE" dirty="0"/>
              <a:t> und Team, 2022, via Wikimedia Commons / GNU AGPL v3 – https://commons.wikimedia.org/wiki/File:Mastodon_logotype_(simple)_new_hue.svg</a:t>
            </a:r>
          </a:p>
        </p:txBody>
      </p:sp>
      <p:sp>
        <p:nvSpPr>
          <p:cNvPr id="4" name="Foliennummernplatzhalter 3"/>
          <p:cNvSpPr>
            <a:spLocks noGrp="1"/>
          </p:cNvSpPr>
          <p:nvPr>
            <p:ph type="sldNum" sz="quarter" idx="5"/>
          </p:nvPr>
        </p:nvSpPr>
        <p:spPr/>
        <p:txBody>
          <a:bodyPr/>
          <a:lstStyle/>
          <a:p>
            <a:fld id="{9912F9F0-9021-4E4D-9072-2D41A3C94412}" type="slidenum">
              <a:rPr lang="de-DE" smtClean="0"/>
              <a:t>2</a:t>
            </a:fld>
            <a:endParaRPr lang="de-DE"/>
          </a:p>
        </p:txBody>
      </p:sp>
    </p:spTree>
    <p:extLst>
      <p:ext uri="{BB962C8B-B14F-4D97-AF65-F5344CB8AC3E}">
        <p14:creationId xmlns:p14="http://schemas.microsoft.com/office/powerpoint/2010/main" val="164888752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5"/>
          </p:nvPr>
        </p:nvSpPr>
        <p:spPr/>
        <p:txBody>
          <a:bodyPr/>
          <a:lstStyle/>
          <a:p>
            <a:fld id="{9912F9F0-9021-4E4D-9072-2D41A3C94412}" type="slidenum">
              <a:rPr lang="de-DE" smtClean="0"/>
              <a:t>3</a:t>
            </a:fld>
            <a:endParaRPr lang="de-DE"/>
          </a:p>
        </p:txBody>
      </p:sp>
    </p:spTree>
    <p:extLst>
      <p:ext uri="{BB962C8B-B14F-4D97-AF65-F5344CB8AC3E}">
        <p14:creationId xmlns:p14="http://schemas.microsoft.com/office/powerpoint/2010/main" val="189290044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a:t>Piktogramme Papier, Bleistift, Gruppe: Microsoft Corporation, PowerPoint-Piktogramm, lizenzfreie Weiteverwendung erlaubt – https://support.microsoft.com/en-us/office/insert-icons-in-microsoft-365-e2459f17-3996-4795-996e-b9a13486fa79</a:t>
            </a:r>
          </a:p>
        </p:txBody>
      </p:sp>
      <p:sp>
        <p:nvSpPr>
          <p:cNvPr id="4" name="Foliennummernplatzhalter 3"/>
          <p:cNvSpPr>
            <a:spLocks noGrp="1"/>
          </p:cNvSpPr>
          <p:nvPr>
            <p:ph type="sldNum" sz="quarter" idx="5"/>
          </p:nvPr>
        </p:nvSpPr>
        <p:spPr/>
        <p:txBody>
          <a:bodyPr/>
          <a:lstStyle/>
          <a:p>
            <a:fld id="{9912F9F0-9021-4E4D-9072-2D41A3C94412}" type="slidenum">
              <a:rPr lang="de-DE" smtClean="0"/>
              <a:t>4</a:t>
            </a:fld>
            <a:endParaRPr lang="de-DE"/>
          </a:p>
        </p:txBody>
      </p:sp>
    </p:spTree>
    <p:extLst>
      <p:ext uri="{BB962C8B-B14F-4D97-AF65-F5344CB8AC3E}">
        <p14:creationId xmlns:p14="http://schemas.microsoft.com/office/powerpoint/2010/main" val="3608280318"/>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 Id="rId5" Type="http://schemas.openxmlformats.org/officeDocument/2006/relationships/hyperlink" Target="https://fietkau.science/teaching/intro_hci" TargetMode="External"/><Relationship Id="rId4" Type="http://schemas.openxmlformats.org/officeDocument/2006/relationships/hyperlink" Target="https://creativecommons.org/licenses/by-sa/4.0/" TargetMode="Externa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1.xml"/><Relationship Id="rId5" Type="http://schemas.openxmlformats.org/officeDocument/2006/relationships/image" Target="../media/image6.svg"/><Relationship Id="rId4" Type="http://schemas.openxmlformats.org/officeDocument/2006/relationships/image" Target="../media/image5.png"/></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8.svg"/><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foli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74FBB9A-09B9-40E5-BE6A-81D6B3257F3E}"/>
              </a:ext>
            </a:extLst>
          </p:cNvPr>
          <p:cNvSpPr>
            <a:spLocks noGrp="1"/>
          </p:cNvSpPr>
          <p:nvPr>
            <p:ph type="ctrTitle" hasCustomPrompt="1"/>
          </p:nvPr>
        </p:nvSpPr>
        <p:spPr>
          <a:xfrm>
            <a:off x="1524000" y="2562224"/>
            <a:ext cx="9144000" cy="2060575"/>
          </a:xfrm>
        </p:spPr>
        <p:txBody>
          <a:bodyPr anchor="t"/>
          <a:lstStyle>
            <a:lvl1pPr algn="ctr">
              <a:defRPr sz="6000"/>
            </a:lvl1pPr>
          </a:lstStyle>
          <a:p>
            <a:r>
              <a:rPr lang="de-DE" dirty="0"/>
              <a:t>Abschnittstitel</a:t>
            </a:r>
          </a:p>
        </p:txBody>
      </p:sp>
      <p:sp>
        <p:nvSpPr>
          <p:cNvPr id="3" name="Untertitel 2">
            <a:extLst>
              <a:ext uri="{FF2B5EF4-FFF2-40B4-BE49-F238E27FC236}">
                <a16:creationId xmlns:a16="http://schemas.microsoft.com/office/drawing/2014/main" id="{FFB30CE4-6F5A-4DBD-9EB9-C61BD41B18A3}"/>
              </a:ext>
            </a:extLst>
          </p:cNvPr>
          <p:cNvSpPr>
            <a:spLocks noGrp="1"/>
          </p:cNvSpPr>
          <p:nvPr>
            <p:ph type="subTitle" idx="1"/>
          </p:nvPr>
        </p:nvSpPr>
        <p:spPr>
          <a:xfrm>
            <a:off x="1523999" y="1941874"/>
            <a:ext cx="9144000" cy="436202"/>
          </a:xfrm>
        </p:spPr>
        <p:txBody>
          <a:bodyPr anchor="b"/>
          <a:lstStyle>
            <a:lvl1pPr marL="0" indent="0" algn="ctr">
              <a:lnSpc>
                <a:spcPct val="100000"/>
              </a:lnSpc>
              <a:spcBef>
                <a:spcPts val="600"/>
              </a:spcBef>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endParaRPr lang="de-DE" dirty="0"/>
          </a:p>
          <a:p>
            <a:r>
              <a:rPr lang="de-DE" dirty="0"/>
              <a:t>Abschnitt X</a:t>
            </a:r>
          </a:p>
        </p:txBody>
      </p:sp>
      <p:pic>
        <p:nvPicPr>
          <p:cNvPr id="8" name="Grafik 7">
            <a:extLst>
              <a:ext uri="{FF2B5EF4-FFF2-40B4-BE49-F238E27FC236}">
                <a16:creationId xmlns:a16="http://schemas.microsoft.com/office/drawing/2014/main" id="{00B569FD-2C51-416D-A189-5534F0EF6B4E}"/>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76274" y="5735637"/>
            <a:ext cx="1238249" cy="436202"/>
          </a:xfrm>
          <a:prstGeom prst="rect">
            <a:avLst/>
          </a:prstGeom>
        </p:spPr>
      </p:pic>
      <p:sp>
        <p:nvSpPr>
          <p:cNvPr id="9" name="Textfeld 8">
            <a:extLst>
              <a:ext uri="{FF2B5EF4-FFF2-40B4-BE49-F238E27FC236}">
                <a16:creationId xmlns:a16="http://schemas.microsoft.com/office/drawing/2014/main" id="{1A9A60FE-520C-47D3-BBC3-2E0CDF45DFA6}"/>
              </a:ext>
            </a:extLst>
          </p:cNvPr>
          <p:cNvSpPr txBox="1"/>
          <p:nvPr userDrawn="1"/>
        </p:nvSpPr>
        <p:spPr>
          <a:xfrm>
            <a:off x="2085973" y="5679831"/>
            <a:ext cx="8077201" cy="907941"/>
          </a:xfrm>
          <a:prstGeom prst="rect">
            <a:avLst/>
          </a:prstGeom>
          <a:noFill/>
        </p:spPr>
        <p:txBody>
          <a:bodyPr wrap="square" rtlCol="0">
            <a:spAutoFit/>
          </a:bodyPr>
          <a:lstStyle/>
          <a:p>
            <a:r>
              <a:rPr lang="de-DE" sz="1200" dirty="0"/>
              <a:t>Dieser Foliensatz wurde von Julian Fietkau erstellt und ist Teil einer OER-Foliensammlung zum Thema „Einführung in Mensch-Computer-Interaktion“ in der Version von 2025. Er ist unter der Lizenz „</a:t>
            </a:r>
            <a:r>
              <a:rPr lang="de-DE" sz="1200" dirty="0">
                <a:solidFill>
                  <a:schemeClr val="tx1"/>
                </a:solidFill>
                <a:hlinkClick r:id="rId4">
                  <a:extLst>
                    <a:ext uri="{A12FA001-AC4F-418D-AE19-62706E023703}">
                      <ahyp:hlinkClr xmlns:ahyp="http://schemas.microsoft.com/office/drawing/2018/hyperlinkcolor" val="tx"/>
                    </a:ext>
                  </a:extLst>
                </a:hlinkClick>
              </a:rPr>
              <a:t>Creative Commons Attribution Share-</a:t>
            </a:r>
            <a:r>
              <a:rPr lang="de-DE" sz="1200" dirty="0" err="1">
                <a:solidFill>
                  <a:schemeClr val="tx1"/>
                </a:solidFill>
                <a:hlinkClick r:id="rId4">
                  <a:extLst>
                    <a:ext uri="{A12FA001-AC4F-418D-AE19-62706E023703}">
                      <ahyp:hlinkClr xmlns:ahyp="http://schemas.microsoft.com/office/drawing/2018/hyperlinkcolor" val="tx"/>
                    </a:ext>
                  </a:extLst>
                </a:hlinkClick>
              </a:rPr>
              <a:t>Alike</a:t>
            </a:r>
            <a:r>
              <a:rPr lang="de-DE" sz="1200" dirty="0">
                <a:solidFill>
                  <a:schemeClr val="tx1"/>
                </a:solidFill>
                <a:hlinkClick r:id="rId4">
                  <a:extLst>
                    <a:ext uri="{A12FA001-AC4F-418D-AE19-62706E023703}">
                      <ahyp:hlinkClr xmlns:ahyp="http://schemas.microsoft.com/office/drawing/2018/hyperlinkcolor" val="tx"/>
                    </a:ext>
                  </a:extLst>
                </a:hlinkClick>
              </a:rPr>
              <a:t> 4.0</a:t>
            </a:r>
            <a:r>
              <a:rPr lang="de-DE" sz="1200" dirty="0"/>
              <a:t>“ freigegeben. Eine ausführliche Erläuterung ist in Abschnitt 0 „Information für Lehrende“ zu finden.</a:t>
            </a:r>
          </a:p>
          <a:p>
            <a:pPr>
              <a:spcBef>
                <a:spcPts val="600"/>
              </a:spcBef>
            </a:pPr>
            <a:r>
              <a:rPr lang="de-DE" sz="1200" dirty="0">
                <a:hlinkClick r:id="rId5"/>
              </a:rPr>
              <a:t>https://fietkau.science/teaching/intro_hci</a:t>
            </a:r>
            <a:endParaRPr lang="de-DE" sz="1200" dirty="0"/>
          </a:p>
        </p:txBody>
      </p:sp>
      <p:sp>
        <p:nvSpPr>
          <p:cNvPr id="10" name="Textfeld 9">
            <a:extLst>
              <a:ext uri="{FF2B5EF4-FFF2-40B4-BE49-F238E27FC236}">
                <a16:creationId xmlns:a16="http://schemas.microsoft.com/office/drawing/2014/main" id="{1008EE67-CB50-4DC7-B341-ACEB029EE564}"/>
              </a:ext>
            </a:extLst>
          </p:cNvPr>
          <p:cNvSpPr txBox="1"/>
          <p:nvPr userDrawn="1"/>
        </p:nvSpPr>
        <p:spPr>
          <a:xfrm>
            <a:off x="1523999" y="1466850"/>
            <a:ext cx="9144000" cy="461665"/>
          </a:xfrm>
          <a:prstGeom prst="rect">
            <a:avLst/>
          </a:prstGeom>
          <a:noFill/>
        </p:spPr>
        <p:txBody>
          <a:bodyPr wrap="square" rtlCol="0">
            <a:spAutoFit/>
          </a:bodyPr>
          <a:lstStyle/>
          <a:p>
            <a:pPr algn="ctr"/>
            <a:r>
              <a:rPr lang="de-DE" sz="2400" dirty="0"/>
              <a:t>Einführung in Mensch-Computer-Interaktion</a:t>
            </a:r>
          </a:p>
        </p:txBody>
      </p:sp>
      <p:sp>
        <p:nvSpPr>
          <p:cNvPr id="12" name="Textfeld 11">
            <a:extLst>
              <a:ext uri="{FF2B5EF4-FFF2-40B4-BE49-F238E27FC236}">
                <a16:creationId xmlns:a16="http://schemas.microsoft.com/office/drawing/2014/main" id="{A3E20EA4-29F9-4AE8-97A1-5F9E01522B03}"/>
              </a:ext>
            </a:extLst>
          </p:cNvPr>
          <p:cNvSpPr txBox="1"/>
          <p:nvPr userDrawn="1"/>
        </p:nvSpPr>
        <p:spPr>
          <a:xfrm>
            <a:off x="9810751" y="5679831"/>
            <a:ext cx="1704975" cy="369332"/>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A74E6B0-17E0-4D64-A678-1FCB90EC9B3B}" type="datetimeFigureOut">
              <a:rPr lang="de-DE" smtClean="0"/>
              <a:pPr marL="0" marR="0" lvl="0" indent="0" algn="r" defTabSz="914400" rtl="0" eaLnBrk="1" fontAlgn="auto" latinLnBrk="0" hangingPunct="1">
                <a:lnSpc>
                  <a:spcPct val="100000"/>
                </a:lnSpc>
                <a:spcBef>
                  <a:spcPts val="0"/>
                </a:spcBef>
                <a:spcAft>
                  <a:spcPts val="0"/>
                </a:spcAft>
                <a:buClrTx/>
                <a:buSzTx/>
                <a:buFontTx/>
                <a:buNone/>
                <a:tabLst/>
                <a:defRPr/>
              </a:pPr>
              <a:t>27.05.2025</a:t>
            </a:fld>
            <a:endParaRPr lang="de-DE" dirty="0"/>
          </a:p>
        </p:txBody>
      </p:sp>
    </p:spTree>
    <p:extLst>
      <p:ext uri="{BB962C8B-B14F-4D97-AF65-F5344CB8AC3E}">
        <p14:creationId xmlns:p14="http://schemas.microsoft.com/office/powerpoint/2010/main" val="8468795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57520AF-EED2-4113-9631-49982D0A083F}"/>
              </a:ext>
            </a:extLst>
          </p:cNvPr>
          <p:cNvSpPr>
            <a:spLocks noGrp="1"/>
          </p:cNvSpPr>
          <p:nvPr>
            <p:ph type="title"/>
          </p:nvPr>
        </p:nvSpPr>
        <p:spPr/>
        <p:txBody>
          <a:bodyPr/>
          <a:lstStyle/>
          <a:p>
            <a:r>
              <a:rPr lang="de-DE" dirty="0"/>
              <a:t>Mastertitelformat bearbeiten</a:t>
            </a:r>
          </a:p>
        </p:txBody>
      </p:sp>
      <p:sp>
        <p:nvSpPr>
          <p:cNvPr id="3" name="Inhaltsplatzhalter 2">
            <a:extLst>
              <a:ext uri="{FF2B5EF4-FFF2-40B4-BE49-F238E27FC236}">
                <a16:creationId xmlns:a16="http://schemas.microsoft.com/office/drawing/2014/main" id="{74F2860F-20E4-469E-BD70-6899E8104C56}"/>
              </a:ext>
            </a:extLst>
          </p:cNvPr>
          <p:cNvSpPr>
            <a:spLocks noGrp="1"/>
          </p:cNvSpPr>
          <p:nvPr>
            <p:ph idx="1"/>
          </p:nvPr>
        </p:nvSpPr>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20822197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Übung">
    <p:spTree>
      <p:nvGrpSpPr>
        <p:cNvPr id="1" name=""/>
        <p:cNvGrpSpPr/>
        <p:nvPr/>
      </p:nvGrpSpPr>
      <p:grpSpPr>
        <a:xfrm>
          <a:off x="0" y="0"/>
          <a:ext cx="0" cy="0"/>
          <a:chOff x="0" y="0"/>
          <a:chExt cx="0" cy="0"/>
        </a:xfrm>
      </p:grpSpPr>
      <p:sp>
        <p:nvSpPr>
          <p:cNvPr id="3" name="Inhaltsplatzhalter 2">
            <a:extLst>
              <a:ext uri="{FF2B5EF4-FFF2-40B4-BE49-F238E27FC236}">
                <a16:creationId xmlns:a16="http://schemas.microsoft.com/office/drawing/2014/main" id="{74F2860F-20E4-469E-BD70-6899E8104C56}"/>
              </a:ext>
            </a:extLst>
          </p:cNvPr>
          <p:cNvSpPr>
            <a:spLocks noGrp="1"/>
          </p:cNvSpPr>
          <p:nvPr>
            <p:ph idx="1"/>
          </p:nvPr>
        </p:nvSpPr>
        <p:spPr/>
        <p:txBody>
          <a:bodyPr/>
          <a:lstStyle>
            <a:lvl1pPr marL="0" indent="0">
              <a:buNone/>
              <a:defRPr/>
            </a:lvl1pPr>
            <a:lvl2pPr marL="457200" indent="0">
              <a:buNone/>
              <a:defRPr/>
            </a:lvl2pPr>
          </a:lstStyle>
          <a:p>
            <a:pPr lvl="0"/>
            <a:r>
              <a:rPr lang="de-DE" dirty="0"/>
              <a:t>Mastertextformat bearbeiten</a:t>
            </a:r>
          </a:p>
        </p:txBody>
      </p:sp>
      <p:pic>
        <p:nvPicPr>
          <p:cNvPr id="7" name="Grafik 6" descr="Bleistift mit einfarbiger Füllung">
            <a:extLst>
              <a:ext uri="{FF2B5EF4-FFF2-40B4-BE49-F238E27FC236}">
                <a16:creationId xmlns:a16="http://schemas.microsoft.com/office/drawing/2014/main" id="{6FE49059-A405-413F-B278-DC5519DD2045}"/>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0801350" y="326136"/>
            <a:ext cx="585787" cy="585787"/>
          </a:xfrm>
          <a:prstGeom prst="rect">
            <a:avLst/>
          </a:prstGeom>
        </p:spPr>
      </p:pic>
      <p:pic>
        <p:nvPicPr>
          <p:cNvPr id="9" name="Grafik 8" descr="Dokument mit einfarbiger Füllung">
            <a:extLst>
              <a:ext uri="{FF2B5EF4-FFF2-40B4-BE49-F238E27FC236}">
                <a16:creationId xmlns:a16="http://schemas.microsoft.com/office/drawing/2014/main" id="{77245526-C842-4CFB-8D60-ECB3094B8346}"/>
              </a:ext>
            </a:extLst>
          </p:cNvPr>
          <p:cNvPicPr>
            <a:picLocks noChangeAspect="1"/>
          </p:cNvPicPr>
          <p:nvPr userDrawn="1"/>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0220325" y="260536"/>
            <a:ext cx="723900" cy="723900"/>
          </a:xfrm>
          <a:prstGeom prst="rect">
            <a:avLst/>
          </a:prstGeom>
        </p:spPr>
      </p:pic>
      <p:sp>
        <p:nvSpPr>
          <p:cNvPr id="8" name="Titel 1">
            <a:extLst>
              <a:ext uri="{FF2B5EF4-FFF2-40B4-BE49-F238E27FC236}">
                <a16:creationId xmlns:a16="http://schemas.microsoft.com/office/drawing/2014/main" id="{EB6F6C0E-028A-48A0-86D8-0532139CACDE}"/>
              </a:ext>
            </a:extLst>
          </p:cNvPr>
          <p:cNvSpPr>
            <a:spLocks noGrp="1"/>
          </p:cNvSpPr>
          <p:nvPr>
            <p:ph type="title"/>
          </p:nvPr>
        </p:nvSpPr>
        <p:spPr>
          <a:xfrm>
            <a:off x="838200" y="338230"/>
            <a:ext cx="9382125" cy="623151"/>
          </a:xfrm>
        </p:spPr>
        <p:txBody>
          <a:bodyPr/>
          <a:lstStyle/>
          <a:p>
            <a:r>
              <a:rPr lang="de-DE" dirty="0"/>
              <a:t>Mastertitelformat bearbeiten</a:t>
            </a:r>
          </a:p>
        </p:txBody>
      </p:sp>
    </p:spTree>
    <p:extLst>
      <p:ext uri="{BB962C8B-B14F-4D97-AF65-F5344CB8AC3E}">
        <p14:creationId xmlns:p14="http://schemas.microsoft.com/office/powerpoint/2010/main" val="19535426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Diskussion">
    <p:spTree>
      <p:nvGrpSpPr>
        <p:cNvPr id="1" name=""/>
        <p:cNvGrpSpPr/>
        <p:nvPr/>
      </p:nvGrpSpPr>
      <p:grpSpPr>
        <a:xfrm>
          <a:off x="0" y="0"/>
          <a:ext cx="0" cy="0"/>
          <a:chOff x="0" y="0"/>
          <a:chExt cx="0" cy="0"/>
        </a:xfrm>
      </p:grpSpPr>
      <p:sp>
        <p:nvSpPr>
          <p:cNvPr id="3" name="Inhaltsplatzhalter 2">
            <a:extLst>
              <a:ext uri="{FF2B5EF4-FFF2-40B4-BE49-F238E27FC236}">
                <a16:creationId xmlns:a16="http://schemas.microsoft.com/office/drawing/2014/main" id="{74F2860F-20E4-469E-BD70-6899E8104C56}"/>
              </a:ext>
            </a:extLst>
          </p:cNvPr>
          <p:cNvSpPr>
            <a:spLocks noGrp="1"/>
          </p:cNvSpPr>
          <p:nvPr>
            <p:ph idx="1"/>
          </p:nvPr>
        </p:nvSpPr>
        <p:spPr/>
        <p:txBody>
          <a:bodyPr/>
          <a:lstStyle>
            <a:lvl1pPr marL="0" indent="0">
              <a:buNone/>
              <a:defRPr/>
            </a:lvl1pPr>
            <a:lvl2pPr marL="457200" indent="0">
              <a:buNone/>
              <a:defRPr/>
            </a:lvl2pPr>
          </a:lstStyle>
          <a:p>
            <a:pPr lvl="0"/>
            <a:r>
              <a:rPr lang="de-DE" dirty="0"/>
              <a:t>Mastertextformat bearbeiten</a:t>
            </a:r>
          </a:p>
        </p:txBody>
      </p:sp>
      <p:pic>
        <p:nvPicPr>
          <p:cNvPr id="8" name="Grafik 7" descr="Benutzer mit einfarbiger Füllung">
            <a:extLst>
              <a:ext uri="{FF2B5EF4-FFF2-40B4-BE49-F238E27FC236}">
                <a16:creationId xmlns:a16="http://schemas.microsoft.com/office/drawing/2014/main" id="{447130AB-ACC1-4DE1-AB0A-201E39B1CD39}"/>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0277475" y="136524"/>
            <a:ext cx="1076325" cy="1076325"/>
          </a:xfrm>
          <a:prstGeom prst="rect">
            <a:avLst/>
          </a:prstGeom>
        </p:spPr>
      </p:pic>
      <p:sp>
        <p:nvSpPr>
          <p:cNvPr id="7" name="Titel 1">
            <a:extLst>
              <a:ext uri="{FF2B5EF4-FFF2-40B4-BE49-F238E27FC236}">
                <a16:creationId xmlns:a16="http://schemas.microsoft.com/office/drawing/2014/main" id="{F3910385-83FA-4300-AC03-E0C756533347}"/>
              </a:ext>
            </a:extLst>
          </p:cNvPr>
          <p:cNvSpPr>
            <a:spLocks noGrp="1"/>
          </p:cNvSpPr>
          <p:nvPr>
            <p:ph type="title"/>
          </p:nvPr>
        </p:nvSpPr>
        <p:spPr>
          <a:xfrm>
            <a:off x="838200" y="338230"/>
            <a:ext cx="9329928" cy="623151"/>
          </a:xfrm>
        </p:spPr>
        <p:txBody>
          <a:bodyPr/>
          <a:lstStyle/>
          <a:p>
            <a:r>
              <a:rPr lang="de-DE" dirty="0"/>
              <a:t>Mastertitelformat bearbeiten</a:t>
            </a:r>
          </a:p>
        </p:txBody>
      </p:sp>
    </p:spTree>
    <p:extLst>
      <p:ext uri="{BB962C8B-B14F-4D97-AF65-F5344CB8AC3E}">
        <p14:creationId xmlns:p14="http://schemas.microsoft.com/office/powerpoint/2010/main" val="2370062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hema">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921962F-3610-4324-AA2F-E4D8660A405B}"/>
              </a:ext>
            </a:extLst>
          </p:cNvPr>
          <p:cNvSpPr>
            <a:spLocks noGrp="1"/>
          </p:cNvSpPr>
          <p:nvPr>
            <p:ph type="title" hasCustomPrompt="1"/>
          </p:nvPr>
        </p:nvSpPr>
        <p:spPr>
          <a:xfrm>
            <a:off x="4810124" y="2312894"/>
            <a:ext cx="6543675" cy="2267510"/>
          </a:xfrm>
        </p:spPr>
        <p:txBody>
          <a:bodyPr anchor="b">
            <a:normAutofit/>
          </a:bodyPr>
          <a:lstStyle>
            <a:lvl1pPr>
              <a:defRPr sz="3600"/>
            </a:lvl1pPr>
          </a:lstStyle>
          <a:p>
            <a:r>
              <a:rPr lang="de-DE" dirty="0"/>
              <a:t>Thema</a:t>
            </a:r>
          </a:p>
        </p:txBody>
      </p:sp>
      <p:sp>
        <p:nvSpPr>
          <p:cNvPr id="8" name="Bildplatzhalter 7">
            <a:extLst>
              <a:ext uri="{FF2B5EF4-FFF2-40B4-BE49-F238E27FC236}">
                <a16:creationId xmlns:a16="http://schemas.microsoft.com/office/drawing/2014/main" id="{EE089175-2A64-469A-A995-83523F7EF031}"/>
              </a:ext>
            </a:extLst>
          </p:cNvPr>
          <p:cNvSpPr>
            <a:spLocks noGrp="1"/>
          </p:cNvSpPr>
          <p:nvPr>
            <p:ph type="pic" sz="quarter" idx="13"/>
          </p:nvPr>
        </p:nvSpPr>
        <p:spPr>
          <a:xfrm>
            <a:off x="420688" y="1652587"/>
            <a:ext cx="3960000" cy="3960000"/>
          </a:xfrm>
        </p:spPr>
        <p:txBody>
          <a:bodyPr/>
          <a:lstStyle>
            <a:lvl1pPr marL="0" indent="0">
              <a:buNone/>
              <a:defRPr/>
            </a:lvl1pPr>
          </a:lstStyle>
          <a:p>
            <a:endParaRPr lang="de-DE" dirty="0"/>
          </a:p>
        </p:txBody>
      </p:sp>
    </p:spTree>
    <p:extLst>
      <p:ext uri="{BB962C8B-B14F-4D97-AF65-F5344CB8AC3E}">
        <p14:creationId xmlns:p14="http://schemas.microsoft.com/office/powerpoint/2010/main" val="2656223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96079C1-E532-4357-8A7E-C5654413315B}"/>
              </a:ext>
            </a:extLst>
          </p:cNvPr>
          <p:cNvSpPr>
            <a:spLocks noGrp="1"/>
          </p:cNvSpPr>
          <p:nvPr>
            <p:ph type="title"/>
          </p:nvPr>
        </p:nvSpPr>
        <p:spPr/>
        <p:txBody>
          <a:bodyPr/>
          <a:lstStyle/>
          <a:p>
            <a:r>
              <a:rPr lang="de-DE" dirty="0"/>
              <a:t>Mastertitelformat bearbeiten</a:t>
            </a:r>
          </a:p>
        </p:txBody>
      </p:sp>
    </p:spTree>
    <p:extLst>
      <p:ext uri="{BB962C8B-B14F-4D97-AF65-F5344CB8AC3E}">
        <p14:creationId xmlns:p14="http://schemas.microsoft.com/office/powerpoint/2010/main" val="9188269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Tree>
    <p:extLst>
      <p:ext uri="{BB962C8B-B14F-4D97-AF65-F5344CB8AC3E}">
        <p14:creationId xmlns:p14="http://schemas.microsoft.com/office/powerpoint/2010/main" val="12482581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hyperlink" Target="https://creativecommons.org/licenses/by-sa/4.0/" TargetMode="External"/><Relationship Id="rId4" Type="http://schemas.openxmlformats.org/officeDocument/2006/relationships/slideLayout" Target="../slideLayouts/slideLayout4.xml"/><Relationship Id="rId9" Type="http://schemas.openxmlformats.org/officeDocument/2006/relationships/hyperlink" Target="https://fietkau.science/teaching/intro_hci"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a:extLst>
              <a:ext uri="{FF2B5EF4-FFF2-40B4-BE49-F238E27FC236}">
                <a16:creationId xmlns:a16="http://schemas.microsoft.com/office/drawing/2014/main" id="{BD27AB65-17A0-47C5-9260-10D28D228B1E}"/>
              </a:ext>
            </a:extLst>
          </p:cNvPr>
          <p:cNvSpPr>
            <a:spLocks noGrp="1"/>
          </p:cNvSpPr>
          <p:nvPr>
            <p:ph type="title"/>
          </p:nvPr>
        </p:nvSpPr>
        <p:spPr>
          <a:xfrm>
            <a:off x="838200" y="338230"/>
            <a:ext cx="10515600" cy="623151"/>
          </a:xfrm>
          <a:prstGeom prst="rect">
            <a:avLst/>
          </a:prstGeom>
        </p:spPr>
        <p:txBody>
          <a:bodyPr vert="horz" lIns="91440" tIns="45720" rIns="91440" bIns="45720" rtlCol="0" anchor="ctr">
            <a:normAutofit/>
          </a:bodyPr>
          <a:lstStyle/>
          <a:p>
            <a:r>
              <a:rPr lang="de-DE" dirty="0"/>
              <a:t>Mastertitelformat bearbeiten</a:t>
            </a:r>
          </a:p>
        </p:txBody>
      </p:sp>
      <p:sp>
        <p:nvSpPr>
          <p:cNvPr id="3" name="Textplatzhalter 2">
            <a:extLst>
              <a:ext uri="{FF2B5EF4-FFF2-40B4-BE49-F238E27FC236}">
                <a16:creationId xmlns:a16="http://schemas.microsoft.com/office/drawing/2014/main" id="{60CC2FFC-39C2-4C58-AFD4-4D1276DE2E64}"/>
              </a:ext>
            </a:extLst>
          </p:cNvPr>
          <p:cNvSpPr>
            <a:spLocks noGrp="1"/>
          </p:cNvSpPr>
          <p:nvPr>
            <p:ph type="body" idx="1"/>
          </p:nvPr>
        </p:nvSpPr>
        <p:spPr>
          <a:xfrm>
            <a:off x="838200" y="1231392"/>
            <a:ext cx="10515600" cy="4945572"/>
          </a:xfrm>
          <a:prstGeom prst="rect">
            <a:avLst/>
          </a:prstGeom>
        </p:spPr>
        <p:txBody>
          <a:bodyPr vert="horz" lIns="91440" tIns="45720" rIns="91440" bIns="45720" rtlCol="0">
            <a:normAutofit/>
          </a:bodyPr>
          <a:lstStyle/>
          <a:p>
            <a:pPr lvl="0"/>
            <a:r>
              <a:rPr lang="de-DE" dirty="0"/>
              <a:t>Mastertextformat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8" name="Textfeld 7">
            <a:extLst>
              <a:ext uri="{FF2B5EF4-FFF2-40B4-BE49-F238E27FC236}">
                <a16:creationId xmlns:a16="http://schemas.microsoft.com/office/drawing/2014/main" id="{48932467-C07C-4DC8-B44F-AC0D8A687F29}"/>
              </a:ext>
            </a:extLst>
          </p:cNvPr>
          <p:cNvSpPr txBox="1"/>
          <p:nvPr userDrawn="1"/>
        </p:nvSpPr>
        <p:spPr>
          <a:xfrm>
            <a:off x="2429911" y="6370503"/>
            <a:ext cx="7332179" cy="461665"/>
          </a:xfrm>
          <a:prstGeom prst="rect">
            <a:avLst/>
          </a:prstGeom>
          <a:noFill/>
        </p:spPr>
        <p:txBody>
          <a:bodyPr wrap="square" rtlCol="0">
            <a:spAutoFit/>
          </a:bodyPr>
          <a:lstStyle/>
          <a:p>
            <a:pPr algn="ctr"/>
            <a:r>
              <a:rPr lang="de-DE" sz="1200" dirty="0">
                <a:solidFill>
                  <a:schemeClr val="bg1">
                    <a:lumMod val="65000"/>
                  </a:schemeClr>
                </a:solidFill>
                <a:hlinkClick r:id="rId9">
                  <a:extLst>
                    <a:ext uri="{A12FA001-AC4F-418D-AE19-62706E023703}">
                      <ahyp:hlinkClr xmlns:ahyp="http://schemas.microsoft.com/office/drawing/2018/hyperlinkcolor" val="tx"/>
                    </a:ext>
                  </a:extLst>
                </a:hlinkClick>
              </a:rPr>
              <a:t>Einführung in Mensch-Computer-Interaktion</a:t>
            </a:r>
            <a:r>
              <a:rPr lang="de-DE" sz="1200" dirty="0">
                <a:solidFill>
                  <a:schemeClr val="bg1">
                    <a:lumMod val="65000"/>
                  </a:schemeClr>
                </a:solidFill>
              </a:rPr>
              <a:t>, Abschnitt 0: Information für Lehrende</a:t>
            </a:r>
          </a:p>
          <a:p>
            <a:pPr algn="ctr"/>
            <a:r>
              <a:rPr lang="de-DE" sz="1200" dirty="0">
                <a:solidFill>
                  <a:schemeClr val="bg1">
                    <a:lumMod val="65000"/>
                  </a:schemeClr>
                </a:solidFill>
              </a:rPr>
              <a:t>Julian Fietkau, 2025 – </a:t>
            </a:r>
            <a:r>
              <a:rPr lang="de-DE" sz="1200" dirty="0">
                <a:solidFill>
                  <a:schemeClr val="bg1">
                    <a:lumMod val="65000"/>
                  </a:schemeClr>
                </a:solidFill>
                <a:hlinkClick r:id="rId10">
                  <a:extLst>
                    <a:ext uri="{A12FA001-AC4F-418D-AE19-62706E023703}">
                      <ahyp:hlinkClr xmlns:ahyp="http://schemas.microsoft.com/office/drawing/2018/hyperlinkcolor" val="tx"/>
                    </a:ext>
                  </a:extLst>
                </a:hlinkClick>
              </a:rPr>
              <a:t>CC BY-SA 4.0</a:t>
            </a:r>
            <a:endParaRPr lang="de-DE" sz="1200" dirty="0">
              <a:solidFill>
                <a:schemeClr val="bg1">
                  <a:lumMod val="65000"/>
                </a:schemeClr>
              </a:solidFill>
            </a:endParaRPr>
          </a:p>
        </p:txBody>
      </p:sp>
      <p:sp>
        <p:nvSpPr>
          <p:cNvPr id="9" name="Textfeld 8">
            <a:extLst>
              <a:ext uri="{FF2B5EF4-FFF2-40B4-BE49-F238E27FC236}">
                <a16:creationId xmlns:a16="http://schemas.microsoft.com/office/drawing/2014/main" id="{EF6A1220-0B79-4612-8F8B-D76992130033}"/>
              </a:ext>
            </a:extLst>
          </p:cNvPr>
          <p:cNvSpPr txBox="1"/>
          <p:nvPr userDrawn="1"/>
        </p:nvSpPr>
        <p:spPr>
          <a:xfrm>
            <a:off x="838200" y="6369543"/>
            <a:ext cx="1591710" cy="338554"/>
          </a:xfrm>
          <a:prstGeom prst="rect">
            <a:avLst/>
          </a:prstGeom>
          <a:noFill/>
        </p:spPr>
        <p:txBody>
          <a:bodyPr wrap="square" rtlCol="0">
            <a:spAutoFit/>
          </a:bodyPr>
          <a:lstStyle/>
          <a:p>
            <a:fld id="{5A74E6B0-17E0-4D64-A678-1FCB90EC9B3B}" type="datetimeFigureOut">
              <a:rPr lang="de-DE" sz="1600" smtClean="0">
                <a:solidFill>
                  <a:schemeClr val="bg1">
                    <a:lumMod val="65000"/>
                  </a:schemeClr>
                </a:solidFill>
              </a:rPr>
              <a:pPr/>
              <a:t>27.05.2025</a:t>
            </a:fld>
            <a:endParaRPr lang="de-DE" sz="1600" dirty="0">
              <a:solidFill>
                <a:schemeClr val="bg1">
                  <a:lumMod val="65000"/>
                </a:schemeClr>
              </a:solidFill>
            </a:endParaRPr>
          </a:p>
        </p:txBody>
      </p:sp>
      <p:sp>
        <p:nvSpPr>
          <p:cNvPr id="10" name="Textfeld 9">
            <a:extLst>
              <a:ext uri="{FF2B5EF4-FFF2-40B4-BE49-F238E27FC236}">
                <a16:creationId xmlns:a16="http://schemas.microsoft.com/office/drawing/2014/main" id="{9FBA34DA-747B-41EE-A3AA-9EF6008229EC}"/>
              </a:ext>
            </a:extLst>
          </p:cNvPr>
          <p:cNvSpPr txBox="1"/>
          <p:nvPr userDrawn="1"/>
        </p:nvSpPr>
        <p:spPr>
          <a:xfrm>
            <a:off x="8324850" y="6369543"/>
            <a:ext cx="3028950" cy="338554"/>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de-DE" sz="1600" dirty="0">
                <a:solidFill>
                  <a:schemeClr val="bg1">
                    <a:lumMod val="65000"/>
                  </a:schemeClr>
                </a:solidFill>
              </a:rPr>
              <a:t>0-</a:t>
            </a:r>
            <a:fld id="{DF3F699D-D92C-4370-9314-E2DC8162D7B3}" type="slidenum">
              <a:rPr lang="de-DE" sz="1600" smtClean="0">
                <a:solidFill>
                  <a:schemeClr val="bg1">
                    <a:lumMod val="65000"/>
                  </a:schemeClr>
                </a:solidFill>
              </a:rPr>
              <a:pPr marL="0" marR="0" lvl="0" indent="0" algn="r" defTabSz="914400" rtl="0" eaLnBrk="1" fontAlgn="auto" latinLnBrk="0" hangingPunct="1">
                <a:lnSpc>
                  <a:spcPct val="100000"/>
                </a:lnSpc>
                <a:spcBef>
                  <a:spcPts val="0"/>
                </a:spcBef>
                <a:spcAft>
                  <a:spcPts val="0"/>
                </a:spcAft>
                <a:buClrTx/>
                <a:buSzTx/>
                <a:buFontTx/>
                <a:buNone/>
                <a:tabLst/>
                <a:defRPr/>
              </a:pPr>
              <a:t>‹Nr.›</a:t>
            </a:fld>
            <a:endParaRPr lang="de-DE" sz="1600" dirty="0">
              <a:solidFill>
                <a:schemeClr val="bg1">
                  <a:lumMod val="65000"/>
                </a:schemeClr>
              </a:solidFill>
            </a:endParaRPr>
          </a:p>
        </p:txBody>
      </p:sp>
    </p:spTree>
    <p:extLst>
      <p:ext uri="{BB962C8B-B14F-4D97-AF65-F5344CB8AC3E}">
        <p14:creationId xmlns:p14="http://schemas.microsoft.com/office/powerpoint/2010/main" val="392597339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6" r:id="rId3"/>
    <p:sldLayoutId id="2147483657" r:id="rId4"/>
    <p:sldLayoutId id="2147483651" r:id="rId5"/>
    <p:sldLayoutId id="2147483654" r:id="rId6"/>
    <p:sldLayoutId id="2147483655" r:id="rId7"/>
  </p:sldLayoutIdLst>
  <p:txStyles>
    <p:titleStyle>
      <a:lvl1pPr algn="l" defTabSz="914400" rtl="0" eaLnBrk="1" latinLnBrk="0" hangingPunct="1">
        <a:lnSpc>
          <a:spcPct val="90000"/>
        </a:lnSpc>
        <a:spcBef>
          <a:spcPct val="0"/>
        </a:spcBef>
        <a:buNone/>
        <a:defRPr sz="3200" b="1" kern="1200">
          <a:solidFill>
            <a:schemeClr val="accent1"/>
          </a:solidFill>
          <a:latin typeface="+mj-lt"/>
          <a:ea typeface="+mj-ea"/>
          <a:cs typeface="+mj-cs"/>
        </a:defRPr>
      </a:lvl1pPr>
    </p:titleStyle>
    <p:bodyStyle>
      <a:lvl1pPr marL="228600" indent="-228600" algn="l" defTabSz="914400" rtl="0" eaLnBrk="1" latinLnBrk="0" hangingPunct="1">
        <a:lnSpc>
          <a:spcPct val="10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100000"/>
        </a:lnSpc>
        <a:spcBef>
          <a:spcPts val="500"/>
        </a:spcBef>
        <a:buFont typeface="Wingdings" panose="05000000000000000000" pitchFamily="2" charset="2"/>
        <a:buChar char="§"/>
        <a:defRPr sz="2400" kern="1200">
          <a:solidFill>
            <a:schemeClr val="tx1"/>
          </a:solidFill>
          <a:latin typeface="+mn-lt"/>
          <a:ea typeface="+mn-ea"/>
          <a:cs typeface="+mn-cs"/>
        </a:defRPr>
      </a:lvl2pPr>
      <a:lvl3pPr marL="1143000" indent="-228600" algn="l" defTabSz="914400" rtl="0" eaLnBrk="1" latinLnBrk="0" hangingPunct="1">
        <a:lnSpc>
          <a:spcPct val="10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100000"/>
        </a:lnSpc>
        <a:spcBef>
          <a:spcPts val="500"/>
        </a:spcBef>
        <a:buFont typeface="Wingdings" panose="05000000000000000000" pitchFamily="2" charset="2"/>
        <a:buChar char="§"/>
        <a:defRPr sz="1800" kern="1200">
          <a:solidFill>
            <a:schemeClr val="tx1"/>
          </a:solidFill>
          <a:latin typeface="+mn-lt"/>
          <a:ea typeface="+mn-ea"/>
          <a:cs typeface="+mn-cs"/>
        </a:defRPr>
      </a:lvl4pPr>
      <a:lvl5pPr marL="2057400" indent="-228600" algn="l" defTabSz="914400" rtl="0" eaLnBrk="1" latinLnBrk="0" hangingPunct="1">
        <a:lnSpc>
          <a:spcPct val="10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image" Target="../media/image12.svg"/><Relationship Id="rId3" Type="http://schemas.openxmlformats.org/officeDocument/2006/relationships/image" Target="../media/image9.png"/><Relationship Id="rId7" Type="http://schemas.openxmlformats.org/officeDocument/2006/relationships/image" Target="../media/image11.png"/><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hyperlink" Target="https://fietkau.social/@julian" TargetMode="External"/><Relationship Id="rId11" Type="http://schemas.openxmlformats.org/officeDocument/2006/relationships/image" Target="../media/image14.svg"/><Relationship Id="rId5" Type="http://schemas.openxmlformats.org/officeDocument/2006/relationships/hyperlink" Target="https://fietkau.me/" TargetMode="External"/><Relationship Id="rId10" Type="http://schemas.openxmlformats.org/officeDocument/2006/relationships/image" Target="../media/image13.png"/><Relationship Id="rId4" Type="http://schemas.openxmlformats.org/officeDocument/2006/relationships/image" Target="../media/image10.svg"/><Relationship Id="rId9" Type="http://schemas.openxmlformats.org/officeDocument/2006/relationships/hyperlink" Target="mailto:julian@fietkau.me"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8" Type="http://schemas.openxmlformats.org/officeDocument/2006/relationships/image" Target="../media/image8.svg"/><Relationship Id="rId3" Type="http://schemas.openxmlformats.org/officeDocument/2006/relationships/image" Target="../media/image15.png"/><Relationship Id="rId7" Type="http://schemas.openxmlformats.org/officeDocument/2006/relationships/image" Target="../media/image17.png"/><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image" Target="../media/image6.svg"/><Relationship Id="rId5" Type="http://schemas.openxmlformats.org/officeDocument/2006/relationships/image" Target="../media/image16.png"/><Relationship Id="rId4" Type="http://schemas.openxmlformats.org/officeDocument/2006/relationships/image" Target="../media/image4.sv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B13DC82-3475-42B9-8F53-127EA1571A14}"/>
              </a:ext>
            </a:extLst>
          </p:cNvPr>
          <p:cNvSpPr>
            <a:spLocks noGrp="1"/>
          </p:cNvSpPr>
          <p:nvPr>
            <p:ph type="ctrTitle"/>
          </p:nvPr>
        </p:nvSpPr>
        <p:spPr/>
        <p:txBody>
          <a:bodyPr/>
          <a:lstStyle/>
          <a:p>
            <a:r>
              <a:rPr lang="de-DE" dirty="0"/>
              <a:t>Information für Lehrende</a:t>
            </a:r>
          </a:p>
        </p:txBody>
      </p:sp>
      <p:sp>
        <p:nvSpPr>
          <p:cNvPr id="3" name="Untertitel 2">
            <a:extLst>
              <a:ext uri="{FF2B5EF4-FFF2-40B4-BE49-F238E27FC236}">
                <a16:creationId xmlns:a16="http://schemas.microsoft.com/office/drawing/2014/main" id="{9E8EE65A-62A6-4AD7-902E-BC91B3AB3673}"/>
              </a:ext>
            </a:extLst>
          </p:cNvPr>
          <p:cNvSpPr>
            <a:spLocks noGrp="1"/>
          </p:cNvSpPr>
          <p:nvPr>
            <p:ph type="subTitle" idx="1"/>
          </p:nvPr>
        </p:nvSpPr>
        <p:spPr/>
        <p:txBody>
          <a:bodyPr>
            <a:normAutofit lnSpcReduction="10000"/>
          </a:bodyPr>
          <a:lstStyle/>
          <a:p>
            <a:r>
              <a:rPr lang="de-DE" dirty="0"/>
              <a:t>Abschnitt 0</a:t>
            </a:r>
          </a:p>
        </p:txBody>
      </p:sp>
    </p:spTree>
    <p:extLst>
      <p:ext uri="{BB962C8B-B14F-4D97-AF65-F5344CB8AC3E}">
        <p14:creationId xmlns:p14="http://schemas.microsoft.com/office/powerpoint/2010/main" val="15076010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CB990AB-1993-4C6C-A30B-9B3FEC1056D9}"/>
              </a:ext>
            </a:extLst>
          </p:cNvPr>
          <p:cNvSpPr>
            <a:spLocks noGrp="1"/>
          </p:cNvSpPr>
          <p:nvPr>
            <p:ph type="title"/>
          </p:nvPr>
        </p:nvSpPr>
        <p:spPr/>
        <p:txBody>
          <a:bodyPr>
            <a:normAutofit/>
          </a:bodyPr>
          <a:lstStyle/>
          <a:p>
            <a:r>
              <a:rPr lang="de-DE" dirty="0"/>
              <a:t>Ziel und Umfang</a:t>
            </a:r>
          </a:p>
        </p:txBody>
      </p:sp>
      <p:sp>
        <p:nvSpPr>
          <p:cNvPr id="3" name="Inhaltsplatzhalter 2">
            <a:extLst>
              <a:ext uri="{FF2B5EF4-FFF2-40B4-BE49-F238E27FC236}">
                <a16:creationId xmlns:a16="http://schemas.microsoft.com/office/drawing/2014/main" id="{88FA73B6-8CBC-485D-8701-75914E9B3D87}"/>
              </a:ext>
            </a:extLst>
          </p:cNvPr>
          <p:cNvSpPr>
            <a:spLocks noGrp="1"/>
          </p:cNvSpPr>
          <p:nvPr>
            <p:ph idx="1"/>
          </p:nvPr>
        </p:nvSpPr>
        <p:spPr>
          <a:xfrm>
            <a:off x="838200" y="1231392"/>
            <a:ext cx="10515600" cy="3742944"/>
          </a:xfrm>
        </p:spPr>
        <p:txBody>
          <a:bodyPr>
            <a:normAutofit/>
          </a:bodyPr>
          <a:lstStyle/>
          <a:p>
            <a:pPr marL="0" indent="0">
              <a:buNone/>
            </a:pPr>
            <a:r>
              <a:rPr lang="de-DE" dirty="0"/>
              <a:t>Diese Foliensammlung umfasst einen vollständigen universitären Einführungskurs in die Mensch-Computer-Interaktion als Teilgebiet der Informatik. Sie wird von Julian Fietkau als </a:t>
            </a:r>
            <a:r>
              <a:rPr lang="de-DE" i="1" dirty="0"/>
              <a:t>Open Educational </a:t>
            </a:r>
            <a:r>
              <a:rPr lang="de-DE" i="1" dirty="0" err="1"/>
              <a:t>Resource</a:t>
            </a:r>
            <a:r>
              <a:rPr lang="de-DE" i="1" dirty="0"/>
              <a:t> </a:t>
            </a:r>
            <a:r>
              <a:rPr lang="de-DE" dirty="0"/>
              <a:t>(frei wiederverwendbares Lehrmaterial) veröffentlicht.</a:t>
            </a:r>
          </a:p>
          <a:p>
            <a:pPr marL="0" indent="0">
              <a:buNone/>
            </a:pPr>
            <a:r>
              <a:rPr lang="de-DE" dirty="0"/>
              <a:t>Lehrende der MCI und UX sowie darüber hinaus sind eingeladen, diese Ressource für ihre eigenen Veranstaltungen zu nutzen und Teile daraus in ihre eigenen Materialien einzugliedern.</a:t>
            </a:r>
          </a:p>
        </p:txBody>
      </p:sp>
      <p:pic>
        <p:nvPicPr>
          <p:cNvPr id="4" name="Grafik 3" descr="Internet mit einfarbiger Füllung">
            <a:extLst>
              <a:ext uri="{FF2B5EF4-FFF2-40B4-BE49-F238E27FC236}">
                <a16:creationId xmlns:a16="http://schemas.microsoft.com/office/drawing/2014/main" id="{F69EB04F-7BCA-435E-B4BD-7DA33488A47A}"/>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876921" y="5705281"/>
            <a:ext cx="552649" cy="552649"/>
          </a:xfrm>
          <a:prstGeom prst="rect">
            <a:avLst/>
          </a:prstGeom>
        </p:spPr>
      </p:pic>
      <p:sp>
        <p:nvSpPr>
          <p:cNvPr id="5" name="Textfeld 4">
            <a:extLst>
              <a:ext uri="{FF2B5EF4-FFF2-40B4-BE49-F238E27FC236}">
                <a16:creationId xmlns:a16="http://schemas.microsoft.com/office/drawing/2014/main" id="{2F37DBE2-339A-477B-AC01-58C6A102600A}"/>
              </a:ext>
            </a:extLst>
          </p:cNvPr>
          <p:cNvSpPr txBox="1"/>
          <p:nvPr/>
        </p:nvSpPr>
        <p:spPr bwMode="auto">
          <a:xfrm>
            <a:off x="1500624" y="5789409"/>
            <a:ext cx="2529168" cy="362438"/>
          </a:xfrm>
          <a:prstGeom prst="rect">
            <a:avLst/>
          </a:prstGeom>
          <a:noFill/>
          <a:ln w="12700">
            <a:noFill/>
          </a:ln>
          <a:effectLst/>
        </p:spPr>
        <p:txBody>
          <a:bodyPr vert="horz" wrap="square" lIns="36000" tIns="36000" rIns="36000" bIns="36000" numCol="1" rtlCol="0" anchor="t" anchorCtr="0" compatLnSpc="1">
            <a:prstTxWarp prst="textNoShape">
              <a:avLst/>
            </a:prstTxWarp>
            <a:noAutofit/>
          </a:bodyPr>
          <a:lstStyle/>
          <a:p>
            <a:pPr marL="0" marR="0" indent="0" defTabSz="914400" rtl="0" eaLnBrk="1" fontAlgn="base" latinLnBrk="0" hangingPunct="1">
              <a:lnSpc>
                <a:spcPct val="100000"/>
              </a:lnSpc>
              <a:spcBef>
                <a:spcPts val="0"/>
              </a:spcBef>
              <a:spcAft>
                <a:spcPts val="600"/>
              </a:spcAft>
              <a:buClr>
                <a:srgbClr val="23A092"/>
              </a:buClr>
              <a:buSzPct val="80000"/>
              <a:buFont typeface="Wingdings" pitchFamily="2" charset="2"/>
              <a:buNone/>
              <a:tabLst/>
            </a:pPr>
            <a:r>
              <a:rPr kumimoji="0" lang="de-DE" sz="2200" b="0" i="0" u="none" strike="noStrike" kern="0" cap="none" spc="0" normalizeH="0" baseline="0" noProof="0" dirty="0">
                <a:ln>
                  <a:noFill/>
                </a:ln>
                <a:solidFill>
                  <a:schemeClr val="tx1"/>
                </a:solidFill>
                <a:effectLst/>
                <a:uLnTx/>
                <a:uFillTx/>
                <a:latin typeface="+mn-lt"/>
                <a:hlinkClick r:id="rId5"/>
              </a:rPr>
              <a:t>https://fietkau.me</a:t>
            </a:r>
            <a:endParaRPr kumimoji="0" lang="de-DE" sz="2200" b="0" i="0" u="none" strike="noStrike" kern="0" cap="none" spc="0" normalizeH="0" baseline="0" noProof="0" dirty="0">
              <a:ln>
                <a:noFill/>
              </a:ln>
              <a:solidFill>
                <a:schemeClr val="tx1"/>
              </a:solidFill>
              <a:effectLst/>
              <a:uLnTx/>
              <a:uFillTx/>
              <a:latin typeface="+mn-lt"/>
            </a:endParaRPr>
          </a:p>
        </p:txBody>
      </p:sp>
      <p:sp>
        <p:nvSpPr>
          <p:cNvPr id="6" name="Textfeld 5">
            <a:extLst>
              <a:ext uri="{FF2B5EF4-FFF2-40B4-BE49-F238E27FC236}">
                <a16:creationId xmlns:a16="http://schemas.microsoft.com/office/drawing/2014/main" id="{A1F3E6B8-5C93-4612-AAE6-7AB889258981}"/>
              </a:ext>
            </a:extLst>
          </p:cNvPr>
          <p:cNvSpPr txBox="1"/>
          <p:nvPr/>
        </p:nvSpPr>
        <p:spPr bwMode="auto">
          <a:xfrm>
            <a:off x="7711776" y="5790554"/>
            <a:ext cx="3626784" cy="361293"/>
          </a:xfrm>
          <a:prstGeom prst="rect">
            <a:avLst/>
          </a:prstGeom>
          <a:noFill/>
          <a:ln w="12700">
            <a:noFill/>
          </a:ln>
          <a:effectLst/>
        </p:spPr>
        <p:txBody>
          <a:bodyPr vert="horz" wrap="square" lIns="36000" tIns="36000" rIns="36000" bIns="36000" numCol="1" rtlCol="0" anchor="t" anchorCtr="0" compatLnSpc="1">
            <a:prstTxWarp prst="textNoShape">
              <a:avLst/>
            </a:prstTxWarp>
            <a:noAutofit/>
          </a:bodyPr>
          <a:lstStyle/>
          <a:p>
            <a:pPr marL="0" marR="0" indent="0" defTabSz="914400" rtl="0" eaLnBrk="1" fontAlgn="base" latinLnBrk="0" hangingPunct="1">
              <a:lnSpc>
                <a:spcPct val="100000"/>
              </a:lnSpc>
              <a:spcBef>
                <a:spcPts val="0"/>
              </a:spcBef>
              <a:spcAft>
                <a:spcPts val="600"/>
              </a:spcAft>
              <a:buClr>
                <a:srgbClr val="23A092"/>
              </a:buClr>
              <a:buSzPct val="80000"/>
              <a:buFont typeface="Wingdings" pitchFamily="2" charset="2"/>
              <a:buNone/>
              <a:tabLst/>
            </a:pPr>
            <a:r>
              <a:rPr lang="de-DE" sz="2200" kern="0" dirty="0">
                <a:latin typeface="+mn-lt"/>
                <a:hlinkClick r:id="rId6"/>
              </a:rPr>
              <a:t>https://fietkau.social/@julian</a:t>
            </a:r>
            <a:r>
              <a:rPr lang="de-DE" sz="2200" kern="0" dirty="0">
                <a:latin typeface="+mn-lt"/>
              </a:rPr>
              <a:t> </a:t>
            </a:r>
            <a:endParaRPr kumimoji="0" lang="de-DE" sz="2200" b="0" i="0" u="none" strike="noStrike" kern="0" cap="none" spc="0" normalizeH="0" baseline="0" noProof="0" dirty="0">
              <a:ln>
                <a:noFill/>
              </a:ln>
              <a:solidFill>
                <a:schemeClr val="tx1"/>
              </a:solidFill>
              <a:effectLst/>
              <a:uLnTx/>
              <a:uFillTx/>
              <a:latin typeface="+mn-lt"/>
            </a:endParaRPr>
          </a:p>
        </p:txBody>
      </p:sp>
      <p:pic>
        <p:nvPicPr>
          <p:cNvPr id="7" name="Grafik 6">
            <a:extLst>
              <a:ext uri="{FF2B5EF4-FFF2-40B4-BE49-F238E27FC236}">
                <a16:creationId xmlns:a16="http://schemas.microsoft.com/office/drawing/2014/main" id="{91E1E7F6-C50A-46A5-BAE8-A7894F85AC48}"/>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7319192" y="5817241"/>
            <a:ext cx="352545" cy="352545"/>
          </a:xfrm>
          <a:prstGeom prst="rect">
            <a:avLst/>
          </a:prstGeom>
        </p:spPr>
      </p:pic>
      <p:sp>
        <p:nvSpPr>
          <p:cNvPr id="8" name="Textfeld 7">
            <a:extLst>
              <a:ext uri="{FF2B5EF4-FFF2-40B4-BE49-F238E27FC236}">
                <a16:creationId xmlns:a16="http://schemas.microsoft.com/office/drawing/2014/main" id="{8805ABB0-B2BD-45FF-802F-7A21EAEC7469}"/>
              </a:ext>
            </a:extLst>
          </p:cNvPr>
          <p:cNvSpPr txBox="1"/>
          <p:nvPr/>
        </p:nvSpPr>
        <p:spPr bwMode="auto">
          <a:xfrm>
            <a:off x="4699300" y="5794355"/>
            <a:ext cx="2262332" cy="352545"/>
          </a:xfrm>
          <a:prstGeom prst="rect">
            <a:avLst/>
          </a:prstGeom>
          <a:noFill/>
          <a:ln w="12700">
            <a:noFill/>
          </a:ln>
          <a:effectLst/>
        </p:spPr>
        <p:txBody>
          <a:bodyPr vert="horz" wrap="square" lIns="36000" tIns="36000" rIns="36000" bIns="36000" numCol="1" rtlCol="0" anchor="t" anchorCtr="0" compatLnSpc="1">
            <a:prstTxWarp prst="textNoShape">
              <a:avLst/>
            </a:prstTxWarp>
            <a:noAutofit/>
          </a:bodyPr>
          <a:lstStyle/>
          <a:p>
            <a:pPr marL="0" marR="0" indent="0" defTabSz="914400" rtl="0" eaLnBrk="1" fontAlgn="base" latinLnBrk="0" hangingPunct="1">
              <a:lnSpc>
                <a:spcPct val="100000"/>
              </a:lnSpc>
              <a:spcBef>
                <a:spcPts val="0"/>
              </a:spcBef>
              <a:spcAft>
                <a:spcPts val="600"/>
              </a:spcAft>
              <a:buClr>
                <a:srgbClr val="23A092"/>
              </a:buClr>
              <a:buSzPct val="80000"/>
              <a:buFont typeface="Wingdings" pitchFamily="2" charset="2"/>
              <a:buNone/>
              <a:tabLst/>
            </a:pPr>
            <a:r>
              <a:rPr lang="de-DE" sz="2200" kern="0" dirty="0">
                <a:latin typeface="+mn-lt"/>
                <a:hlinkClick r:id="rId9"/>
              </a:rPr>
              <a:t>julian@fietkau.me</a:t>
            </a:r>
            <a:endParaRPr kumimoji="0" lang="de-DE" sz="2200" b="0" i="0" u="none" strike="noStrike" kern="0" cap="none" spc="0" normalizeH="0" baseline="0" noProof="0" dirty="0">
              <a:ln>
                <a:noFill/>
              </a:ln>
              <a:solidFill>
                <a:schemeClr val="tx1"/>
              </a:solidFill>
              <a:effectLst/>
              <a:uLnTx/>
              <a:uFillTx/>
              <a:latin typeface="+mn-lt"/>
            </a:endParaRPr>
          </a:p>
        </p:txBody>
      </p:sp>
      <p:pic>
        <p:nvPicPr>
          <p:cNvPr id="10" name="Grafik 9" descr="Umschlag mit einfarbiger Füllung">
            <a:extLst>
              <a:ext uri="{FF2B5EF4-FFF2-40B4-BE49-F238E27FC236}">
                <a16:creationId xmlns:a16="http://schemas.microsoft.com/office/drawing/2014/main" id="{1E22AC90-8E20-41B6-9135-87718F1805F2}"/>
              </a:ext>
            </a:extLst>
          </p:cNvPr>
          <p:cNvPicPr>
            <a:picLocks noChangeAspect="1"/>
          </p:cNvPicPr>
          <p:nvPr/>
        </p:nvPicPr>
        <p:blipFill>
          <a:blip r:embed="rId10">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a:off x="4100059" y="5705281"/>
            <a:ext cx="552650" cy="552650"/>
          </a:xfrm>
          <a:prstGeom prst="rect">
            <a:avLst/>
          </a:prstGeom>
        </p:spPr>
      </p:pic>
    </p:spTree>
    <p:extLst>
      <p:ext uri="{BB962C8B-B14F-4D97-AF65-F5344CB8AC3E}">
        <p14:creationId xmlns:p14="http://schemas.microsoft.com/office/powerpoint/2010/main" val="18235170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5"/>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7"/>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6"/>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8"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CB990AB-1993-4C6C-A30B-9B3FEC1056D9}"/>
              </a:ext>
            </a:extLst>
          </p:cNvPr>
          <p:cNvSpPr>
            <a:spLocks noGrp="1"/>
          </p:cNvSpPr>
          <p:nvPr>
            <p:ph type="title"/>
          </p:nvPr>
        </p:nvSpPr>
        <p:spPr/>
        <p:txBody>
          <a:bodyPr>
            <a:normAutofit/>
          </a:bodyPr>
          <a:lstStyle/>
          <a:p>
            <a:r>
              <a:rPr lang="de-DE" dirty="0"/>
              <a:t>Foliengestaltung</a:t>
            </a:r>
          </a:p>
        </p:txBody>
      </p:sp>
      <p:sp>
        <p:nvSpPr>
          <p:cNvPr id="3" name="Inhaltsplatzhalter 2">
            <a:extLst>
              <a:ext uri="{FF2B5EF4-FFF2-40B4-BE49-F238E27FC236}">
                <a16:creationId xmlns:a16="http://schemas.microsoft.com/office/drawing/2014/main" id="{88FA73B6-8CBC-485D-8701-75914E9B3D87}"/>
              </a:ext>
            </a:extLst>
          </p:cNvPr>
          <p:cNvSpPr>
            <a:spLocks noGrp="1"/>
          </p:cNvSpPr>
          <p:nvPr>
            <p:ph idx="1"/>
          </p:nvPr>
        </p:nvSpPr>
        <p:spPr/>
        <p:txBody>
          <a:bodyPr>
            <a:normAutofit lnSpcReduction="10000"/>
          </a:bodyPr>
          <a:lstStyle/>
          <a:p>
            <a:pPr marL="0" indent="0">
              <a:buNone/>
            </a:pPr>
            <a:r>
              <a:rPr lang="de-DE" dirty="0"/>
              <a:t>Die Folien werden im Breitbildformat (16:9) und einem minimalistischen visuellen Design bereitgestellt, in der Hoffnung, die Einbindung in andere Vorlagen möglichst einfach zu halten.</a:t>
            </a:r>
          </a:p>
          <a:p>
            <a:pPr marL="0" indent="0">
              <a:buNone/>
            </a:pPr>
            <a:r>
              <a:rPr lang="de-DE" dirty="0"/>
              <a:t>Die verwendete Schriftart ist Atkinson </a:t>
            </a:r>
            <a:r>
              <a:rPr lang="de-DE" dirty="0" err="1"/>
              <a:t>Hyperlegible</a:t>
            </a:r>
            <a:r>
              <a:rPr lang="de-DE" dirty="0"/>
              <a:t>.</a:t>
            </a:r>
          </a:p>
          <a:p>
            <a:pPr marL="0" indent="0">
              <a:buNone/>
            </a:pPr>
            <a:r>
              <a:rPr lang="de-DE" dirty="0"/>
              <a:t>Quellenverweise (oft mit klickbaren Links) sind normalerweise unten auf der Folie eingeblendet.</a:t>
            </a:r>
          </a:p>
          <a:p>
            <a:pPr marL="0" indent="0">
              <a:buNone/>
            </a:pPr>
            <a:r>
              <a:rPr lang="de-DE" dirty="0"/>
              <a:t>Die Folien verwenden häufig eine schrittweise Einblendung durch die Animationsfunktion. Ist dies unerwünscht, kann es in PowerPoint bspw. unter „Bildschirmpräsentation“, „Bildschirmpräsentation einrichten“, „Anzeigeoptionen“, „Präsentation ohne Animation“ komplett deaktiviert werden.</a:t>
            </a:r>
          </a:p>
        </p:txBody>
      </p:sp>
    </p:spTree>
    <p:extLst>
      <p:ext uri="{BB962C8B-B14F-4D97-AF65-F5344CB8AC3E}">
        <p14:creationId xmlns:p14="http://schemas.microsoft.com/office/powerpoint/2010/main" val="246891372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CB990AB-1993-4C6C-A30B-9B3FEC1056D9}"/>
              </a:ext>
            </a:extLst>
          </p:cNvPr>
          <p:cNvSpPr>
            <a:spLocks noGrp="1"/>
          </p:cNvSpPr>
          <p:nvPr>
            <p:ph type="title"/>
          </p:nvPr>
        </p:nvSpPr>
        <p:spPr/>
        <p:txBody>
          <a:bodyPr>
            <a:normAutofit/>
          </a:bodyPr>
          <a:lstStyle/>
          <a:p>
            <a:r>
              <a:rPr lang="de-DE" dirty="0"/>
              <a:t>Folientypen</a:t>
            </a:r>
          </a:p>
        </p:txBody>
      </p:sp>
      <p:sp>
        <p:nvSpPr>
          <p:cNvPr id="3" name="Inhaltsplatzhalter 2">
            <a:extLst>
              <a:ext uri="{FF2B5EF4-FFF2-40B4-BE49-F238E27FC236}">
                <a16:creationId xmlns:a16="http://schemas.microsoft.com/office/drawing/2014/main" id="{88FA73B6-8CBC-485D-8701-75914E9B3D87}"/>
              </a:ext>
            </a:extLst>
          </p:cNvPr>
          <p:cNvSpPr>
            <a:spLocks noGrp="1"/>
          </p:cNvSpPr>
          <p:nvPr>
            <p:ph idx="1"/>
          </p:nvPr>
        </p:nvSpPr>
        <p:spPr/>
        <p:txBody>
          <a:bodyPr>
            <a:normAutofit fontScale="92500"/>
          </a:bodyPr>
          <a:lstStyle/>
          <a:p>
            <a:pPr marL="0" indent="0">
              <a:buNone/>
            </a:pPr>
            <a:r>
              <a:rPr lang="de-DE" dirty="0"/>
              <a:t>Die meisten Folien sind vom einfachen Typ </a:t>
            </a:r>
            <a:r>
              <a:rPr lang="de-DE" i="1" dirty="0"/>
              <a:t>Titel + Inhalt</a:t>
            </a:r>
            <a:r>
              <a:rPr lang="de-DE" dirty="0"/>
              <a:t>.</a:t>
            </a:r>
          </a:p>
          <a:p>
            <a:pPr marL="0" indent="0">
              <a:buNone/>
            </a:pPr>
            <a:endParaRPr lang="de-DE" sz="1000" dirty="0"/>
          </a:p>
          <a:p>
            <a:pPr marL="0" indent="0">
              <a:buNone/>
            </a:pPr>
            <a:r>
              <a:rPr lang="de-DE" dirty="0"/>
              <a:t>Folien mit dem Icon           enthalten Einzel-Übungen. Sie können von Kursteilnehmenden einzeln in Stillarbeit oder in kleinen Gruppen bearbeitet werden.</a:t>
            </a:r>
          </a:p>
          <a:p>
            <a:pPr marL="0" indent="0">
              <a:buNone/>
            </a:pPr>
            <a:endParaRPr lang="de-DE" sz="1000" dirty="0"/>
          </a:p>
          <a:p>
            <a:pPr marL="0" indent="0">
              <a:buNone/>
            </a:pPr>
            <a:r>
              <a:rPr lang="de-DE" dirty="0"/>
              <a:t>Folien mit dem Icon          enthalten Plenar-Übungen, die auf einen Austausch in der Gesamtgruppe zielen. Die meisten sind Diskussions-Startpunkte.</a:t>
            </a:r>
          </a:p>
          <a:p>
            <a:pPr marL="0" indent="0">
              <a:buNone/>
            </a:pPr>
            <a:endParaRPr lang="de-DE" sz="1100" dirty="0"/>
          </a:p>
          <a:p>
            <a:pPr marL="0" indent="0">
              <a:buNone/>
            </a:pPr>
            <a:r>
              <a:rPr lang="de-DE" dirty="0"/>
              <a:t>Am Ende jedes Abschnitts findet sich eine Folie mit einem Gesamtüberblick sowie einigen Fragen zur Verständnis-Selbstkontrolle.</a:t>
            </a:r>
          </a:p>
        </p:txBody>
      </p:sp>
      <p:grpSp>
        <p:nvGrpSpPr>
          <p:cNvPr id="6" name="Gruppieren 5">
            <a:extLst>
              <a:ext uri="{FF2B5EF4-FFF2-40B4-BE49-F238E27FC236}">
                <a16:creationId xmlns:a16="http://schemas.microsoft.com/office/drawing/2014/main" id="{A4032D4C-702F-43D8-9E33-E4E5A5064F01}"/>
              </a:ext>
            </a:extLst>
          </p:cNvPr>
          <p:cNvGrpSpPr/>
          <p:nvPr/>
        </p:nvGrpSpPr>
        <p:grpSpPr>
          <a:xfrm>
            <a:off x="3990213" y="1913614"/>
            <a:ext cx="837758" cy="519752"/>
            <a:chOff x="4112133" y="2186872"/>
            <a:chExt cx="1166812" cy="723900"/>
          </a:xfrm>
        </p:grpSpPr>
        <p:pic>
          <p:nvPicPr>
            <p:cNvPr id="4" name="Grafik 3" descr="Bleistift mit einfarbiger Füllung">
              <a:extLst>
                <a:ext uri="{FF2B5EF4-FFF2-40B4-BE49-F238E27FC236}">
                  <a16:creationId xmlns:a16="http://schemas.microsoft.com/office/drawing/2014/main" id="{6DDE9919-C2E6-48C0-8D32-0DD67316FC75}"/>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693158" y="2252472"/>
              <a:ext cx="585787" cy="585787"/>
            </a:xfrm>
            <a:prstGeom prst="rect">
              <a:avLst/>
            </a:prstGeom>
          </p:spPr>
        </p:pic>
        <p:pic>
          <p:nvPicPr>
            <p:cNvPr id="5" name="Grafik 4" descr="Dokument mit einfarbiger Füllung">
              <a:extLst>
                <a:ext uri="{FF2B5EF4-FFF2-40B4-BE49-F238E27FC236}">
                  <a16:creationId xmlns:a16="http://schemas.microsoft.com/office/drawing/2014/main" id="{B27FE526-2611-4A8B-A0EA-647B33CAB8F1}"/>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4112133" y="2186872"/>
              <a:ext cx="723900" cy="723900"/>
            </a:xfrm>
            <a:prstGeom prst="rect">
              <a:avLst/>
            </a:prstGeom>
          </p:spPr>
        </p:pic>
      </p:grpSp>
      <p:pic>
        <p:nvPicPr>
          <p:cNvPr id="7" name="Grafik 6" descr="Benutzer mit einfarbiger Füllung">
            <a:extLst>
              <a:ext uri="{FF2B5EF4-FFF2-40B4-BE49-F238E27FC236}">
                <a16:creationId xmlns:a16="http://schemas.microsoft.com/office/drawing/2014/main" id="{5E209C6B-5A81-414C-A829-0837BE037E9C}"/>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3962737" y="3441192"/>
            <a:ext cx="707517" cy="707517"/>
          </a:xfrm>
          <a:prstGeom prst="rect">
            <a:avLst/>
          </a:prstGeom>
        </p:spPr>
      </p:pic>
    </p:spTree>
    <p:extLst>
      <p:ext uri="{BB962C8B-B14F-4D97-AF65-F5344CB8AC3E}">
        <p14:creationId xmlns:p14="http://schemas.microsoft.com/office/powerpoint/2010/main" val="93545383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7311FF3-83A5-4444-9592-4710CCFF4C5E}"/>
              </a:ext>
            </a:extLst>
          </p:cNvPr>
          <p:cNvSpPr>
            <a:spLocks noGrp="1"/>
          </p:cNvSpPr>
          <p:nvPr>
            <p:ph type="title"/>
          </p:nvPr>
        </p:nvSpPr>
        <p:spPr/>
        <p:txBody>
          <a:bodyPr/>
          <a:lstStyle/>
          <a:p>
            <a:r>
              <a:rPr lang="de-DE" dirty="0"/>
              <a:t>Urheberrechtliches</a:t>
            </a:r>
          </a:p>
        </p:txBody>
      </p:sp>
      <p:sp>
        <p:nvSpPr>
          <p:cNvPr id="3" name="Inhaltsplatzhalter 2">
            <a:extLst>
              <a:ext uri="{FF2B5EF4-FFF2-40B4-BE49-F238E27FC236}">
                <a16:creationId xmlns:a16="http://schemas.microsoft.com/office/drawing/2014/main" id="{FF3254F9-ADA7-4487-8202-C0504C3B78D2}"/>
              </a:ext>
            </a:extLst>
          </p:cNvPr>
          <p:cNvSpPr>
            <a:spLocks noGrp="1"/>
          </p:cNvSpPr>
          <p:nvPr>
            <p:ph idx="1"/>
          </p:nvPr>
        </p:nvSpPr>
        <p:spPr/>
        <p:txBody>
          <a:bodyPr>
            <a:normAutofit fontScale="92500" lnSpcReduction="10000"/>
          </a:bodyPr>
          <a:lstStyle/>
          <a:p>
            <a:pPr marL="0" indent="0">
              <a:buNone/>
            </a:pPr>
            <a:r>
              <a:rPr lang="de-DE" dirty="0"/>
              <a:t>Die Veröffentlichung dieser Folien erfolgt unter der Creative Commons Attribution Share-</a:t>
            </a:r>
            <a:r>
              <a:rPr lang="de-DE" dirty="0" err="1"/>
              <a:t>Alike</a:t>
            </a:r>
            <a:r>
              <a:rPr lang="de-DE" dirty="0"/>
              <a:t> 4.0 International Lizenz (siehe Fußzeile). Im Wesentlichen bedeutet das, dass sie frei kopiert, angepasst, eingebettet und wieder veröffentlicht werden können, solange (1) eine Quellenangabe mit meinem Namen und am besten einem Link zur Webseite gesetzt wird und (2) angepasste Versionen, welche veröffentlicht werden, wiederum unter der gleichen Lizenz freigegeben werden. Mehr Details hierzu auf der Webseite.</a:t>
            </a:r>
          </a:p>
          <a:p>
            <a:pPr marL="0" indent="0">
              <a:buNone/>
            </a:pPr>
            <a:r>
              <a:rPr lang="de-DE" dirty="0"/>
              <a:t>Die Folien verwenden externe Materialien, vor allem Abbildungen, aus externen Quellen. Hierbei wurde darauf geachtet, nur Materialien zu verwenden, welche unter einer kompatiblen Lizenz veröffentlicht sind oder für die eine individuelle Erlaubnis besteht.</a:t>
            </a:r>
          </a:p>
        </p:txBody>
      </p:sp>
    </p:spTree>
    <p:extLst>
      <p:ext uri="{BB962C8B-B14F-4D97-AF65-F5344CB8AC3E}">
        <p14:creationId xmlns:p14="http://schemas.microsoft.com/office/powerpoint/2010/main" val="3956871291"/>
      </p:ext>
    </p:extLst>
  </p:cSld>
  <p:clrMapOvr>
    <a:masterClrMapping/>
  </p:clrMapOvr>
</p:sld>
</file>

<file path=ppt/theme/theme1.xml><?xml version="1.0" encoding="utf-8"?>
<a:theme xmlns:a="http://schemas.openxmlformats.org/drawingml/2006/main" name="Office">
  <a:themeElements>
    <a:clrScheme name="Benutzerdefiniert 1">
      <a:dk1>
        <a:srgbClr val="111111"/>
      </a:dk1>
      <a:lt1>
        <a:sysClr val="window" lastClr="FFFFFF"/>
      </a:lt1>
      <a:dk2>
        <a:srgbClr val="757575"/>
      </a:dk2>
      <a:lt2>
        <a:srgbClr val="E6E6E6"/>
      </a:lt2>
      <a:accent1>
        <a:srgbClr val="125CEE"/>
      </a:accent1>
      <a:accent2>
        <a:srgbClr val="008822"/>
      </a:accent2>
      <a:accent3>
        <a:srgbClr val="FF7700"/>
      </a:accent3>
      <a:accent4>
        <a:srgbClr val="DD0044"/>
      </a:accent4>
      <a:accent5>
        <a:srgbClr val="0DBB8A"/>
      </a:accent5>
      <a:accent6>
        <a:srgbClr val="8800FF"/>
      </a:accent6>
      <a:hlink>
        <a:srgbClr val="125CEE"/>
      </a:hlink>
      <a:folHlink>
        <a:srgbClr val="9900CC"/>
      </a:folHlink>
    </a:clrScheme>
    <a:fontScheme name="Atkinson Hyperlegible">
      <a:majorFont>
        <a:latin typeface="Atkinson Hyperlegible"/>
        <a:ea typeface=""/>
        <a:cs typeface=""/>
      </a:majorFont>
      <a:minorFont>
        <a:latin typeface="Atkinson Hyperlegible"/>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512</Words>
  <Application>Microsoft Office PowerPoint</Application>
  <PresentationFormat>Breitbild</PresentationFormat>
  <Paragraphs>32</Paragraphs>
  <Slides>5</Slides>
  <Notes>4</Notes>
  <HiddenSlides>0</HiddenSlides>
  <MMClips>0</MMClips>
  <ScaleCrop>false</ScaleCrop>
  <HeadingPairs>
    <vt:vector size="6" baseType="variant">
      <vt:variant>
        <vt:lpstr>Verwendete Schriftarten</vt:lpstr>
      </vt:variant>
      <vt:variant>
        <vt:i4>4</vt:i4>
      </vt:variant>
      <vt:variant>
        <vt:lpstr>Design</vt:lpstr>
      </vt:variant>
      <vt:variant>
        <vt:i4>1</vt:i4>
      </vt:variant>
      <vt:variant>
        <vt:lpstr>Folientitel</vt:lpstr>
      </vt:variant>
      <vt:variant>
        <vt:i4>5</vt:i4>
      </vt:variant>
    </vt:vector>
  </HeadingPairs>
  <TitlesOfParts>
    <vt:vector size="10" baseType="lpstr">
      <vt:lpstr>Arial</vt:lpstr>
      <vt:lpstr>Atkinson Hyperlegible</vt:lpstr>
      <vt:lpstr>Calibri</vt:lpstr>
      <vt:lpstr>Wingdings</vt:lpstr>
      <vt:lpstr>Office</vt:lpstr>
      <vt:lpstr>Information für Lehrende</vt:lpstr>
      <vt:lpstr>Ziel und Umfang</vt:lpstr>
      <vt:lpstr>Foliengestaltung</vt:lpstr>
      <vt:lpstr>Folientypen</vt:lpstr>
      <vt:lpstr>Urheberrechtliches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Einführung in MCI, Abschnitt 0: Information für Lehrende</dc:title>
  <dc:creator>Julian Fietkau</dc:creator>
  <cp:lastModifiedBy>Julian Fietkau</cp:lastModifiedBy>
  <cp:revision>98</cp:revision>
  <dcterms:created xsi:type="dcterms:W3CDTF">2024-07-28T21:12:03Z</dcterms:created>
  <dcterms:modified xsi:type="dcterms:W3CDTF">2025-05-27T11:18:34Z</dcterms:modified>
</cp:coreProperties>
</file>