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014" r:id="rId3"/>
    <p:sldId id="2015" r:id="rId4"/>
    <p:sldId id="2017" r:id="rId5"/>
    <p:sldId id="2016" r:id="rId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3F4E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ittlere Formatvorlage 4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450" autoAdjust="0"/>
    <p:restoredTop sz="74682" autoAdjust="0"/>
  </p:normalViewPr>
  <p:slideViewPr>
    <p:cSldViewPr snapToGrid="0">
      <p:cViewPr varScale="1">
        <p:scale>
          <a:sx n="63" d="100"/>
          <a:sy n="63" d="100"/>
        </p:scale>
        <p:origin x="1344" y="5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4" d="100"/>
          <a:sy n="64" d="100"/>
        </p:scale>
        <p:origin x="3192" y="7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F5E8C0-3A91-4166-BC23-D9F164536B1F}" type="datetimeFigureOut">
              <a:rPr lang="de-DE" smtClean="0"/>
              <a:t>27.05.2025</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12F9F0-9021-4E4D-9072-2D41A3C94412}" type="slidenum">
              <a:rPr lang="de-DE" smtClean="0"/>
              <a:t>‹Nr.›</a:t>
            </a:fld>
            <a:endParaRPr lang="de-DE"/>
          </a:p>
        </p:txBody>
      </p:sp>
    </p:spTree>
    <p:extLst>
      <p:ext uri="{BB962C8B-B14F-4D97-AF65-F5344CB8AC3E}">
        <p14:creationId xmlns:p14="http://schemas.microsoft.com/office/powerpoint/2010/main" val="34938573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noProof="0" dirty="0"/>
              <a:t>These slides contain additional speaker notes, which are displayed here. They usually contain extended information and pointers for the speaker, as well as source notes for embedded external materials if they are not noted on the slide itself.</a:t>
            </a:r>
          </a:p>
        </p:txBody>
      </p:sp>
      <p:sp>
        <p:nvSpPr>
          <p:cNvPr id="4" name="Foliennummernplatzhalter 3"/>
          <p:cNvSpPr>
            <a:spLocks noGrp="1"/>
          </p:cNvSpPr>
          <p:nvPr>
            <p:ph type="sldNum" sz="quarter" idx="5"/>
          </p:nvPr>
        </p:nvSpPr>
        <p:spPr/>
        <p:txBody>
          <a:bodyPr/>
          <a:lstStyle/>
          <a:p>
            <a:fld id="{9912F9F0-9021-4E4D-9072-2D41A3C94412}" type="slidenum">
              <a:rPr lang="de-DE" smtClean="0"/>
              <a:t>1</a:t>
            </a:fld>
            <a:endParaRPr lang="de-DE"/>
          </a:p>
        </p:txBody>
      </p:sp>
    </p:spTree>
    <p:extLst>
      <p:ext uri="{BB962C8B-B14F-4D97-AF65-F5344CB8AC3E}">
        <p14:creationId xmlns:p14="http://schemas.microsoft.com/office/powerpoint/2010/main" val="620896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noProof="0" dirty="0"/>
              <a:t>Icons laptop, letter: Microsoft Corporation, PowerPoint icon library, free reuse permitted – https://support.microsoft.com/en-us/office/insert-icons-in-microsoft-365-e2459f17-3996-4795-996e-b9a13486fa79</a:t>
            </a:r>
          </a:p>
          <a:p>
            <a:r>
              <a:rPr lang="en-US" noProof="0" dirty="0"/>
              <a:t>Mastodon logo: Eugen </a:t>
            </a:r>
            <a:r>
              <a:rPr lang="en-US" noProof="0" dirty="0" err="1"/>
              <a:t>Rochko</a:t>
            </a:r>
            <a:r>
              <a:rPr lang="en-US" noProof="0" dirty="0"/>
              <a:t> and team, 2022, via Wikimedia Commons / GNU AGPL v3 – https://commons.wikimedia.org/wiki/File:Mastodon_logotype_(simple)_new_hue.svg</a:t>
            </a:r>
          </a:p>
        </p:txBody>
      </p:sp>
      <p:sp>
        <p:nvSpPr>
          <p:cNvPr id="4" name="Foliennummernplatzhalter 3"/>
          <p:cNvSpPr>
            <a:spLocks noGrp="1"/>
          </p:cNvSpPr>
          <p:nvPr>
            <p:ph type="sldNum" sz="quarter" idx="5"/>
          </p:nvPr>
        </p:nvSpPr>
        <p:spPr/>
        <p:txBody>
          <a:bodyPr/>
          <a:lstStyle/>
          <a:p>
            <a:fld id="{9912F9F0-9021-4E4D-9072-2D41A3C94412}" type="slidenum">
              <a:rPr lang="de-DE" smtClean="0"/>
              <a:t>2</a:t>
            </a:fld>
            <a:endParaRPr lang="de-DE"/>
          </a:p>
        </p:txBody>
      </p:sp>
    </p:spTree>
    <p:extLst>
      <p:ext uri="{BB962C8B-B14F-4D97-AF65-F5344CB8AC3E}">
        <p14:creationId xmlns:p14="http://schemas.microsoft.com/office/powerpoint/2010/main" val="16488875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noProof="0" dirty="0"/>
          </a:p>
        </p:txBody>
      </p:sp>
      <p:sp>
        <p:nvSpPr>
          <p:cNvPr id="4" name="Foliennummernplatzhalter 3"/>
          <p:cNvSpPr>
            <a:spLocks noGrp="1"/>
          </p:cNvSpPr>
          <p:nvPr>
            <p:ph type="sldNum" sz="quarter" idx="5"/>
          </p:nvPr>
        </p:nvSpPr>
        <p:spPr/>
        <p:txBody>
          <a:bodyPr/>
          <a:lstStyle/>
          <a:p>
            <a:fld id="{9912F9F0-9021-4E4D-9072-2D41A3C94412}" type="slidenum">
              <a:rPr lang="de-DE" smtClean="0"/>
              <a:t>3</a:t>
            </a:fld>
            <a:endParaRPr lang="de-DE"/>
          </a:p>
        </p:txBody>
      </p:sp>
    </p:spTree>
    <p:extLst>
      <p:ext uri="{BB962C8B-B14F-4D97-AF65-F5344CB8AC3E}">
        <p14:creationId xmlns:p14="http://schemas.microsoft.com/office/powerpoint/2010/main" val="18929004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noProof="0" dirty="0"/>
              <a:t>Icons paper sheet, pencil, group: Microsoft Corporation, PowerPoint icon library, free reuse permitted – https://support.microsoft.com/en-us/office/insert-icons-in-microsoft-365-e2459f17-3996-4795-996e-b9a13486fa79</a:t>
            </a:r>
          </a:p>
        </p:txBody>
      </p:sp>
      <p:sp>
        <p:nvSpPr>
          <p:cNvPr id="4" name="Foliennummernplatzhalter 3"/>
          <p:cNvSpPr>
            <a:spLocks noGrp="1"/>
          </p:cNvSpPr>
          <p:nvPr>
            <p:ph type="sldNum" sz="quarter" idx="5"/>
          </p:nvPr>
        </p:nvSpPr>
        <p:spPr/>
        <p:txBody>
          <a:bodyPr/>
          <a:lstStyle/>
          <a:p>
            <a:fld id="{9912F9F0-9021-4E4D-9072-2D41A3C94412}" type="slidenum">
              <a:rPr lang="de-DE" smtClean="0"/>
              <a:t>4</a:t>
            </a:fld>
            <a:endParaRPr lang="de-DE"/>
          </a:p>
        </p:txBody>
      </p:sp>
    </p:spTree>
    <p:extLst>
      <p:ext uri="{BB962C8B-B14F-4D97-AF65-F5344CB8AC3E}">
        <p14:creationId xmlns:p14="http://schemas.microsoft.com/office/powerpoint/2010/main" val="36082803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noProof="0" dirty="0"/>
          </a:p>
        </p:txBody>
      </p:sp>
      <p:sp>
        <p:nvSpPr>
          <p:cNvPr id="4" name="Foliennummernplatzhalter 3"/>
          <p:cNvSpPr>
            <a:spLocks noGrp="1"/>
          </p:cNvSpPr>
          <p:nvPr>
            <p:ph type="sldNum" sz="quarter" idx="5"/>
          </p:nvPr>
        </p:nvSpPr>
        <p:spPr/>
        <p:txBody>
          <a:bodyPr/>
          <a:lstStyle/>
          <a:p>
            <a:fld id="{9912F9F0-9021-4E4D-9072-2D41A3C94412}" type="slidenum">
              <a:rPr lang="de-DE" smtClean="0"/>
              <a:t>5</a:t>
            </a:fld>
            <a:endParaRPr lang="de-DE"/>
          </a:p>
        </p:txBody>
      </p:sp>
    </p:spTree>
    <p:extLst>
      <p:ext uri="{BB962C8B-B14F-4D97-AF65-F5344CB8AC3E}">
        <p14:creationId xmlns:p14="http://schemas.microsoft.com/office/powerpoint/2010/main" val="197646316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hyperlink" Target="https://fietkau.science/teaching/intro_hci" TargetMode="External"/><Relationship Id="rId4" Type="http://schemas.openxmlformats.org/officeDocument/2006/relationships/hyperlink" Target="https://creativecommons.org/licenses/by-sa/4.0/" TargetMode="Externa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svg"/><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4FBB9A-09B9-40E5-BE6A-81D6B3257F3E}"/>
              </a:ext>
            </a:extLst>
          </p:cNvPr>
          <p:cNvSpPr>
            <a:spLocks noGrp="1"/>
          </p:cNvSpPr>
          <p:nvPr>
            <p:ph type="ctrTitle" hasCustomPrompt="1"/>
          </p:nvPr>
        </p:nvSpPr>
        <p:spPr>
          <a:xfrm>
            <a:off x="1524000" y="2562224"/>
            <a:ext cx="9144000" cy="2060575"/>
          </a:xfrm>
        </p:spPr>
        <p:txBody>
          <a:bodyPr anchor="t"/>
          <a:lstStyle>
            <a:lvl1pPr algn="ctr">
              <a:defRPr sz="6000"/>
            </a:lvl1pPr>
          </a:lstStyle>
          <a:p>
            <a:r>
              <a:rPr lang="en-US" noProof="0"/>
              <a:t>Section title</a:t>
            </a:r>
          </a:p>
        </p:txBody>
      </p:sp>
      <p:sp>
        <p:nvSpPr>
          <p:cNvPr id="3" name="Untertitel 2">
            <a:extLst>
              <a:ext uri="{FF2B5EF4-FFF2-40B4-BE49-F238E27FC236}">
                <a16:creationId xmlns:a16="http://schemas.microsoft.com/office/drawing/2014/main" id="{FFB30CE4-6F5A-4DBD-9EB9-C61BD41B18A3}"/>
              </a:ext>
            </a:extLst>
          </p:cNvPr>
          <p:cNvSpPr>
            <a:spLocks noGrp="1"/>
          </p:cNvSpPr>
          <p:nvPr>
            <p:ph type="subTitle" idx="1"/>
          </p:nvPr>
        </p:nvSpPr>
        <p:spPr>
          <a:xfrm>
            <a:off x="1523999" y="1941874"/>
            <a:ext cx="9144000" cy="436202"/>
          </a:xfrm>
        </p:spPr>
        <p:txBody>
          <a:bodyPr anchor="b"/>
          <a:lstStyle>
            <a:lvl1pPr marL="0" indent="0" algn="ctr">
              <a:lnSpc>
                <a:spcPct val="100000"/>
              </a:lnSpc>
              <a:spcBef>
                <a:spcPts val="600"/>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noProof="0"/>
          </a:p>
          <a:p>
            <a:r>
              <a:rPr lang="en-US" noProof="0"/>
              <a:t>Section X</a:t>
            </a:r>
          </a:p>
        </p:txBody>
      </p:sp>
      <p:pic>
        <p:nvPicPr>
          <p:cNvPr id="8" name="Grafik 7">
            <a:extLst>
              <a:ext uri="{FF2B5EF4-FFF2-40B4-BE49-F238E27FC236}">
                <a16:creationId xmlns:a16="http://schemas.microsoft.com/office/drawing/2014/main" id="{00B569FD-2C51-416D-A189-5534F0EF6B4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6274" y="5735637"/>
            <a:ext cx="1238249" cy="436202"/>
          </a:xfrm>
          <a:prstGeom prst="rect">
            <a:avLst/>
          </a:prstGeom>
        </p:spPr>
      </p:pic>
      <p:sp>
        <p:nvSpPr>
          <p:cNvPr id="9" name="Textfeld 8">
            <a:extLst>
              <a:ext uri="{FF2B5EF4-FFF2-40B4-BE49-F238E27FC236}">
                <a16:creationId xmlns:a16="http://schemas.microsoft.com/office/drawing/2014/main" id="{1A9A60FE-520C-47D3-BBC3-2E0CDF45DFA6}"/>
              </a:ext>
            </a:extLst>
          </p:cNvPr>
          <p:cNvSpPr txBox="1"/>
          <p:nvPr userDrawn="1"/>
        </p:nvSpPr>
        <p:spPr>
          <a:xfrm>
            <a:off x="2085973" y="5679831"/>
            <a:ext cx="8077201" cy="907941"/>
          </a:xfrm>
          <a:prstGeom prst="rect">
            <a:avLst/>
          </a:prstGeom>
          <a:noFill/>
        </p:spPr>
        <p:txBody>
          <a:bodyPr wrap="square" rtlCol="0">
            <a:spAutoFit/>
          </a:bodyPr>
          <a:lstStyle/>
          <a:p>
            <a:r>
              <a:rPr lang="en-US" sz="1200" noProof="0" dirty="0"/>
              <a:t>This slide deck was created by Julian Fietkau. It is part of an OER slide collection on the topic “Introduction to Human-Computer Interaction” and belongs to the 2025 version. It is released under the “</a:t>
            </a:r>
            <a:r>
              <a:rPr lang="en-US" sz="1200" noProof="0" dirty="0">
                <a:solidFill>
                  <a:schemeClr val="tx1"/>
                </a:solidFill>
                <a:hlinkClick r:id="rId4">
                  <a:extLst>
                    <a:ext uri="{A12FA001-AC4F-418D-AE19-62706E023703}">
                      <ahyp:hlinkClr xmlns:ahyp="http://schemas.microsoft.com/office/drawing/2018/hyperlinkcolor" val="tx"/>
                    </a:ext>
                  </a:extLst>
                </a:hlinkClick>
              </a:rPr>
              <a:t>Creative Commons Attribution Share-Alike 4.0</a:t>
            </a:r>
            <a:r>
              <a:rPr lang="en-US" sz="1200" noProof="0" dirty="0"/>
              <a:t>” license. See section 0, “Information for Educators”, for more details.</a:t>
            </a:r>
          </a:p>
          <a:p>
            <a:pPr>
              <a:spcBef>
                <a:spcPts val="600"/>
              </a:spcBef>
            </a:pPr>
            <a:r>
              <a:rPr lang="en-US" sz="1200" noProof="0" dirty="0">
                <a:hlinkClick r:id="rId5"/>
              </a:rPr>
              <a:t>https://fietkau.science/teaching/intro_hci</a:t>
            </a:r>
            <a:endParaRPr lang="en-US" sz="1200" noProof="0" dirty="0"/>
          </a:p>
        </p:txBody>
      </p:sp>
      <p:sp>
        <p:nvSpPr>
          <p:cNvPr id="10" name="Textfeld 9">
            <a:extLst>
              <a:ext uri="{FF2B5EF4-FFF2-40B4-BE49-F238E27FC236}">
                <a16:creationId xmlns:a16="http://schemas.microsoft.com/office/drawing/2014/main" id="{1008EE67-CB50-4DC7-B341-ACEB029EE564}"/>
              </a:ext>
            </a:extLst>
          </p:cNvPr>
          <p:cNvSpPr txBox="1"/>
          <p:nvPr userDrawn="1"/>
        </p:nvSpPr>
        <p:spPr>
          <a:xfrm>
            <a:off x="1523999" y="1466850"/>
            <a:ext cx="9144000" cy="461665"/>
          </a:xfrm>
          <a:prstGeom prst="rect">
            <a:avLst/>
          </a:prstGeom>
          <a:noFill/>
        </p:spPr>
        <p:txBody>
          <a:bodyPr wrap="square" rtlCol="0">
            <a:spAutoFit/>
          </a:bodyPr>
          <a:lstStyle/>
          <a:p>
            <a:pPr algn="ctr"/>
            <a:r>
              <a:rPr lang="en-US" sz="2400" noProof="0"/>
              <a:t>Introduction to Human-Computer Interaction</a:t>
            </a:r>
          </a:p>
        </p:txBody>
      </p:sp>
      <p:sp>
        <p:nvSpPr>
          <p:cNvPr id="12" name="Textfeld 11">
            <a:extLst>
              <a:ext uri="{FF2B5EF4-FFF2-40B4-BE49-F238E27FC236}">
                <a16:creationId xmlns:a16="http://schemas.microsoft.com/office/drawing/2014/main" id="{A3E20EA4-29F9-4AE8-97A1-5F9E01522B03}"/>
              </a:ext>
            </a:extLst>
          </p:cNvPr>
          <p:cNvSpPr txBox="1"/>
          <p:nvPr userDrawn="1"/>
        </p:nvSpPr>
        <p:spPr>
          <a:xfrm>
            <a:off x="9810751" y="5679831"/>
            <a:ext cx="1704975" cy="36933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0DDF506-7429-425E-B3CC-868995F6386E}" type="datetime1">
              <a:rPr lang="en-US" noProof="0" smtClean="0"/>
              <a:t>5/27/2025</a:t>
            </a:fld>
            <a:endParaRPr lang="en-US" noProof="0" dirty="0"/>
          </a:p>
        </p:txBody>
      </p:sp>
    </p:spTree>
    <p:extLst>
      <p:ext uri="{BB962C8B-B14F-4D97-AF65-F5344CB8AC3E}">
        <p14:creationId xmlns:p14="http://schemas.microsoft.com/office/powerpoint/2010/main" val="846879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7520AF-EED2-4113-9631-49982D0A083F}"/>
              </a:ext>
            </a:extLst>
          </p:cNvPr>
          <p:cNvSpPr>
            <a:spLocks noGrp="1"/>
          </p:cNvSpPr>
          <p:nvPr>
            <p:ph type="title" hasCustomPrompt="1"/>
          </p:nvPr>
        </p:nvSpPr>
        <p:spPr/>
        <p:txBody>
          <a:bodyPr/>
          <a:lstStyle/>
          <a:p>
            <a:r>
              <a:rPr lang="en-US" noProof="0" dirty="0"/>
              <a:t>Click to edit Master title style</a:t>
            </a:r>
          </a:p>
        </p:txBody>
      </p:sp>
      <p:sp>
        <p:nvSpPr>
          <p:cNvPr id="3" name="Inhaltsplatzhalter 2">
            <a:extLst>
              <a:ext uri="{FF2B5EF4-FFF2-40B4-BE49-F238E27FC236}">
                <a16:creationId xmlns:a16="http://schemas.microsoft.com/office/drawing/2014/main" id="{74F2860F-20E4-469E-BD70-6899E8104C56}"/>
              </a:ext>
            </a:extLst>
          </p:cNvPr>
          <p:cNvSpPr>
            <a:spLocks noGrp="1"/>
          </p:cNvSpPr>
          <p:nvPr>
            <p:ph idx="1" hasCustomPrompt="1"/>
          </p:nvPr>
        </p:nvSpPr>
        <p:spPr/>
        <p:txBody>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Tree>
    <p:extLst>
      <p:ext uri="{BB962C8B-B14F-4D97-AF65-F5344CB8AC3E}">
        <p14:creationId xmlns:p14="http://schemas.microsoft.com/office/powerpoint/2010/main" val="2082219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Übung">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74F2860F-20E4-469E-BD70-6899E8104C56}"/>
              </a:ext>
            </a:extLst>
          </p:cNvPr>
          <p:cNvSpPr>
            <a:spLocks noGrp="1"/>
          </p:cNvSpPr>
          <p:nvPr>
            <p:ph idx="1" hasCustomPrompt="1"/>
          </p:nvPr>
        </p:nvSpPr>
        <p:spPr/>
        <p:txBody>
          <a:bodyPr/>
          <a:lstStyle>
            <a:lvl1pPr marL="0" indent="0">
              <a:buNone/>
              <a:defRPr/>
            </a:lvl1pPr>
            <a:lvl2pPr marL="457200" indent="0">
              <a:buNone/>
              <a:defRPr/>
            </a:lvl2pPr>
          </a:lstStyle>
          <a:p>
            <a:pPr lvl="0"/>
            <a:r>
              <a:rPr lang="en-US" noProof="0" dirty="0"/>
              <a:t>Click to edit Master text styles</a:t>
            </a:r>
          </a:p>
        </p:txBody>
      </p:sp>
      <p:pic>
        <p:nvPicPr>
          <p:cNvPr id="7" name="Grafik 6" descr="Bleistift mit einfarbiger Füllung">
            <a:extLst>
              <a:ext uri="{FF2B5EF4-FFF2-40B4-BE49-F238E27FC236}">
                <a16:creationId xmlns:a16="http://schemas.microsoft.com/office/drawing/2014/main" id="{6FE49059-A405-413F-B278-DC5519DD204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801350" y="326136"/>
            <a:ext cx="585787" cy="585787"/>
          </a:xfrm>
          <a:prstGeom prst="rect">
            <a:avLst/>
          </a:prstGeom>
        </p:spPr>
      </p:pic>
      <p:pic>
        <p:nvPicPr>
          <p:cNvPr id="9" name="Grafik 8" descr="Dokument mit einfarbiger Füllung">
            <a:extLst>
              <a:ext uri="{FF2B5EF4-FFF2-40B4-BE49-F238E27FC236}">
                <a16:creationId xmlns:a16="http://schemas.microsoft.com/office/drawing/2014/main" id="{77245526-C842-4CFB-8D60-ECB3094B8346}"/>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220325" y="260536"/>
            <a:ext cx="723900" cy="723900"/>
          </a:xfrm>
          <a:prstGeom prst="rect">
            <a:avLst/>
          </a:prstGeom>
        </p:spPr>
      </p:pic>
      <p:sp>
        <p:nvSpPr>
          <p:cNvPr id="8" name="Titel 1">
            <a:extLst>
              <a:ext uri="{FF2B5EF4-FFF2-40B4-BE49-F238E27FC236}">
                <a16:creationId xmlns:a16="http://schemas.microsoft.com/office/drawing/2014/main" id="{EB6F6C0E-028A-48A0-86D8-0532139CACDE}"/>
              </a:ext>
            </a:extLst>
          </p:cNvPr>
          <p:cNvSpPr>
            <a:spLocks noGrp="1"/>
          </p:cNvSpPr>
          <p:nvPr>
            <p:ph type="title" hasCustomPrompt="1"/>
          </p:nvPr>
        </p:nvSpPr>
        <p:spPr>
          <a:xfrm>
            <a:off x="838200" y="338230"/>
            <a:ext cx="9382125" cy="623151"/>
          </a:xfrm>
        </p:spPr>
        <p:txBody>
          <a:bodyPr/>
          <a:lstStyle/>
          <a:p>
            <a:r>
              <a:rPr lang="en-US" noProof="0" dirty="0"/>
              <a:t>Click to edit Master title style</a:t>
            </a:r>
            <a:endParaRPr lang="de-DE" dirty="0"/>
          </a:p>
        </p:txBody>
      </p:sp>
    </p:spTree>
    <p:extLst>
      <p:ext uri="{BB962C8B-B14F-4D97-AF65-F5344CB8AC3E}">
        <p14:creationId xmlns:p14="http://schemas.microsoft.com/office/powerpoint/2010/main" val="1953542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skussion">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74F2860F-20E4-469E-BD70-6899E8104C56}"/>
              </a:ext>
            </a:extLst>
          </p:cNvPr>
          <p:cNvSpPr>
            <a:spLocks noGrp="1"/>
          </p:cNvSpPr>
          <p:nvPr>
            <p:ph idx="1" hasCustomPrompt="1"/>
          </p:nvPr>
        </p:nvSpPr>
        <p:spPr/>
        <p:txBody>
          <a:bodyPr/>
          <a:lstStyle>
            <a:lvl1pPr marL="0" indent="0">
              <a:buNone/>
              <a:defRPr/>
            </a:lvl1pPr>
            <a:lvl2pPr marL="457200" indent="0">
              <a:buNone/>
              <a:defRPr/>
            </a:lvl2pPr>
          </a:lstStyle>
          <a:p>
            <a:pPr lvl="0"/>
            <a:r>
              <a:rPr lang="en-US" noProof="0" dirty="0"/>
              <a:t>Click to edit Master text styles</a:t>
            </a:r>
          </a:p>
        </p:txBody>
      </p:sp>
      <p:pic>
        <p:nvPicPr>
          <p:cNvPr id="8" name="Grafik 7" descr="Benutzer mit einfarbiger Füllung">
            <a:extLst>
              <a:ext uri="{FF2B5EF4-FFF2-40B4-BE49-F238E27FC236}">
                <a16:creationId xmlns:a16="http://schemas.microsoft.com/office/drawing/2014/main" id="{447130AB-ACC1-4DE1-AB0A-201E39B1CD3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277475" y="136524"/>
            <a:ext cx="1076325" cy="1076325"/>
          </a:xfrm>
          <a:prstGeom prst="rect">
            <a:avLst/>
          </a:prstGeom>
        </p:spPr>
      </p:pic>
      <p:sp>
        <p:nvSpPr>
          <p:cNvPr id="7" name="Titel 1">
            <a:extLst>
              <a:ext uri="{FF2B5EF4-FFF2-40B4-BE49-F238E27FC236}">
                <a16:creationId xmlns:a16="http://schemas.microsoft.com/office/drawing/2014/main" id="{F3910385-83FA-4300-AC03-E0C756533347}"/>
              </a:ext>
            </a:extLst>
          </p:cNvPr>
          <p:cNvSpPr>
            <a:spLocks noGrp="1"/>
          </p:cNvSpPr>
          <p:nvPr>
            <p:ph type="title" hasCustomPrompt="1"/>
          </p:nvPr>
        </p:nvSpPr>
        <p:spPr>
          <a:xfrm>
            <a:off x="838200" y="338230"/>
            <a:ext cx="9329928" cy="623151"/>
          </a:xfrm>
        </p:spPr>
        <p:txBody>
          <a:bodyPr/>
          <a:lstStyle/>
          <a:p>
            <a:r>
              <a:rPr lang="en-US" noProof="0" dirty="0"/>
              <a:t>Click to edit Master title style</a:t>
            </a:r>
            <a:endParaRPr lang="de-DE" dirty="0"/>
          </a:p>
        </p:txBody>
      </p:sp>
    </p:spTree>
    <p:extLst>
      <p:ext uri="{BB962C8B-B14F-4D97-AF65-F5344CB8AC3E}">
        <p14:creationId xmlns:p14="http://schemas.microsoft.com/office/powerpoint/2010/main" val="237006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hem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21962F-3610-4324-AA2F-E4D8660A405B}"/>
              </a:ext>
            </a:extLst>
          </p:cNvPr>
          <p:cNvSpPr>
            <a:spLocks noGrp="1"/>
          </p:cNvSpPr>
          <p:nvPr>
            <p:ph type="title" hasCustomPrompt="1"/>
          </p:nvPr>
        </p:nvSpPr>
        <p:spPr>
          <a:xfrm>
            <a:off x="4810124" y="2312894"/>
            <a:ext cx="6543675" cy="2267510"/>
          </a:xfrm>
        </p:spPr>
        <p:txBody>
          <a:bodyPr anchor="b">
            <a:normAutofit/>
          </a:bodyPr>
          <a:lstStyle>
            <a:lvl1pPr>
              <a:defRPr sz="3600"/>
            </a:lvl1pPr>
          </a:lstStyle>
          <a:p>
            <a:r>
              <a:rPr lang="en-US" noProof="0"/>
              <a:t>Topic</a:t>
            </a:r>
          </a:p>
        </p:txBody>
      </p:sp>
      <p:sp>
        <p:nvSpPr>
          <p:cNvPr id="8" name="Bildplatzhalter 7">
            <a:extLst>
              <a:ext uri="{FF2B5EF4-FFF2-40B4-BE49-F238E27FC236}">
                <a16:creationId xmlns:a16="http://schemas.microsoft.com/office/drawing/2014/main" id="{EE089175-2A64-469A-A995-83523F7EF031}"/>
              </a:ext>
            </a:extLst>
          </p:cNvPr>
          <p:cNvSpPr>
            <a:spLocks noGrp="1"/>
          </p:cNvSpPr>
          <p:nvPr>
            <p:ph type="pic" sz="quarter" idx="13"/>
          </p:nvPr>
        </p:nvSpPr>
        <p:spPr>
          <a:xfrm>
            <a:off x="420688" y="1652587"/>
            <a:ext cx="3960000" cy="3960000"/>
          </a:xfrm>
        </p:spPr>
        <p:txBody>
          <a:bodyPr/>
          <a:lstStyle>
            <a:lvl1pPr marL="0" indent="0">
              <a:buNone/>
              <a:defRPr/>
            </a:lvl1pPr>
          </a:lstStyle>
          <a:p>
            <a:endParaRPr lang="en-US" noProof="0" dirty="0"/>
          </a:p>
        </p:txBody>
      </p:sp>
    </p:spTree>
    <p:extLst>
      <p:ext uri="{BB962C8B-B14F-4D97-AF65-F5344CB8AC3E}">
        <p14:creationId xmlns:p14="http://schemas.microsoft.com/office/powerpoint/2010/main" val="26562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6079C1-E532-4357-8A7E-C5654413315B}"/>
              </a:ext>
            </a:extLst>
          </p:cNvPr>
          <p:cNvSpPr>
            <a:spLocks noGrp="1"/>
          </p:cNvSpPr>
          <p:nvPr>
            <p:ph type="title" hasCustomPrompt="1"/>
          </p:nvPr>
        </p:nvSpPr>
        <p:spPr/>
        <p:txBody>
          <a:bodyPr/>
          <a:lstStyle/>
          <a:p>
            <a:r>
              <a:rPr lang="en-US" noProof="0" dirty="0"/>
              <a:t>Click to edit Master title style</a:t>
            </a:r>
            <a:endParaRPr lang="de-DE" dirty="0"/>
          </a:p>
        </p:txBody>
      </p:sp>
    </p:spTree>
    <p:extLst>
      <p:ext uri="{BB962C8B-B14F-4D97-AF65-F5344CB8AC3E}">
        <p14:creationId xmlns:p14="http://schemas.microsoft.com/office/powerpoint/2010/main" val="918826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2482581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hyperlink" Target="https://creativecommons.org/licenses/by-sa/4.0/" TargetMode="External"/><Relationship Id="rId4" Type="http://schemas.openxmlformats.org/officeDocument/2006/relationships/slideLayout" Target="../slideLayouts/slideLayout4.xml"/><Relationship Id="rId9" Type="http://schemas.openxmlformats.org/officeDocument/2006/relationships/hyperlink" Target="https://fietkau.science/teaching/intro_hci"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BD27AB65-17A0-47C5-9260-10D28D228B1E}"/>
              </a:ext>
            </a:extLst>
          </p:cNvPr>
          <p:cNvSpPr>
            <a:spLocks noGrp="1"/>
          </p:cNvSpPr>
          <p:nvPr>
            <p:ph type="title"/>
          </p:nvPr>
        </p:nvSpPr>
        <p:spPr>
          <a:xfrm>
            <a:off x="838200" y="338230"/>
            <a:ext cx="10515600" cy="623151"/>
          </a:xfrm>
          <a:prstGeom prst="rect">
            <a:avLst/>
          </a:prstGeom>
        </p:spPr>
        <p:txBody>
          <a:bodyPr vert="horz" lIns="91440" tIns="45720" rIns="91440" bIns="45720" rtlCol="0" anchor="ctr">
            <a:normAutofit/>
          </a:bodyPr>
          <a:lstStyle/>
          <a:p>
            <a:r>
              <a:rPr lang="en-US" noProof="0" dirty="0"/>
              <a:t>Click to edit Master title style</a:t>
            </a:r>
          </a:p>
        </p:txBody>
      </p:sp>
      <p:sp>
        <p:nvSpPr>
          <p:cNvPr id="3" name="Textplatzhalter 2">
            <a:extLst>
              <a:ext uri="{FF2B5EF4-FFF2-40B4-BE49-F238E27FC236}">
                <a16:creationId xmlns:a16="http://schemas.microsoft.com/office/drawing/2014/main" id="{60CC2FFC-39C2-4C58-AFD4-4D1276DE2E64}"/>
              </a:ext>
            </a:extLst>
          </p:cNvPr>
          <p:cNvSpPr>
            <a:spLocks noGrp="1"/>
          </p:cNvSpPr>
          <p:nvPr>
            <p:ph type="body" idx="1"/>
          </p:nvPr>
        </p:nvSpPr>
        <p:spPr>
          <a:xfrm>
            <a:off x="838200" y="1231392"/>
            <a:ext cx="10515600" cy="4945572"/>
          </a:xfrm>
          <a:prstGeom prst="rect">
            <a:avLst/>
          </a:prstGeom>
        </p:spPr>
        <p:txBody>
          <a:bodyPr vert="horz" lIns="91440" tIns="45720" rIns="91440" bIns="45720" rtlCol="0">
            <a:norm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8" name="Textfeld 7">
            <a:extLst>
              <a:ext uri="{FF2B5EF4-FFF2-40B4-BE49-F238E27FC236}">
                <a16:creationId xmlns:a16="http://schemas.microsoft.com/office/drawing/2014/main" id="{48932467-C07C-4DC8-B44F-AC0D8A687F29}"/>
              </a:ext>
            </a:extLst>
          </p:cNvPr>
          <p:cNvSpPr txBox="1"/>
          <p:nvPr userDrawn="1"/>
        </p:nvSpPr>
        <p:spPr>
          <a:xfrm>
            <a:off x="2429911" y="6370503"/>
            <a:ext cx="7332179" cy="461665"/>
          </a:xfrm>
          <a:prstGeom prst="rect">
            <a:avLst/>
          </a:prstGeom>
          <a:noFill/>
        </p:spPr>
        <p:txBody>
          <a:bodyPr wrap="square" rtlCol="0">
            <a:spAutoFit/>
          </a:bodyPr>
          <a:lstStyle/>
          <a:p>
            <a:pPr algn="ctr"/>
            <a:r>
              <a:rPr lang="en-US" sz="1200" noProof="0">
                <a:solidFill>
                  <a:schemeClr val="bg1">
                    <a:lumMod val="65000"/>
                  </a:schemeClr>
                </a:solidFill>
                <a:hlinkClick r:id="rId9">
                  <a:extLst>
                    <a:ext uri="{A12FA001-AC4F-418D-AE19-62706E023703}">
                      <ahyp:hlinkClr xmlns:ahyp="http://schemas.microsoft.com/office/drawing/2018/hyperlinkcolor" val="tx"/>
                    </a:ext>
                  </a:extLst>
                </a:hlinkClick>
              </a:rPr>
              <a:t>Introduction to Human-Computer Interaction</a:t>
            </a:r>
            <a:r>
              <a:rPr lang="en-US" sz="1200" noProof="0">
                <a:solidFill>
                  <a:schemeClr val="bg1">
                    <a:lumMod val="65000"/>
                  </a:schemeClr>
                </a:solidFill>
              </a:rPr>
              <a:t>, section 0: Information for Educators</a:t>
            </a:r>
          </a:p>
          <a:p>
            <a:pPr algn="ctr"/>
            <a:r>
              <a:rPr lang="en-US" sz="1200" noProof="0">
                <a:solidFill>
                  <a:schemeClr val="bg1">
                    <a:lumMod val="65000"/>
                  </a:schemeClr>
                </a:solidFill>
              </a:rPr>
              <a:t>Julian Fietkau, 2025 – </a:t>
            </a:r>
            <a:r>
              <a:rPr lang="en-US" sz="1200" noProof="0">
                <a:solidFill>
                  <a:schemeClr val="bg1">
                    <a:lumMod val="65000"/>
                  </a:schemeClr>
                </a:solidFill>
                <a:hlinkClick r:id="rId10">
                  <a:extLst>
                    <a:ext uri="{A12FA001-AC4F-418D-AE19-62706E023703}">
                      <ahyp:hlinkClr xmlns:ahyp="http://schemas.microsoft.com/office/drawing/2018/hyperlinkcolor" val="tx"/>
                    </a:ext>
                  </a:extLst>
                </a:hlinkClick>
              </a:rPr>
              <a:t>CC BY-SA 4.0</a:t>
            </a:r>
            <a:endParaRPr lang="en-US" sz="1200" noProof="0">
              <a:solidFill>
                <a:schemeClr val="bg1">
                  <a:lumMod val="65000"/>
                </a:schemeClr>
              </a:solidFill>
            </a:endParaRPr>
          </a:p>
        </p:txBody>
      </p:sp>
      <p:sp>
        <p:nvSpPr>
          <p:cNvPr id="9" name="Textfeld 8">
            <a:extLst>
              <a:ext uri="{FF2B5EF4-FFF2-40B4-BE49-F238E27FC236}">
                <a16:creationId xmlns:a16="http://schemas.microsoft.com/office/drawing/2014/main" id="{EF6A1220-0B79-4612-8F8B-D76992130033}"/>
              </a:ext>
            </a:extLst>
          </p:cNvPr>
          <p:cNvSpPr txBox="1"/>
          <p:nvPr userDrawn="1"/>
        </p:nvSpPr>
        <p:spPr>
          <a:xfrm>
            <a:off x="838200" y="6369543"/>
            <a:ext cx="1591710" cy="338554"/>
          </a:xfrm>
          <a:prstGeom prst="rect">
            <a:avLst/>
          </a:prstGeom>
          <a:noFill/>
        </p:spPr>
        <p:txBody>
          <a:bodyPr wrap="square" rtlCol="0">
            <a:spAutoFit/>
          </a:bodyPr>
          <a:lstStyle/>
          <a:p>
            <a:fld id="{869BC7D5-BA90-4EBD-A601-C5C0E9A2EEE6}" type="datetime1">
              <a:rPr lang="en-US" sz="1600" noProof="0" smtClean="0">
                <a:solidFill>
                  <a:schemeClr val="bg1">
                    <a:lumMod val="65000"/>
                  </a:schemeClr>
                </a:solidFill>
              </a:rPr>
              <a:t>5/27/2025</a:t>
            </a:fld>
            <a:endParaRPr lang="en-US" sz="1600" noProof="0" dirty="0">
              <a:solidFill>
                <a:schemeClr val="bg1">
                  <a:lumMod val="65000"/>
                </a:schemeClr>
              </a:solidFill>
            </a:endParaRPr>
          </a:p>
        </p:txBody>
      </p:sp>
      <p:sp>
        <p:nvSpPr>
          <p:cNvPr id="10" name="Textfeld 9">
            <a:extLst>
              <a:ext uri="{FF2B5EF4-FFF2-40B4-BE49-F238E27FC236}">
                <a16:creationId xmlns:a16="http://schemas.microsoft.com/office/drawing/2014/main" id="{9FBA34DA-747B-41EE-A3AA-9EF6008229EC}"/>
              </a:ext>
            </a:extLst>
          </p:cNvPr>
          <p:cNvSpPr txBox="1"/>
          <p:nvPr userDrawn="1"/>
        </p:nvSpPr>
        <p:spPr>
          <a:xfrm>
            <a:off x="8324850" y="6369543"/>
            <a:ext cx="3028950" cy="33855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noProof="0">
                <a:solidFill>
                  <a:schemeClr val="bg1">
                    <a:lumMod val="65000"/>
                  </a:schemeClr>
                </a:solidFill>
              </a:rPr>
              <a:t>0-</a:t>
            </a:r>
            <a:fld id="{DF3F699D-D92C-4370-9314-E2DC8162D7B3}" type="slidenum">
              <a:rPr lang="en-US" sz="1600" noProof="0" smtClean="0">
                <a:solidFill>
                  <a:schemeClr val="bg1">
                    <a:lumMod val="65000"/>
                  </a:schemeClr>
                </a:solidFill>
              </a:rPr>
              <a:pPr marL="0" marR="0" lvl="0" indent="0" algn="r" defTabSz="914400" rtl="0" eaLnBrk="1" fontAlgn="auto" latinLnBrk="0" hangingPunct="1">
                <a:lnSpc>
                  <a:spcPct val="100000"/>
                </a:lnSpc>
                <a:spcBef>
                  <a:spcPts val="0"/>
                </a:spcBef>
                <a:spcAft>
                  <a:spcPts val="0"/>
                </a:spcAft>
                <a:buClrTx/>
                <a:buSzTx/>
                <a:buFontTx/>
                <a:buNone/>
                <a:tabLst/>
                <a:defRPr/>
              </a:pPr>
              <a:t>‹Nr.›</a:t>
            </a:fld>
            <a:endParaRPr lang="en-US" sz="1600" noProof="0">
              <a:solidFill>
                <a:schemeClr val="bg1">
                  <a:lumMod val="65000"/>
                </a:schemeClr>
              </a:solidFill>
            </a:endParaRPr>
          </a:p>
        </p:txBody>
      </p:sp>
    </p:spTree>
    <p:extLst>
      <p:ext uri="{BB962C8B-B14F-4D97-AF65-F5344CB8AC3E}">
        <p14:creationId xmlns:p14="http://schemas.microsoft.com/office/powerpoint/2010/main" val="39259733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6" r:id="rId3"/>
    <p:sldLayoutId id="2147483657" r:id="rId4"/>
    <p:sldLayoutId id="2147483651" r:id="rId5"/>
    <p:sldLayoutId id="2147483654" r:id="rId6"/>
    <p:sldLayoutId id="2147483655" r:id="rId7"/>
  </p:sldLayoutIdLst>
  <p:txStyles>
    <p:titleStyle>
      <a:lvl1pPr algn="l" defTabSz="914400" rtl="0" eaLnBrk="1" latinLnBrk="0" hangingPunct="1">
        <a:lnSpc>
          <a:spcPct val="90000"/>
        </a:lnSpc>
        <a:spcBef>
          <a:spcPct val="0"/>
        </a:spcBef>
        <a:buNone/>
        <a:defRPr sz="3200" b="1" kern="1200">
          <a:solidFill>
            <a:schemeClr val="accent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Wingdings" panose="05000000000000000000" pitchFamily="2" charset="2"/>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Wingdings" panose="05000000000000000000" pitchFamily="2" charset="2"/>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9.png"/><Relationship Id="rId7"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fietkau.social/@julian" TargetMode="External"/><Relationship Id="rId11" Type="http://schemas.openxmlformats.org/officeDocument/2006/relationships/image" Target="../media/image14.svg"/><Relationship Id="rId5" Type="http://schemas.openxmlformats.org/officeDocument/2006/relationships/hyperlink" Target="https://fietkau.me/" TargetMode="External"/><Relationship Id="rId10" Type="http://schemas.openxmlformats.org/officeDocument/2006/relationships/image" Target="../media/image13.png"/><Relationship Id="rId4" Type="http://schemas.openxmlformats.org/officeDocument/2006/relationships/image" Target="../media/image10.svg"/><Relationship Id="rId9" Type="http://schemas.openxmlformats.org/officeDocument/2006/relationships/hyperlink" Target="mailto:julian@fietkau.me"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15.png"/><Relationship Id="rId7" Type="http://schemas.openxmlformats.org/officeDocument/2006/relationships/image" Target="../media/image1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svg"/><Relationship Id="rId5" Type="http://schemas.openxmlformats.org/officeDocument/2006/relationships/image" Target="../media/image16.png"/><Relationship Id="rId4" Type="http://schemas.openxmlformats.org/officeDocument/2006/relationships/image" Target="../media/image4.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13DC82-3475-42B9-8F53-127EA1571A14}"/>
              </a:ext>
            </a:extLst>
          </p:cNvPr>
          <p:cNvSpPr>
            <a:spLocks noGrp="1"/>
          </p:cNvSpPr>
          <p:nvPr>
            <p:ph type="ctrTitle"/>
          </p:nvPr>
        </p:nvSpPr>
        <p:spPr/>
        <p:txBody>
          <a:bodyPr/>
          <a:lstStyle/>
          <a:p>
            <a:r>
              <a:rPr lang="en-US" noProof="0" dirty="0"/>
              <a:t>Information for Educators</a:t>
            </a:r>
          </a:p>
        </p:txBody>
      </p:sp>
      <p:sp>
        <p:nvSpPr>
          <p:cNvPr id="3" name="Untertitel 2">
            <a:extLst>
              <a:ext uri="{FF2B5EF4-FFF2-40B4-BE49-F238E27FC236}">
                <a16:creationId xmlns:a16="http://schemas.microsoft.com/office/drawing/2014/main" id="{9E8EE65A-62A6-4AD7-902E-BC91B3AB3673}"/>
              </a:ext>
            </a:extLst>
          </p:cNvPr>
          <p:cNvSpPr>
            <a:spLocks noGrp="1"/>
          </p:cNvSpPr>
          <p:nvPr>
            <p:ph type="subTitle" idx="1"/>
          </p:nvPr>
        </p:nvSpPr>
        <p:spPr/>
        <p:txBody>
          <a:bodyPr>
            <a:normAutofit lnSpcReduction="10000"/>
          </a:bodyPr>
          <a:lstStyle/>
          <a:p>
            <a:r>
              <a:rPr lang="en-US" noProof="0" dirty="0"/>
              <a:t>Section 0</a:t>
            </a:r>
          </a:p>
        </p:txBody>
      </p:sp>
    </p:spTree>
    <p:extLst>
      <p:ext uri="{BB962C8B-B14F-4D97-AF65-F5344CB8AC3E}">
        <p14:creationId xmlns:p14="http://schemas.microsoft.com/office/powerpoint/2010/main" val="1507601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B990AB-1993-4C6C-A30B-9B3FEC1056D9}"/>
              </a:ext>
            </a:extLst>
          </p:cNvPr>
          <p:cNvSpPr>
            <a:spLocks noGrp="1"/>
          </p:cNvSpPr>
          <p:nvPr>
            <p:ph type="title"/>
          </p:nvPr>
        </p:nvSpPr>
        <p:spPr/>
        <p:txBody>
          <a:bodyPr>
            <a:normAutofit/>
          </a:bodyPr>
          <a:lstStyle/>
          <a:p>
            <a:r>
              <a:rPr lang="en-US" noProof="0" dirty="0"/>
              <a:t>Goal and Scope</a:t>
            </a:r>
          </a:p>
        </p:txBody>
      </p:sp>
      <p:sp>
        <p:nvSpPr>
          <p:cNvPr id="3" name="Inhaltsplatzhalter 2">
            <a:extLst>
              <a:ext uri="{FF2B5EF4-FFF2-40B4-BE49-F238E27FC236}">
                <a16:creationId xmlns:a16="http://schemas.microsoft.com/office/drawing/2014/main" id="{88FA73B6-8CBC-485D-8701-75914E9B3D87}"/>
              </a:ext>
            </a:extLst>
          </p:cNvPr>
          <p:cNvSpPr>
            <a:spLocks noGrp="1"/>
          </p:cNvSpPr>
          <p:nvPr>
            <p:ph idx="1"/>
          </p:nvPr>
        </p:nvSpPr>
        <p:spPr>
          <a:xfrm>
            <a:off x="838200" y="1231392"/>
            <a:ext cx="10515600" cy="3742944"/>
          </a:xfrm>
        </p:spPr>
        <p:txBody>
          <a:bodyPr>
            <a:normAutofit/>
          </a:bodyPr>
          <a:lstStyle/>
          <a:p>
            <a:pPr marL="0" indent="0">
              <a:buNone/>
            </a:pPr>
            <a:r>
              <a:rPr lang="en-US" noProof="0" dirty="0"/>
              <a:t>This slide collection covers an entire college-level introductory course into human-computer interaction as a subfield of computer science. It is published by Julian Fietkau as an </a:t>
            </a:r>
            <a:r>
              <a:rPr lang="en-US" i="1" noProof="0" dirty="0"/>
              <a:t>open educational resource</a:t>
            </a:r>
            <a:r>
              <a:rPr lang="en-US" noProof="0" dirty="0"/>
              <a:t> (freely reusable teaching material).</a:t>
            </a:r>
          </a:p>
          <a:p>
            <a:pPr marL="0" indent="0">
              <a:buNone/>
            </a:pPr>
            <a:r>
              <a:rPr lang="en-US" dirty="0"/>
              <a:t>Teachers of HCI, UX or beyond are invited to make use of this resource for their own courses and to incorporate parts of this material into their own wherever it seems fruitful.</a:t>
            </a:r>
            <a:endParaRPr lang="en-US" noProof="0" dirty="0"/>
          </a:p>
        </p:txBody>
      </p:sp>
      <p:pic>
        <p:nvPicPr>
          <p:cNvPr id="4" name="Grafik 3" descr="Internet mit einfarbiger Füllung">
            <a:extLst>
              <a:ext uri="{FF2B5EF4-FFF2-40B4-BE49-F238E27FC236}">
                <a16:creationId xmlns:a16="http://schemas.microsoft.com/office/drawing/2014/main" id="{F69EB04F-7BCA-435E-B4BD-7DA33488A47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76921" y="5705281"/>
            <a:ext cx="552649" cy="552649"/>
          </a:xfrm>
          <a:prstGeom prst="rect">
            <a:avLst/>
          </a:prstGeom>
        </p:spPr>
      </p:pic>
      <p:sp>
        <p:nvSpPr>
          <p:cNvPr id="5" name="Textfeld 4">
            <a:extLst>
              <a:ext uri="{FF2B5EF4-FFF2-40B4-BE49-F238E27FC236}">
                <a16:creationId xmlns:a16="http://schemas.microsoft.com/office/drawing/2014/main" id="{2F37DBE2-339A-477B-AC01-58C6A102600A}"/>
              </a:ext>
            </a:extLst>
          </p:cNvPr>
          <p:cNvSpPr txBox="1"/>
          <p:nvPr/>
        </p:nvSpPr>
        <p:spPr bwMode="auto">
          <a:xfrm>
            <a:off x="1500624" y="5789409"/>
            <a:ext cx="2529168" cy="362438"/>
          </a:xfrm>
          <a:prstGeom prst="rect">
            <a:avLst/>
          </a:prstGeom>
          <a:noFill/>
          <a:ln w="12700">
            <a:noFill/>
          </a:ln>
          <a:effectLst/>
        </p:spPr>
        <p:txBody>
          <a:bodyPr vert="horz" wrap="square" lIns="36000" tIns="36000" rIns="36000" bIns="36000" numCol="1" rtlCol="0" anchor="t" anchorCtr="0" compatLnSpc="1">
            <a:prstTxWarp prst="textNoShape">
              <a:avLst/>
            </a:prstTxWarp>
            <a:noAutofit/>
          </a:bodyPr>
          <a:lstStyle/>
          <a:p>
            <a:pPr marL="0" marR="0" indent="0" defTabSz="914400" rtl="0" eaLnBrk="1" fontAlgn="base" latinLnBrk="0" hangingPunct="1">
              <a:lnSpc>
                <a:spcPct val="100000"/>
              </a:lnSpc>
              <a:spcBef>
                <a:spcPts val="0"/>
              </a:spcBef>
              <a:spcAft>
                <a:spcPts val="600"/>
              </a:spcAft>
              <a:buClr>
                <a:srgbClr val="23A092"/>
              </a:buClr>
              <a:buSzPct val="80000"/>
              <a:buFont typeface="Wingdings" pitchFamily="2" charset="2"/>
              <a:buNone/>
              <a:tabLst/>
            </a:pPr>
            <a:r>
              <a:rPr kumimoji="0" lang="de-DE" sz="2200" b="0" i="0" u="none" strike="noStrike" kern="0" cap="none" spc="0" normalizeH="0" baseline="0" noProof="0" dirty="0">
                <a:ln>
                  <a:noFill/>
                </a:ln>
                <a:solidFill>
                  <a:schemeClr val="tx1"/>
                </a:solidFill>
                <a:effectLst/>
                <a:uLnTx/>
                <a:uFillTx/>
                <a:latin typeface="+mn-lt"/>
                <a:hlinkClick r:id="rId5"/>
              </a:rPr>
              <a:t>https://fietkau.me</a:t>
            </a:r>
            <a:endParaRPr kumimoji="0" lang="de-DE" sz="2200" b="0" i="0" u="none" strike="noStrike" kern="0" cap="none" spc="0" normalizeH="0" baseline="0" noProof="0" dirty="0">
              <a:ln>
                <a:noFill/>
              </a:ln>
              <a:solidFill>
                <a:schemeClr val="tx1"/>
              </a:solidFill>
              <a:effectLst/>
              <a:uLnTx/>
              <a:uFillTx/>
              <a:latin typeface="+mn-lt"/>
            </a:endParaRPr>
          </a:p>
        </p:txBody>
      </p:sp>
      <p:sp>
        <p:nvSpPr>
          <p:cNvPr id="6" name="Textfeld 5">
            <a:extLst>
              <a:ext uri="{FF2B5EF4-FFF2-40B4-BE49-F238E27FC236}">
                <a16:creationId xmlns:a16="http://schemas.microsoft.com/office/drawing/2014/main" id="{A1F3E6B8-5C93-4612-AAE6-7AB889258981}"/>
              </a:ext>
            </a:extLst>
          </p:cNvPr>
          <p:cNvSpPr txBox="1"/>
          <p:nvPr/>
        </p:nvSpPr>
        <p:spPr bwMode="auto">
          <a:xfrm>
            <a:off x="7711776" y="5790554"/>
            <a:ext cx="3626784" cy="361293"/>
          </a:xfrm>
          <a:prstGeom prst="rect">
            <a:avLst/>
          </a:prstGeom>
          <a:noFill/>
          <a:ln w="12700">
            <a:noFill/>
          </a:ln>
          <a:effectLst/>
        </p:spPr>
        <p:txBody>
          <a:bodyPr vert="horz" wrap="square" lIns="36000" tIns="36000" rIns="36000" bIns="36000" numCol="1" rtlCol="0" anchor="t" anchorCtr="0" compatLnSpc="1">
            <a:prstTxWarp prst="textNoShape">
              <a:avLst/>
            </a:prstTxWarp>
            <a:noAutofit/>
          </a:bodyPr>
          <a:lstStyle/>
          <a:p>
            <a:pPr marL="0" marR="0" indent="0" defTabSz="914400" rtl="0" eaLnBrk="1" fontAlgn="base" latinLnBrk="0" hangingPunct="1">
              <a:lnSpc>
                <a:spcPct val="100000"/>
              </a:lnSpc>
              <a:spcBef>
                <a:spcPts val="0"/>
              </a:spcBef>
              <a:spcAft>
                <a:spcPts val="600"/>
              </a:spcAft>
              <a:buClr>
                <a:srgbClr val="23A092"/>
              </a:buClr>
              <a:buSzPct val="80000"/>
              <a:buFont typeface="Wingdings" pitchFamily="2" charset="2"/>
              <a:buNone/>
              <a:tabLst/>
            </a:pPr>
            <a:r>
              <a:rPr lang="de-DE" sz="2200" kern="0" dirty="0">
                <a:latin typeface="+mn-lt"/>
                <a:hlinkClick r:id="rId6"/>
              </a:rPr>
              <a:t>https://fietkau.social/@julian</a:t>
            </a:r>
            <a:r>
              <a:rPr lang="de-DE" sz="2200" kern="0" dirty="0">
                <a:latin typeface="+mn-lt"/>
              </a:rPr>
              <a:t> </a:t>
            </a:r>
            <a:endParaRPr kumimoji="0" lang="de-DE" sz="2200" b="0" i="0" u="none" strike="noStrike" kern="0" cap="none" spc="0" normalizeH="0" baseline="0" noProof="0" dirty="0">
              <a:ln>
                <a:noFill/>
              </a:ln>
              <a:solidFill>
                <a:schemeClr val="tx1"/>
              </a:solidFill>
              <a:effectLst/>
              <a:uLnTx/>
              <a:uFillTx/>
              <a:latin typeface="+mn-lt"/>
            </a:endParaRPr>
          </a:p>
        </p:txBody>
      </p:sp>
      <p:pic>
        <p:nvPicPr>
          <p:cNvPr id="7" name="Grafik 6">
            <a:extLst>
              <a:ext uri="{FF2B5EF4-FFF2-40B4-BE49-F238E27FC236}">
                <a16:creationId xmlns:a16="http://schemas.microsoft.com/office/drawing/2014/main" id="{91E1E7F6-C50A-46A5-BAE8-A7894F85AC48}"/>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319192" y="5817241"/>
            <a:ext cx="352545" cy="352545"/>
          </a:xfrm>
          <a:prstGeom prst="rect">
            <a:avLst/>
          </a:prstGeom>
        </p:spPr>
      </p:pic>
      <p:sp>
        <p:nvSpPr>
          <p:cNvPr id="8" name="Textfeld 7">
            <a:extLst>
              <a:ext uri="{FF2B5EF4-FFF2-40B4-BE49-F238E27FC236}">
                <a16:creationId xmlns:a16="http://schemas.microsoft.com/office/drawing/2014/main" id="{8805ABB0-B2BD-45FF-802F-7A21EAEC7469}"/>
              </a:ext>
            </a:extLst>
          </p:cNvPr>
          <p:cNvSpPr txBox="1"/>
          <p:nvPr/>
        </p:nvSpPr>
        <p:spPr bwMode="auto">
          <a:xfrm>
            <a:off x="4699300" y="5794355"/>
            <a:ext cx="2262332" cy="352545"/>
          </a:xfrm>
          <a:prstGeom prst="rect">
            <a:avLst/>
          </a:prstGeom>
          <a:noFill/>
          <a:ln w="12700">
            <a:noFill/>
          </a:ln>
          <a:effectLst/>
        </p:spPr>
        <p:txBody>
          <a:bodyPr vert="horz" wrap="square" lIns="36000" tIns="36000" rIns="36000" bIns="36000" numCol="1" rtlCol="0" anchor="t" anchorCtr="0" compatLnSpc="1">
            <a:prstTxWarp prst="textNoShape">
              <a:avLst/>
            </a:prstTxWarp>
            <a:noAutofit/>
          </a:bodyPr>
          <a:lstStyle/>
          <a:p>
            <a:pPr marL="0" marR="0" indent="0" defTabSz="914400" rtl="0" eaLnBrk="1" fontAlgn="base" latinLnBrk="0" hangingPunct="1">
              <a:lnSpc>
                <a:spcPct val="100000"/>
              </a:lnSpc>
              <a:spcBef>
                <a:spcPts val="0"/>
              </a:spcBef>
              <a:spcAft>
                <a:spcPts val="600"/>
              </a:spcAft>
              <a:buClr>
                <a:srgbClr val="23A092"/>
              </a:buClr>
              <a:buSzPct val="80000"/>
              <a:buFont typeface="Wingdings" pitchFamily="2" charset="2"/>
              <a:buNone/>
              <a:tabLst/>
            </a:pPr>
            <a:r>
              <a:rPr lang="de-DE" sz="2200" kern="0" dirty="0">
                <a:latin typeface="+mn-lt"/>
                <a:hlinkClick r:id="rId9"/>
              </a:rPr>
              <a:t>julian@fietkau.me</a:t>
            </a:r>
            <a:endParaRPr kumimoji="0" lang="de-DE" sz="2200" b="0" i="0" u="none" strike="noStrike" kern="0" cap="none" spc="0" normalizeH="0" baseline="0" noProof="0" dirty="0">
              <a:ln>
                <a:noFill/>
              </a:ln>
              <a:solidFill>
                <a:schemeClr val="tx1"/>
              </a:solidFill>
              <a:effectLst/>
              <a:uLnTx/>
              <a:uFillTx/>
              <a:latin typeface="+mn-lt"/>
            </a:endParaRPr>
          </a:p>
        </p:txBody>
      </p:sp>
      <p:pic>
        <p:nvPicPr>
          <p:cNvPr id="10" name="Grafik 9" descr="Umschlag mit einfarbiger Füllung">
            <a:extLst>
              <a:ext uri="{FF2B5EF4-FFF2-40B4-BE49-F238E27FC236}">
                <a16:creationId xmlns:a16="http://schemas.microsoft.com/office/drawing/2014/main" id="{1E22AC90-8E20-41B6-9135-87718F1805F2}"/>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4100059" y="5705281"/>
            <a:ext cx="552650" cy="552650"/>
          </a:xfrm>
          <a:prstGeom prst="rect">
            <a:avLst/>
          </a:prstGeom>
        </p:spPr>
      </p:pic>
    </p:spTree>
    <p:extLst>
      <p:ext uri="{BB962C8B-B14F-4D97-AF65-F5344CB8AC3E}">
        <p14:creationId xmlns:p14="http://schemas.microsoft.com/office/powerpoint/2010/main" val="1823517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B990AB-1993-4C6C-A30B-9B3FEC1056D9}"/>
              </a:ext>
            </a:extLst>
          </p:cNvPr>
          <p:cNvSpPr>
            <a:spLocks noGrp="1"/>
          </p:cNvSpPr>
          <p:nvPr>
            <p:ph type="title"/>
          </p:nvPr>
        </p:nvSpPr>
        <p:spPr/>
        <p:txBody>
          <a:bodyPr>
            <a:normAutofit/>
          </a:bodyPr>
          <a:lstStyle/>
          <a:p>
            <a:r>
              <a:rPr lang="en-US" noProof="0" dirty="0"/>
              <a:t>Slide Design</a:t>
            </a:r>
          </a:p>
        </p:txBody>
      </p:sp>
      <p:sp>
        <p:nvSpPr>
          <p:cNvPr id="3" name="Inhaltsplatzhalter 2">
            <a:extLst>
              <a:ext uri="{FF2B5EF4-FFF2-40B4-BE49-F238E27FC236}">
                <a16:creationId xmlns:a16="http://schemas.microsoft.com/office/drawing/2014/main" id="{88FA73B6-8CBC-485D-8701-75914E9B3D87}"/>
              </a:ext>
            </a:extLst>
          </p:cNvPr>
          <p:cNvSpPr>
            <a:spLocks noGrp="1"/>
          </p:cNvSpPr>
          <p:nvPr>
            <p:ph idx="1"/>
          </p:nvPr>
        </p:nvSpPr>
        <p:spPr/>
        <p:txBody>
          <a:bodyPr>
            <a:normAutofit/>
          </a:bodyPr>
          <a:lstStyle/>
          <a:p>
            <a:pPr marL="0" indent="0">
              <a:buNone/>
            </a:pPr>
            <a:r>
              <a:rPr lang="en-US" noProof="0" dirty="0"/>
              <a:t>These slides are provided in a 16:9 widescreen format and a minimalist visual design in hopes of making the incorporation into other templates as easy as possible.</a:t>
            </a:r>
          </a:p>
          <a:p>
            <a:pPr marL="0" indent="0">
              <a:buNone/>
            </a:pPr>
            <a:r>
              <a:rPr lang="en-US" noProof="0" dirty="0"/>
              <a:t>The intended font is Atkinson Hyperlegible.</a:t>
            </a:r>
          </a:p>
          <a:p>
            <a:pPr marL="0" indent="0">
              <a:buNone/>
            </a:pPr>
            <a:r>
              <a:rPr lang="en-US" noProof="0" dirty="0"/>
              <a:t>Sources (often with clickable </a:t>
            </a:r>
            <a:r>
              <a:rPr lang="en-US" dirty="0"/>
              <a:t>l</a:t>
            </a:r>
            <a:r>
              <a:rPr lang="en-US" noProof="0" dirty="0"/>
              <a:t>inks) are usually set at the bottom of the slide.</a:t>
            </a:r>
          </a:p>
          <a:p>
            <a:pPr marL="0" indent="0">
              <a:buNone/>
            </a:pPr>
            <a:r>
              <a:rPr lang="en-US" noProof="0" dirty="0"/>
              <a:t>These slides often use incremental appearance by way of the animation feature. If this is not desired, animations can be disabled all at once e.g. in PowerPoint via “Slide Show”, “Set Up Slide Show”, “Display Options”, “Show without animation”.</a:t>
            </a:r>
          </a:p>
        </p:txBody>
      </p:sp>
    </p:spTree>
    <p:extLst>
      <p:ext uri="{BB962C8B-B14F-4D97-AF65-F5344CB8AC3E}">
        <p14:creationId xmlns:p14="http://schemas.microsoft.com/office/powerpoint/2010/main" val="2468913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B990AB-1993-4C6C-A30B-9B3FEC1056D9}"/>
              </a:ext>
            </a:extLst>
          </p:cNvPr>
          <p:cNvSpPr>
            <a:spLocks noGrp="1"/>
          </p:cNvSpPr>
          <p:nvPr>
            <p:ph type="title"/>
          </p:nvPr>
        </p:nvSpPr>
        <p:spPr/>
        <p:txBody>
          <a:bodyPr>
            <a:normAutofit/>
          </a:bodyPr>
          <a:lstStyle/>
          <a:p>
            <a:r>
              <a:rPr lang="en-US" noProof="0" dirty="0"/>
              <a:t>Slide Types</a:t>
            </a:r>
          </a:p>
        </p:txBody>
      </p:sp>
      <p:sp>
        <p:nvSpPr>
          <p:cNvPr id="3" name="Inhaltsplatzhalter 2">
            <a:extLst>
              <a:ext uri="{FF2B5EF4-FFF2-40B4-BE49-F238E27FC236}">
                <a16:creationId xmlns:a16="http://schemas.microsoft.com/office/drawing/2014/main" id="{88FA73B6-8CBC-485D-8701-75914E9B3D87}"/>
              </a:ext>
            </a:extLst>
          </p:cNvPr>
          <p:cNvSpPr>
            <a:spLocks noGrp="1"/>
          </p:cNvSpPr>
          <p:nvPr>
            <p:ph idx="1"/>
          </p:nvPr>
        </p:nvSpPr>
        <p:spPr/>
        <p:txBody>
          <a:bodyPr>
            <a:normAutofit lnSpcReduction="10000"/>
          </a:bodyPr>
          <a:lstStyle/>
          <a:p>
            <a:pPr marL="0" indent="0">
              <a:buNone/>
            </a:pPr>
            <a:r>
              <a:rPr lang="en-US" noProof="0" dirty="0"/>
              <a:t>Most slides straightforwardly contain </a:t>
            </a:r>
            <a:r>
              <a:rPr lang="en-US" i="1" noProof="0" dirty="0"/>
              <a:t>title + content</a:t>
            </a:r>
            <a:r>
              <a:rPr lang="en-US" noProof="0" dirty="0"/>
              <a:t>.</a:t>
            </a:r>
          </a:p>
          <a:p>
            <a:pPr marL="0" indent="0">
              <a:buNone/>
            </a:pPr>
            <a:endParaRPr lang="en-US" sz="1000" noProof="0" dirty="0"/>
          </a:p>
          <a:p>
            <a:pPr marL="0" indent="0">
              <a:buNone/>
            </a:pPr>
            <a:r>
              <a:rPr lang="en-US" noProof="0" dirty="0"/>
              <a:t>Slides with an          icon contain individual exercises. They can be taken on by course participants quietly on their own or in small groups.</a:t>
            </a:r>
          </a:p>
          <a:p>
            <a:pPr marL="0" indent="0">
              <a:buNone/>
            </a:pPr>
            <a:endParaRPr lang="en-US" sz="1000" noProof="0" dirty="0"/>
          </a:p>
          <a:p>
            <a:pPr marL="0" indent="0">
              <a:buNone/>
            </a:pPr>
            <a:r>
              <a:rPr lang="en-US" noProof="0" dirty="0"/>
              <a:t>Slides with an         icon contain plenary exercises aimed at fostering exchange among the whole group of participants. Most of these are discussion triggers.</a:t>
            </a:r>
          </a:p>
          <a:p>
            <a:pPr marL="0" indent="0">
              <a:buNone/>
            </a:pPr>
            <a:endParaRPr lang="en-US" sz="1100" noProof="0" dirty="0"/>
          </a:p>
          <a:p>
            <a:pPr marL="0" indent="0">
              <a:buNone/>
            </a:pPr>
            <a:r>
              <a:rPr lang="en-US" noProof="0" dirty="0"/>
              <a:t>At the end of each section, a final slide provides a retrospective overview and a few questions for a quick </a:t>
            </a:r>
            <a:r>
              <a:rPr lang="en-US" dirty="0"/>
              <a:t>self-assessment.</a:t>
            </a:r>
            <a:endParaRPr lang="en-US" noProof="0" dirty="0"/>
          </a:p>
        </p:txBody>
      </p:sp>
      <p:grpSp>
        <p:nvGrpSpPr>
          <p:cNvPr id="6" name="Gruppieren 5">
            <a:extLst>
              <a:ext uri="{FF2B5EF4-FFF2-40B4-BE49-F238E27FC236}">
                <a16:creationId xmlns:a16="http://schemas.microsoft.com/office/drawing/2014/main" id="{A4032D4C-702F-43D8-9E33-E4E5A5064F01}"/>
              </a:ext>
            </a:extLst>
          </p:cNvPr>
          <p:cNvGrpSpPr/>
          <p:nvPr/>
        </p:nvGrpSpPr>
        <p:grpSpPr>
          <a:xfrm>
            <a:off x="3182449" y="1913614"/>
            <a:ext cx="837758" cy="519752"/>
            <a:chOff x="4112133" y="2186872"/>
            <a:chExt cx="1166812" cy="723900"/>
          </a:xfrm>
        </p:grpSpPr>
        <p:pic>
          <p:nvPicPr>
            <p:cNvPr id="4" name="Grafik 3" descr="Bleistift mit einfarbiger Füllung">
              <a:extLst>
                <a:ext uri="{FF2B5EF4-FFF2-40B4-BE49-F238E27FC236}">
                  <a16:creationId xmlns:a16="http://schemas.microsoft.com/office/drawing/2014/main" id="{6DDE9919-C2E6-48C0-8D32-0DD67316FC7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693158" y="2252472"/>
              <a:ext cx="585787" cy="585787"/>
            </a:xfrm>
            <a:prstGeom prst="rect">
              <a:avLst/>
            </a:prstGeom>
          </p:spPr>
        </p:pic>
        <p:pic>
          <p:nvPicPr>
            <p:cNvPr id="5" name="Grafik 4" descr="Dokument mit einfarbiger Füllung">
              <a:extLst>
                <a:ext uri="{FF2B5EF4-FFF2-40B4-BE49-F238E27FC236}">
                  <a16:creationId xmlns:a16="http://schemas.microsoft.com/office/drawing/2014/main" id="{B27FE526-2611-4A8B-A0EA-647B33CAB8F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112133" y="2186872"/>
              <a:ext cx="723900" cy="723900"/>
            </a:xfrm>
            <a:prstGeom prst="rect">
              <a:avLst/>
            </a:prstGeom>
          </p:spPr>
        </p:pic>
      </p:grpSp>
      <p:pic>
        <p:nvPicPr>
          <p:cNvPr id="7" name="Grafik 6" descr="Benutzer mit einfarbiger Füllung">
            <a:extLst>
              <a:ext uri="{FF2B5EF4-FFF2-40B4-BE49-F238E27FC236}">
                <a16:creationId xmlns:a16="http://schemas.microsoft.com/office/drawing/2014/main" id="{5E209C6B-5A81-414C-A829-0837BE037E9C}"/>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182449" y="3429000"/>
            <a:ext cx="707517" cy="707517"/>
          </a:xfrm>
          <a:prstGeom prst="rect">
            <a:avLst/>
          </a:prstGeom>
        </p:spPr>
      </p:pic>
    </p:spTree>
    <p:extLst>
      <p:ext uri="{BB962C8B-B14F-4D97-AF65-F5344CB8AC3E}">
        <p14:creationId xmlns:p14="http://schemas.microsoft.com/office/powerpoint/2010/main" val="935453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311FF3-83A5-4444-9592-4710CCFF4C5E}"/>
              </a:ext>
            </a:extLst>
          </p:cNvPr>
          <p:cNvSpPr>
            <a:spLocks noGrp="1"/>
          </p:cNvSpPr>
          <p:nvPr>
            <p:ph type="title"/>
          </p:nvPr>
        </p:nvSpPr>
        <p:spPr/>
        <p:txBody>
          <a:bodyPr/>
          <a:lstStyle/>
          <a:p>
            <a:r>
              <a:rPr lang="en-US" dirty="0"/>
              <a:t>Copyright</a:t>
            </a:r>
            <a:endParaRPr lang="en-US" noProof="0" dirty="0"/>
          </a:p>
        </p:txBody>
      </p:sp>
      <p:sp>
        <p:nvSpPr>
          <p:cNvPr id="3" name="Inhaltsplatzhalter 2">
            <a:extLst>
              <a:ext uri="{FF2B5EF4-FFF2-40B4-BE49-F238E27FC236}">
                <a16:creationId xmlns:a16="http://schemas.microsoft.com/office/drawing/2014/main" id="{FF3254F9-ADA7-4487-8202-C0504C3B78D2}"/>
              </a:ext>
            </a:extLst>
          </p:cNvPr>
          <p:cNvSpPr>
            <a:spLocks noGrp="1"/>
          </p:cNvSpPr>
          <p:nvPr>
            <p:ph idx="1"/>
          </p:nvPr>
        </p:nvSpPr>
        <p:spPr/>
        <p:txBody>
          <a:bodyPr>
            <a:normAutofit/>
          </a:bodyPr>
          <a:lstStyle/>
          <a:p>
            <a:pPr marL="0" indent="0">
              <a:buNone/>
            </a:pPr>
            <a:r>
              <a:rPr lang="en-US" noProof="0" dirty="0"/>
              <a:t>These slides are published under the Creative Commons Attribution Share-Alike 4.0 International License (see footer). Essentially, this means that they can be freely copied, adapted, embedded and republished as long as (1) credit is given using my name and preferably a link to the website, and (2) adapted versions that are published are in turn released under the same license. More details on the website.</a:t>
            </a:r>
          </a:p>
          <a:p>
            <a:pPr marL="0" indent="0">
              <a:buNone/>
            </a:pPr>
            <a:r>
              <a:rPr lang="en-US" noProof="0" dirty="0"/>
              <a:t>The slides use external materials, especially illustrations, from external sources. Care has been taken to use only materials that are published under a compatible license or for which individual permission has been granted.</a:t>
            </a:r>
          </a:p>
        </p:txBody>
      </p:sp>
    </p:spTree>
    <p:extLst>
      <p:ext uri="{BB962C8B-B14F-4D97-AF65-F5344CB8AC3E}">
        <p14:creationId xmlns:p14="http://schemas.microsoft.com/office/powerpoint/2010/main" val="3956871291"/>
      </p:ext>
    </p:extLst>
  </p:cSld>
  <p:clrMapOvr>
    <a:masterClrMapping/>
  </p:clrMapOvr>
</p:sld>
</file>

<file path=ppt/theme/theme1.xml><?xml version="1.0" encoding="utf-8"?>
<a:theme xmlns:a="http://schemas.openxmlformats.org/drawingml/2006/main" name="Office">
  <a:themeElements>
    <a:clrScheme name="Benutzerdefiniert 1">
      <a:dk1>
        <a:srgbClr val="111111"/>
      </a:dk1>
      <a:lt1>
        <a:sysClr val="window" lastClr="FFFFFF"/>
      </a:lt1>
      <a:dk2>
        <a:srgbClr val="757575"/>
      </a:dk2>
      <a:lt2>
        <a:srgbClr val="E6E6E6"/>
      </a:lt2>
      <a:accent1>
        <a:srgbClr val="125CEE"/>
      </a:accent1>
      <a:accent2>
        <a:srgbClr val="008822"/>
      </a:accent2>
      <a:accent3>
        <a:srgbClr val="FF7700"/>
      </a:accent3>
      <a:accent4>
        <a:srgbClr val="DD0044"/>
      </a:accent4>
      <a:accent5>
        <a:srgbClr val="0DBB8A"/>
      </a:accent5>
      <a:accent6>
        <a:srgbClr val="8800FF"/>
      </a:accent6>
      <a:hlink>
        <a:srgbClr val="125CEE"/>
      </a:hlink>
      <a:folHlink>
        <a:srgbClr val="9900CC"/>
      </a:folHlink>
    </a:clrScheme>
    <a:fontScheme name="Atkinson Hyperlegible">
      <a:majorFont>
        <a:latin typeface="Atkinson Hyperlegible"/>
        <a:ea typeface=""/>
        <a:cs typeface=""/>
      </a:majorFont>
      <a:minorFont>
        <a:latin typeface="Atkinson Hyperlegibl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548</Words>
  <Application>Microsoft Office PowerPoint</Application>
  <PresentationFormat>Breitbild</PresentationFormat>
  <Paragraphs>33</Paragraphs>
  <Slides>5</Slides>
  <Notes>5</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5</vt:i4>
      </vt:variant>
    </vt:vector>
  </HeadingPairs>
  <TitlesOfParts>
    <vt:vector size="10" baseType="lpstr">
      <vt:lpstr>Arial</vt:lpstr>
      <vt:lpstr>Atkinson Hyperlegible</vt:lpstr>
      <vt:lpstr>Calibri</vt:lpstr>
      <vt:lpstr>Wingdings</vt:lpstr>
      <vt:lpstr>Office</vt:lpstr>
      <vt:lpstr>Information for Educators</vt:lpstr>
      <vt:lpstr>Goal and Scope</vt:lpstr>
      <vt:lpstr>Slide Design</vt:lpstr>
      <vt:lpstr>Slide Types</vt:lpstr>
      <vt:lpstr>Copyright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HCI, section 0: Information for Educators</dc:title>
  <dc:creator>Julian Fietkau</dc:creator>
  <cp:lastModifiedBy>Julian Fietkau</cp:lastModifiedBy>
  <cp:revision>115</cp:revision>
  <dcterms:created xsi:type="dcterms:W3CDTF">2024-07-28T21:12:03Z</dcterms:created>
  <dcterms:modified xsi:type="dcterms:W3CDTF">2025-05-27T11:44:52Z</dcterms:modified>
</cp:coreProperties>
</file>